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0.xml" ContentType="application/vnd.openxmlformats-officedocument.presentationml.slide+xml"/>
  <Override PartName="/ppt/slides/slide4.xml" ContentType="application/vnd.openxmlformats-officedocument.presentationml.slide+xml"/>
  <Override PartName="/ppt/slides/slide1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Masters/slideMaster2.xml" ContentType="application/vnd.openxmlformats-officedocument.presentationml.slideMaster+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2.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13.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15.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
  </p:notesMasterIdLst>
  <p:handoutMasterIdLst>
    <p:handoutMasterId r:id="rId15"/>
  </p:handoutMasterIdLst>
  <p:sldIdLst>
    <p:sldId id="259" r:id="rId3"/>
    <p:sldId id="260" r:id="rId4"/>
    <p:sldId id="346" r:id="rId5"/>
    <p:sldId id="349" r:id="rId6"/>
    <p:sldId id="350" r:id="rId7"/>
    <p:sldId id="351" r:id="rId8"/>
    <p:sldId id="352" r:id="rId9"/>
    <p:sldId id="262" r:id="rId10"/>
    <p:sldId id="353" r:id="rId11"/>
    <p:sldId id="355" r:id="rId12"/>
    <p:sldId id="357" r:id="rId13"/>
  </p:sldIdLst>
  <p:sldSz cx="9144000" cy="6858000" type="screen4x3"/>
  <p:notesSz cx="7315200" cy="9601200"/>
  <p:defaultTextStyle>
    <a:defPPr>
      <a:defRPr lang="en-US"/>
    </a:defPPr>
    <a:lvl1pPr algn="l" rtl="0" fontAlgn="base">
      <a:spcBef>
        <a:spcPct val="0"/>
      </a:spcBef>
      <a:spcAft>
        <a:spcPct val="0"/>
      </a:spcAft>
      <a:defRPr sz="3600" kern="1200">
        <a:solidFill>
          <a:srgbClr val="6699CC"/>
        </a:solidFill>
        <a:latin typeface="Arial" charset="0"/>
        <a:ea typeface="+mn-ea"/>
        <a:cs typeface="Arial" charset="0"/>
      </a:defRPr>
    </a:lvl1pPr>
    <a:lvl2pPr marL="457200" algn="l" rtl="0" fontAlgn="base">
      <a:spcBef>
        <a:spcPct val="0"/>
      </a:spcBef>
      <a:spcAft>
        <a:spcPct val="0"/>
      </a:spcAft>
      <a:defRPr sz="3600" kern="1200">
        <a:solidFill>
          <a:srgbClr val="6699CC"/>
        </a:solidFill>
        <a:latin typeface="Arial" charset="0"/>
        <a:ea typeface="+mn-ea"/>
        <a:cs typeface="Arial" charset="0"/>
      </a:defRPr>
    </a:lvl2pPr>
    <a:lvl3pPr marL="914400" algn="l" rtl="0" fontAlgn="base">
      <a:spcBef>
        <a:spcPct val="0"/>
      </a:spcBef>
      <a:spcAft>
        <a:spcPct val="0"/>
      </a:spcAft>
      <a:defRPr sz="3600" kern="1200">
        <a:solidFill>
          <a:srgbClr val="6699CC"/>
        </a:solidFill>
        <a:latin typeface="Arial" charset="0"/>
        <a:ea typeface="+mn-ea"/>
        <a:cs typeface="Arial" charset="0"/>
      </a:defRPr>
    </a:lvl3pPr>
    <a:lvl4pPr marL="1371600" algn="l" rtl="0" fontAlgn="base">
      <a:spcBef>
        <a:spcPct val="0"/>
      </a:spcBef>
      <a:spcAft>
        <a:spcPct val="0"/>
      </a:spcAft>
      <a:defRPr sz="3600" kern="1200">
        <a:solidFill>
          <a:srgbClr val="6699CC"/>
        </a:solidFill>
        <a:latin typeface="Arial" charset="0"/>
        <a:ea typeface="+mn-ea"/>
        <a:cs typeface="Arial" charset="0"/>
      </a:defRPr>
    </a:lvl4pPr>
    <a:lvl5pPr marL="1828800" algn="l" rtl="0" fontAlgn="base">
      <a:spcBef>
        <a:spcPct val="0"/>
      </a:spcBef>
      <a:spcAft>
        <a:spcPct val="0"/>
      </a:spcAft>
      <a:defRPr sz="3600" kern="1200">
        <a:solidFill>
          <a:srgbClr val="6699CC"/>
        </a:solidFill>
        <a:latin typeface="Arial" charset="0"/>
        <a:ea typeface="+mn-ea"/>
        <a:cs typeface="Arial" charset="0"/>
      </a:defRPr>
    </a:lvl5pPr>
    <a:lvl6pPr marL="2286000" algn="l" defTabSz="914400" rtl="0" eaLnBrk="1" latinLnBrk="0" hangingPunct="1">
      <a:defRPr sz="3600" kern="1200">
        <a:solidFill>
          <a:srgbClr val="6699CC"/>
        </a:solidFill>
        <a:latin typeface="Arial" charset="0"/>
        <a:ea typeface="+mn-ea"/>
        <a:cs typeface="Arial" charset="0"/>
      </a:defRPr>
    </a:lvl6pPr>
    <a:lvl7pPr marL="2743200" algn="l" defTabSz="914400" rtl="0" eaLnBrk="1" latinLnBrk="0" hangingPunct="1">
      <a:defRPr sz="3600" kern="1200">
        <a:solidFill>
          <a:srgbClr val="6699CC"/>
        </a:solidFill>
        <a:latin typeface="Arial" charset="0"/>
        <a:ea typeface="+mn-ea"/>
        <a:cs typeface="Arial" charset="0"/>
      </a:defRPr>
    </a:lvl7pPr>
    <a:lvl8pPr marL="3200400" algn="l" defTabSz="914400" rtl="0" eaLnBrk="1" latinLnBrk="0" hangingPunct="1">
      <a:defRPr sz="3600" kern="1200">
        <a:solidFill>
          <a:srgbClr val="6699CC"/>
        </a:solidFill>
        <a:latin typeface="Arial" charset="0"/>
        <a:ea typeface="+mn-ea"/>
        <a:cs typeface="Arial" charset="0"/>
      </a:defRPr>
    </a:lvl8pPr>
    <a:lvl9pPr marL="3657600" algn="l" defTabSz="914400" rtl="0" eaLnBrk="1" latinLnBrk="0" hangingPunct="1">
      <a:defRPr sz="3600" kern="1200">
        <a:solidFill>
          <a:srgbClr val="6699CC"/>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CC"/>
    <a:srgbClr val="4D4D4D"/>
    <a:srgbClr val="3333FF"/>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6797" autoAdjust="0"/>
    <p:restoredTop sz="94718" autoAdjust="0"/>
  </p:normalViewPr>
  <p:slideViewPr>
    <p:cSldViewPr>
      <p:cViewPr varScale="1">
        <p:scale>
          <a:sx n="79" d="100"/>
          <a:sy n="79" d="100"/>
        </p:scale>
        <p:origin x="-85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customXml" Target="../customXml/item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 Id="rId22"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647"/>
          </a:xfrm>
          <a:prstGeom prst="rect">
            <a:avLst/>
          </a:prstGeom>
        </p:spPr>
        <p:txBody>
          <a:bodyPr vert="horz" lIns="96917" tIns="48459" rIns="96917" bIns="48459"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647"/>
          </a:xfrm>
          <a:prstGeom prst="rect">
            <a:avLst/>
          </a:prstGeom>
        </p:spPr>
        <p:txBody>
          <a:bodyPr vert="horz" lIns="96917" tIns="48459" rIns="96917" bIns="48459" rtlCol="0"/>
          <a:lstStyle>
            <a:lvl1pPr algn="r">
              <a:defRPr sz="1300"/>
            </a:lvl1pPr>
          </a:lstStyle>
          <a:p>
            <a:fld id="{06F1211D-1F27-4DFE-9D42-FB3B37AEEABB}" type="datetimeFigureOut">
              <a:rPr lang="en-US" smtClean="0"/>
              <a:pPr/>
              <a:t>6/9/2008</a:t>
            </a:fld>
            <a:endParaRPr lang="en-US"/>
          </a:p>
        </p:txBody>
      </p:sp>
      <p:sp>
        <p:nvSpPr>
          <p:cNvPr id="4" name="Footer Placeholder 3"/>
          <p:cNvSpPr>
            <a:spLocks noGrp="1"/>
          </p:cNvSpPr>
          <p:nvPr>
            <p:ph type="ftr" sz="quarter" idx="2"/>
          </p:nvPr>
        </p:nvSpPr>
        <p:spPr>
          <a:xfrm>
            <a:off x="0" y="9118879"/>
            <a:ext cx="3169920" cy="480646"/>
          </a:xfrm>
          <a:prstGeom prst="rect">
            <a:avLst/>
          </a:prstGeom>
        </p:spPr>
        <p:txBody>
          <a:bodyPr vert="horz" lIns="96917" tIns="48459" rIns="96917" bIns="48459"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8879"/>
            <a:ext cx="3169920" cy="480646"/>
          </a:xfrm>
          <a:prstGeom prst="rect">
            <a:avLst/>
          </a:prstGeom>
        </p:spPr>
        <p:txBody>
          <a:bodyPr vert="horz" lIns="96917" tIns="48459" rIns="96917" bIns="48459" rtlCol="0" anchor="b"/>
          <a:lstStyle>
            <a:lvl1pPr algn="r">
              <a:defRPr sz="1300"/>
            </a:lvl1pPr>
          </a:lstStyle>
          <a:p>
            <a:fld id="{FA1C3814-0230-4687-9ECF-C2C03C17A02E}"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69920" cy="480647"/>
          </a:xfrm>
          <a:prstGeom prst="rect">
            <a:avLst/>
          </a:prstGeom>
          <a:noFill/>
          <a:ln w="9525">
            <a:noFill/>
            <a:miter lim="800000"/>
            <a:headEnd/>
            <a:tailEnd/>
          </a:ln>
          <a:effectLst/>
        </p:spPr>
        <p:txBody>
          <a:bodyPr vert="horz" wrap="square" lIns="96917" tIns="48459" rIns="96917" bIns="48459" numCol="1" anchor="t" anchorCtr="0" compatLnSpc="1">
            <a:prstTxWarp prst="textNoShape">
              <a:avLst/>
            </a:prstTxWarp>
          </a:bodyPr>
          <a:lstStyle>
            <a:lvl1pPr>
              <a:defRPr sz="1300">
                <a:solidFill>
                  <a:schemeClr val="tx1"/>
                </a:solidFill>
              </a:defRPr>
            </a:lvl1pPr>
          </a:lstStyle>
          <a:p>
            <a:pPr>
              <a:defRPr/>
            </a:pPr>
            <a:endParaRPr lang="en-US"/>
          </a:p>
        </p:txBody>
      </p:sp>
      <p:sp>
        <p:nvSpPr>
          <p:cNvPr id="4099" name="Rectangle 3"/>
          <p:cNvSpPr>
            <a:spLocks noGrp="1" noChangeArrowheads="1"/>
          </p:cNvSpPr>
          <p:nvPr>
            <p:ph type="dt" idx="1"/>
          </p:nvPr>
        </p:nvSpPr>
        <p:spPr bwMode="auto">
          <a:xfrm>
            <a:off x="4143587" y="0"/>
            <a:ext cx="3169920" cy="480647"/>
          </a:xfrm>
          <a:prstGeom prst="rect">
            <a:avLst/>
          </a:prstGeom>
          <a:noFill/>
          <a:ln w="9525">
            <a:noFill/>
            <a:miter lim="800000"/>
            <a:headEnd/>
            <a:tailEnd/>
          </a:ln>
          <a:effectLst/>
        </p:spPr>
        <p:txBody>
          <a:bodyPr vert="horz" wrap="square" lIns="96917" tIns="48459" rIns="96917" bIns="48459" numCol="1" anchor="t" anchorCtr="0" compatLnSpc="1">
            <a:prstTxWarp prst="textNoShape">
              <a:avLst/>
            </a:prstTxWarp>
          </a:bodyPr>
          <a:lstStyle>
            <a:lvl1pPr algn="r">
              <a:defRPr sz="1300">
                <a:solidFill>
                  <a:schemeClr val="tx1"/>
                </a:solidFill>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1257300" y="720725"/>
            <a:ext cx="4802188" cy="3600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31520" y="4560277"/>
            <a:ext cx="5852160" cy="4320791"/>
          </a:xfrm>
          <a:prstGeom prst="rect">
            <a:avLst/>
          </a:prstGeom>
          <a:noFill/>
          <a:ln w="9525">
            <a:noFill/>
            <a:miter lim="800000"/>
            <a:headEnd/>
            <a:tailEnd/>
          </a:ln>
          <a:effectLst/>
        </p:spPr>
        <p:txBody>
          <a:bodyPr vert="horz" wrap="square" lIns="96917" tIns="48459" rIns="96917" bIns="484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9118879"/>
            <a:ext cx="3169920" cy="480646"/>
          </a:xfrm>
          <a:prstGeom prst="rect">
            <a:avLst/>
          </a:prstGeom>
          <a:noFill/>
          <a:ln w="9525">
            <a:noFill/>
            <a:miter lim="800000"/>
            <a:headEnd/>
            <a:tailEnd/>
          </a:ln>
          <a:effectLst/>
        </p:spPr>
        <p:txBody>
          <a:bodyPr vert="horz" wrap="square" lIns="96917" tIns="48459" rIns="96917" bIns="48459" numCol="1" anchor="b" anchorCtr="0" compatLnSpc="1">
            <a:prstTxWarp prst="textNoShape">
              <a:avLst/>
            </a:prstTxWarp>
          </a:bodyPr>
          <a:lstStyle>
            <a:lvl1pPr>
              <a:defRPr sz="1300">
                <a:solidFill>
                  <a:schemeClr val="tx1"/>
                </a:solidFill>
              </a:defRPr>
            </a:lvl1pPr>
          </a:lstStyle>
          <a:p>
            <a:pPr>
              <a:defRPr/>
            </a:pPr>
            <a:endParaRPr lang="en-US"/>
          </a:p>
        </p:txBody>
      </p:sp>
      <p:sp>
        <p:nvSpPr>
          <p:cNvPr id="4103" name="Rectangle 7"/>
          <p:cNvSpPr>
            <a:spLocks noGrp="1" noChangeArrowheads="1"/>
          </p:cNvSpPr>
          <p:nvPr>
            <p:ph type="sldNum" sz="quarter" idx="5"/>
          </p:nvPr>
        </p:nvSpPr>
        <p:spPr bwMode="auto">
          <a:xfrm>
            <a:off x="4143587" y="9118879"/>
            <a:ext cx="3169920" cy="480646"/>
          </a:xfrm>
          <a:prstGeom prst="rect">
            <a:avLst/>
          </a:prstGeom>
          <a:noFill/>
          <a:ln w="9525">
            <a:noFill/>
            <a:miter lim="800000"/>
            <a:headEnd/>
            <a:tailEnd/>
          </a:ln>
          <a:effectLst/>
        </p:spPr>
        <p:txBody>
          <a:bodyPr vert="horz" wrap="square" lIns="96917" tIns="48459" rIns="96917" bIns="48459" numCol="1" anchor="b" anchorCtr="0" compatLnSpc="1">
            <a:prstTxWarp prst="textNoShape">
              <a:avLst/>
            </a:prstTxWarp>
          </a:bodyPr>
          <a:lstStyle>
            <a:lvl1pPr algn="r">
              <a:defRPr sz="1300">
                <a:solidFill>
                  <a:schemeClr val="tx1"/>
                </a:solidFill>
              </a:defRPr>
            </a:lvl1pPr>
          </a:lstStyle>
          <a:p>
            <a:pPr>
              <a:defRPr/>
            </a:pPr>
            <a:fld id="{66142052-1A80-40DD-8209-743CF1393DA2}"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p>
            <a:fld id="{4F0D526D-DF2C-498E-9C49-9E08237CB2EB}" type="slidenum">
              <a:rPr lang="en-US" smtClean="0"/>
              <a:pPr/>
              <a:t>1</a:t>
            </a:fld>
            <a:endParaRPr lang="en-US" smtClean="0"/>
          </a:p>
        </p:txBody>
      </p:sp>
      <p:sp>
        <p:nvSpPr>
          <p:cNvPr id="6147" name="Rectangle 2"/>
          <p:cNvSpPr>
            <a:spLocks noGrp="1" noRot="1" noChangeAspect="1" noChangeArrowheads="1" noTextEdit="1"/>
          </p:cNvSpPr>
          <p:nvPr>
            <p:ph type="sldImg"/>
          </p:nvPr>
        </p:nvSpPr>
        <p:spPr>
          <a:xfrm>
            <a:off x="1258888" y="720725"/>
            <a:ext cx="4802187" cy="3600450"/>
          </a:xfrm>
          <a:ln/>
        </p:spPr>
      </p:sp>
      <p:sp>
        <p:nvSpPr>
          <p:cNvPr id="61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066800"/>
            <a:ext cx="2209800" cy="5029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1066800"/>
            <a:ext cx="64770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dirty="0" smtClean="0"/>
            </a:lvl1pPr>
          </a:lstStyle>
          <a:p>
            <a:pPr>
              <a:defRPr/>
            </a:pPr>
            <a:r>
              <a:rPr lang="en-US"/>
              <a:t>©2008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D166289-0C63-4736-96ED-7F41257A2AF5}"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©2007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043C066-9B56-44E8-84BF-00481EBF8A22}"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©2007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8B449C7-01C7-42FC-96DF-42CB583F3D52}"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t>©2007 TTW</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A0A5078-E43A-4D2D-A02E-390540A11803}"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t>©2007 TTW</a:t>
            </a:r>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34E7857-9AD0-4445-B189-51805CD3D79F}"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t>©2007 TTW</a:t>
            </a:r>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878FDB3-50A9-4FB6-8B9F-9388D6FCB33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©2007 TTW</a:t>
            </a:r>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AED834B-267F-40AA-A676-029110985CCB}"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©2007 TTW</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D5F6C69-49C0-46A8-99AA-F52DAC31B9F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©2007 TTW</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94476C9-160B-4DFE-A432-DBB0D3FD30F1}"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©2007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B317A3D-10FD-4F33-A9EE-A8624542590C}"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©2007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F452E07-4039-43A1-B3CD-CD154F76BFE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905000"/>
            <a:ext cx="3429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733800" y="1905000"/>
            <a:ext cx="3429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152400" y="1905000"/>
            <a:ext cx="70104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to Click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84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chemeClr val="tx1"/>
                </a:solidFill>
              </a:defRPr>
            </a:lvl1pPr>
          </a:lstStyle>
          <a:p>
            <a:pPr>
              <a:defRPr/>
            </a:pPr>
            <a:r>
              <a:rPr lang="en-US"/>
              <a:t>©2007 TTW</a:t>
            </a:r>
          </a:p>
        </p:txBody>
      </p:sp>
      <p:sp>
        <p:nvSpPr>
          <p:cNvPr id="1038" name="Rectangle 14"/>
          <p:cNvSpPr>
            <a:spLocks noChangeArrowheads="1"/>
          </p:cNvSpPr>
          <p:nvPr/>
        </p:nvSpPr>
        <p:spPr bwMode="auto">
          <a:xfrm>
            <a:off x="0" y="0"/>
            <a:ext cx="9144000" cy="971550"/>
          </a:xfrm>
          <a:prstGeom prst="rect">
            <a:avLst/>
          </a:prstGeom>
          <a:solidFill>
            <a:srgbClr val="6699CC"/>
          </a:solidFill>
          <a:ln w="9525" algn="in">
            <a:solidFill>
              <a:srgbClr val="000000"/>
            </a:solidFill>
            <a:miter lim="800000"/>
            <a:headEnd/>
            <a:tailEnd/>
          </a:ln>
          <a:effectLst/>
        </p:spPr>
        <p:txBody>
          <a:bodyPr lIns="36576" tIns="36576" rIns="36576" bIns="36576"/>
          <a:lstStyle/>
          <a:p>
            <a:pPr>
              <a:defRPr/>
            </a:pPr>
            <a:endParaRPr lang="en-US" dirty="0"/>
          </a:p>
        </p:txBody>
      </p:sp>
      <p:sp>
        <p:nvSpPr>
          <p:cNvPr id="1029" name="Rectangle 15"/>
          <p:cNvSpPr>
            <a:spLocks noGrp="1" noChangeArrowheads="1"/>
          </p:cNvSpPr>
          <p:nvPr>
            <p:ph type="title"/>
          </p:nvPr>
        </p:nvSpPr>
        <p:spPr bwMode="auto">
          <a:xfrm>
            <a:off x="152400" y="1066800"/>
            <a:ext cx="88392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43" name="Rectangle 19"/>
          <p:cNvSpPr>
            <a:spLocks noChangeArrowheads="1"/>
          </p:cNvSpPr>
          <p:nvPr/>
        </p:nvSpPr>
        <p:spPr bwMode="auto">
          <a:xfrm>
            <a:off x="7118350" y="6491288"/>
            <a:ext cx="2025650" cy="366712"/>
          </a:xfrm>
          <a:prstGeom prst="rect">
            <a:avLst/>
          </a:prstGeom>
          <a:noFill/>
          <a:ln w="9525">
            <a:noFill/>
            <a:miter lim="800000"/>
            <a:headEnd/>
            <a:tailEnd/>
          </a:ln>
          <a:effectLst/>
        </p:spPr>
        <p:txBody>
          <a:bodyPr wrap="none">
            <a:spAutoFit/>
          </a:bodyPr>
          <a:lstStyle/>
          <a:p>
            <a:pPr>
              <a:defRPr/>
            </a:pPr>
            <a:r>
              <a:rPr lang="en-US" sz="1800" dirty="0"/>
              <a:t>www.winman.com</a:t>
            </a:r>
          </a:p>
        </p:txBody>
      </p:sp>
      <p:pic>
        <p:nvPicPr>
          <p:cNvPr id="1031" name="Picture 9" descr="WinMan-Logo-3.gif"/>
          <p:cNvPicPr>
            <a:picLocks noChangeAspect="1"/>
          </p:cNvPicPr>
          <p:nvPr/>
        </p:nvPicPr>
        <p:blipFill>
          <a:blip r:embed="rId13"/>
          <a:srcRect/>
          <a:stretch>
            <a:fillRect/>
          </a:stretch>
        </p:blipFill>
        <p:spPr bwMode="auto">
          <a:xfrm>
            <a:off x="6781800" y="228600"/>
            <a:ext cx="2057400" cy="6477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sldNum="0" hdr="0" ftr="0"/>
  <p:txStyles>
    <p:titleStyle>
      <a:lvl1pPr algn="l" rtl="0" eaLnBrk="1" fontAlgn="base" hangingPunct="1">
        <a:spcBef>
          <a:spcPct val="0"/>
        </a:spcBef>
        <a:spcAft>
          <a:spcPct val="0"/>
        </a:spcAft>
        <a:defRPr sz="3600">
          <a:solidFill>
            <a:srgbClr val="6699CC"/>
          </a:solidFill>
          <a:latin typeface="+mj-lt"/>
          <a:ea typeface="+mj-ea"/>
          <a:cs typeface="+mj-cs"/>
        </a:defRPr>
      </a:lvl1pPr>
      <a:lvl2pPr algn="l" rtl="0" eaLnBrk="1" fontAlgn="base" hangingPunct="1">
        <a:spcBef>
          <a:spcPct val="0"/>
        </a:spcBef>
        <a:spcAft>
          <a:spcPct val="0"/>
        </a:spcAft>
        <a:defRPr sz="3600">
          <a:solidFill>
            <a:srgbClr val="6699CC"/>
          </a:solidFill>
          <a:latin typeface="Arial" charset="0"/>
          <a:cs typeface="Arial" charset="0"/>
        </a:defRPr>
      </a:lvl2pPr>
      <a:lvl3pPr algn="l" rtl="0" eaLnBrk="1" fontAlgn="base" hangingPunct="1">
        <a:spcBef>
          <a:spcPct val="0"/>
        </a:spcBef>
        <a:spcAft>
          <a:spcPct val="0"/>
        </a:spcAft>
        <a:defRPr sz="3600">
          <a:solidFill>
            <a:srgbClr val="6699CC"/>
          </a:solidFill>
          <a:latin typeface="Arial" charset="0"/>
          <a:cs typeface="Arial" charset="0"/>
        </a:defRPr>
      </a:lvl3pPr>
      <a:lvl4pPr algn="l" rtl="0" eaLnBrk="1" fontAlgn="base" hangingPunct="1">
        <a:spcBef>
          <a:spcPct val="0"/>
        </a:spcBef>
        <a:spcAft>
          <a:spcPct val="0"/>
        </a:spcAft>
        <a:defRPr sz="3600">
          <a:solidFill>
            <a:srgbClr val="6699CC"/>
          </a:solidFill>
          <a:latin typeface="Arial" charset="0"/>
          <a:cs typeface="Arial" charset="0"/>
        </a:defRPr>
      </a:lvl4pPr>
      <a:lvl5pPr algn="l" rtl="0" eaLnBrk="1" fontAlgn="base" hangingPunct="1">
        <a:spcBef>
          <a:spcPct val="0"/>
        </a:spcBef>
        <a:spcAft>
          <a:spcPct val="0"/>
        </a:spcAft>
        <a:defRPr sz="3600">
          <a:solidFill>
            <a:srgbClr val="6699CC"/>
          </a:solidFill>
          <a:latin typeface="Arial" charset="0"/>
          <a:cs typeface="Arial" charset="0"/>
        </a:defRPr>
      </a:lvl5pPr>
      <a:lvl6pPr marL="457200" algn="l" rtl="0" eaLnBrk="1" fontAlgn="base" hangingPunct="1">
        <a:spcBef>
          <a:spcPct val="0"/>
        </a:spcBef>
        <a:spcAft>
          <a:spcPct val="0"/>
        </a:spcAft>
        <a:defRPr sz="3600">
          <a:solidFill>
            <a:srgbClr val="6699CC"/>
          </a:solidFill>
          <a:latin typeface="Arial" charset="0"/>
          <a:cs typeface="Arial" charset="0"/>
        </a:defRPr>
      </a:lvl6pPr>
      <a:lvl7pPr marL="914400" algn="l" rtl="0" eaLnBrk="1" fontAlgn="base" hangingPunct="1">
        <a:spcBef>
          <a:spcPct val="0"/>
        </a:spcBef>
        <a:spcAft>
          <a:spcPct val="0"/>
        </a:spcAft>
        <a:defRPr sz="3600">
          <a:solidFill>
            <a:srgbClr val="6699CC"/>
          </a:solidFill>
          <a:latin typeface="Arial" charset="0"/>
          <a:cs typeface="Arial" charset="0"/>
        </a:defRPr>
      </a:lvl7pPr>
      <a:lvl8pPr marL="1371600" algn="l" rtl="0" eaLnBrk="1" fontAlgn="base" hangingPunct="1">
        <a:spcBef>
          <a:spcPct val="0"/>
        </a:spcBef>
        <a:spcAft>
          <a:spcPct val="0"/>
        </a:spcAft>
        <a:defRPr sz="3600">
          <a:solidFill>
            <a:srgbClr val="6699CC"/>
          </a:solidFill>
          <a:latin typeface="Arial" charset="0"/>
          <a:cs typeface="Arial" charset="0"/>
        </a:defRPr>
      </a:lvl8pPr>
      <a:lvl9pPr marL="1828800" algn="l" rtl="0" eaLnBrk="1" fontAlgn="base" hangingPunct="1">
        <a:spcBef>
          <a:spcPct val="0"/>
        </a:spcBef>
        <a:spcAft>
          <a:spcPct val="0"/>
        </a:spcAft>
        <a:defRPr sz="3600">
          <a:solidFill>
            <a:srgbClr val="6699CC"/>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rgbClr val="4D4D4D"/>
          </a:solidFill>
          <a:latin typeface="+mn-lt"/>
          <a:ea typeface="+mn-ea"/>
          <a:cs typeface="+mn-cs"/>
        </a:defRPr>
      </a:lvl1pPr>
      <a:lvl2pPr marL="742950" indent="-285750" algn="l" rtl="0" eaLnBrk="1" fontAlgn="base" hangingPunct="1">
        <a:spcBef>
          <a:spcPct val="20000"/>
        </a:spcBef>
        <a:spcAft>
          <a:spcPct val="0"/>
        </a:spcAft>
        <a:buChar char="–"/>
        <a:defRPr sz="2800">
          <a:solidFill>
            <a:srgbClr val="4D4D4D"/>
          </a:solidFill>
          <a:latin typeface="+mn-lt"/>
          <a:cs typeface="+mn-cs"/>
        </a:defRPr>
      </a:lvl2pPr>
      <a:lvl3pPr marL="1143000" indent="-228600" algn="l" rtl="0" eaLnBrk="1" fontAlgn="base" hangingPunct="1">
        <a:spcBef>
          <a:spcPct val="20000"/>
        </a:spcBef>
        <a:spcAft>
          <a:spcPct val="0"/>
        </a:spcAft>
        <a:buChar char="•"/>
        <a:defRPr sz="2400">
          <a:solidFill>
            <a:srgbClr val="4D4D4D"/>
          </a:solidFill>
          <a:latin typeface="+mn-lt"/>
          <a:cs typeface="+mn-cs"/>
        </a:defRPr>
      </a:lvl3pPr>
      <a:lvl4pPr marL="1600200" indent="-228600" algn="l" rtl="0" eaLnBrk="1" fontAlgn="base" hangingPunct="1">
        <a:spcBef>
          <a:spcPct val="20000"/>
        </a:spcBef>
        <a:spcAft>
          <a:spcPct val="0"/>
        </a:spcAft>
        <a:buChar char="–"/>
        <a:defRPr sz="2000">
          <a:solidFill>
            <a:srgbClr val="4D4D4D"/>
          </a:solidFill>
          <a:latin typeface="+mn-lt"/>
          <a:cs typeface="+mn-cs"/>
        </a:defRPr>
      </a:lvl4pPr>
      <a:lvl5pPr marL="2057400" indent="-228600" algn="l" rtl="0" eaLnBrk="1" fontAlgn="base" hangingPunct="1">
        <a:spcBef>
          <a:spcPct val="20000"/>
        </a:spcBef>
        <a:spcAft>
          <a:spcPct val="0"/>
        </a:spcAft>
        <a:buChar char="»"/>
        <a:defRPr sz="2000">
          <a:solidFill>
            <a:srgbClr val="4D4D4D"/>
          </a:solidFill>
          <a:latin typeface="+mn-lt"/>
          <a:cs typeface="+mn-cs"/>
        </a:defRPr>
      </a:lvl5pPr>
      <a:lvl6pPr marL="2514600" indent="-228600" algn="l" rtl="0" eaLnBrk="1" fontAlgn="base" hangingPunct="1">
        <a:spcBef>
          <a:spcPct val="20000"/>
        </a:spcBef>
        <a:spcAft>
          <a:spcPct val="0"/>
        </a:spcAft>
        <a:buChar char="»"/>
        <a:defRPr sz="2000">
          <a:solidFill>
            <a:srgbClr val="4D4D4D"/>
          </a:solidFill>
          <a:latin typeface="+mn-lt"/>
          <a:cs typeface="+mn-cs"/>
        </a:defRPr>
      </a:lvl6pPr>
      <a:lvl7pPr marL="2971800" indent="-228600" algn="l" rtl="0" eaLnBrk="1" fontAlgn="base" hangingPunct="1">
        <a:spcBef>
          <a:spcPct val="20000"/>
        </a:spcBef>
        <a:spcAft>
          <a:spcPct val="0"/>
        </a:spcAft>
        <a:buChar char="»"/>
        <a:defRPr sz="2000">
          <a:solidFill>
            <a:srgbClr val="4D4D4D"/>
          </a:solidFill>
          <a:latin typeface="+mn-lt"/>
          <a:cs typeface="+mn-cs"/>
        </a:defRPr>
      </a:lvl7pPr>
      <a:lvl8pPr marL="3429000" indent="-228600" algn="l" rtl="0" eaLnBrk="1" fontAlgn="base" hangingPunct="1">
        <a:spcBef>
          <a:spcPct val="20000"/>
        </a:spcBef>
        <a:spcAft>
          <a:spcPct val="0"/>
        </a:spcAft>
        <a:buChar char="»"/>
        <a:defRPr sz="2000">
          <a:solidFill>
            <a:srgbClr val="4D4D4D"/>
          </a:solidFill>
          <a:latin typeface="+mn-lt"/>
          <a:cs typeface="+mn-cs"/>
        </a:defRPr>
      </a:lvl8pPr>
      <a:lvl9pPr marL="3886200" indent="-228600" algn="l" rtl="0" eaLnBrk="1" fontAlgn="base" hangingPunct="1">
        <a:spcBef>
          <a:spcPct val="20000"/>
        </a:spcBef>
        <a:spcAft>
          <a:spcPct val="0"/>
        </a:spcAft>
        <a:buChar char="»"/>
        <a:defRPr sz="2000">
          <a:solidFill>
            <a:srgbClr val="4D4D4D"/>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©2007 TTW</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A74ACB6-52FB-4315-9BFF-7E3AEEB98D26}" type="slidenum">
              <a:rPr lang="en-US"/>
              <a:pPr>
                <a:defRPr/>
              </a:pPr>
              <a:t>‹#›</a:t>
            </a:fld>
            <a:endParaRPr lang="en-US"/>
          </a:p>
        </p:txBody>
      </p:sp>
      <p:sp>
        <p:nvSpPr>
          <p:cNvPr id="7" name="Rectangle 14"/>
          <p:cNvSpPr>
            <a:spLocks noChangeArrowheads="1"/>
          </p:cNvSpPr>
          <p:nvPr/>
        </p:nvSpPr>
        <p:spPr bwMode="auto">
          <a:xfrm>
            <a:off x="0" y="0"/>
            <a:ext cx="9144000" cy="971550"/>
          </a:xfrm>
          <a:prstGeom prst="rect">
            <a:avLst/>
          </a:prstGeom>
          <a:solidFill>
            <a:srgbClr val="6699CC"/>
          </a:solidFill>
          <a:ln w="9525" algn="in">
            <a:solidFill>
              <a:srgbClr val="000000"/>
            </a:solidFill>
            <a:miter lim="800000"/>
            <a:headEnd/>
            <a:tailEnd/>
          </a:ln>
          <a:effectLst/>
        </p:spPr>
        <p:txBody>
          <a:bodyPr lIns="36576" tIns="36576" rIns="36576" bIns="36576"/>
          <a:lstStyle/>
          <a:p>
            <a:pPr>
              <a:defRPr/>
            </a:pPr>
            <a:endParaRPr lang="en-US" dirty="0"/>
          </a:p>
        </p:txBody>
      </p:sp>
      <p:sp>
        <p:nvSpPr>
          <p:cNvPr id="8" name="Rectangle 19"/>
          <p:cNvSpPr>
            <a:spLocks noChangeArrowheads="1"/>
          </p:cNvSpPr>
          <p:nvPr/>
        </p:nvSpPr>
        <p:spPr bwMode="auto">
          <a:xfrm>
            <a:off x="7118350" y="6491288"/>
            <a:ext cx="2025650" cy="366712"/>
          </a:xfrm>
          <a:prstGeom prst="rect">
            <a:avLst/>
          </a:prstGeom>
          <a:noFill/>
          <a:ln w="9525">
            <a:noFill/>
            <a:miter lim="800000"/>
            <a:headEnd/>
            <a:tailEnd/>
          </a:ln>
          <a:effectLst/>
        </p:spPr>
        <p:txBody>
          <a:bodyPr wrap="none">
            <a:spAutoFit/>
          </a:bodyPr>
          <a:lstStyle/>
          <a:p>
            <a:pPr>
              <a:defRPr/>
            </a:pPr>
            <a:r>
              <a:rPr lang="en-US" sz="1800" dirty="0"/>
              <a:t>www.winman.com</a:t>
            </a:r>
          </a:p>
        </p:txBody>
      </p:sp>
      <p:pic>
        <p:nvPicPr>
          <p:cNvPr id="2057" name="Picture 9" descr="WinMan-Logo-3.gif"/>
          <p:cNvPicPr>
            <a:picLocks noChangeAspect="1"/>
          </p:cNvPicPr>
          <p:nvPr/>
        </p:nvPicPr>
        <p:blipFill>
          <a:blip r:embed="rId13"/>
          <a:srcRect/>
          <a:stretch>
            <a:fillRect/>
          </a:stretch>
        </p:blipFill>
        <p:spPr bwMode="auto">
          <a:xfrm>
            <a:off x="6781800" y="228600"/>
            <a:ext cx="2057400" cy="6477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5"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sldNum="0"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7.xml"/><Relationship Id="rId5" Type="http://schemas.openxmlformats.org/officeDocument/2006/relationships/image" Target="../media/image12.pn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8"/>
          <p:cNvSpPr>
            <a:spLocks noGrp="1" noChangeArrowheads="1"/>
          </p:cNvSpPr>
          <p:nvPr>
            <p:ph type="ctrTitle"/>
          </p:nvPr>
        </p:nvSpPr>
        <p:spPr>
          <a:xfrm>
            <a:off x="685800" y="2133600"/>
            <a:ext cx="7696200" cy="1603375"/>
          </a:xfrm>
        </p:spPr>
        <p:txBody>
          <a:bodyPr/>
          <a:lstStyle/>
          <a:p>
            <a:pPr eaLnBrk="1" hangingPunct="1"/>
            <a:r>
              <a:rPr lang="en-US" dirty="0" smtClean="0"/>
              <a:t/>
            </a:r>
            <a:br>
              <a:rPr lang="en-US" dirty="0" smtClean="0"/>
            </a:br>
            <a:endParaRPr lang="en-US" b="1" dirty="0" smtClean="0"/>
          </a:p>
        </p:txBody>
      </p:sp>
      <p:sp>
        <p:nvSpPr>
          <p:cNvPr id="2050" name="Date Placeholder 3"/>
          <p:cNvSpPr>
            <a:spLocks noGrp="1"/>
          </p:cNvSpPr>
          <p:nvPr>
            <p:ph type="dt" sz="quarter" idx="10"/>
          </p:nvPr>
        </p:nvSpPr>
        <p:spPr/>
        <p:txBody>
          <a:bodyPr/>
          <a:lstStyle/>
          <a:p>
            <a:pPr>
              <a:defRPr/>
            </a:pPr>
            <a:r>
              <a:rPr lang="en-US" dirty="0"/>
              <a:t>©</a:t>
            </a:r>
            <a:r>
              <a:rPr lang="en-US" dirty="0" smtClean="0"/>
              <a:t>2008 </a:t>
            </a:r>
            <a:r>
              <a:rPr lang="en-US" dirty="0"/>
              <a:t>TTW</a:t>
            </a:r>
          </a:p>
        </p:txBody>
      </p:sp>
      <p:sp>
        <p:nvSpPr>
          <p:cNvPr id="4100" name="Text Box 6"/>
          <p:cNvSpPr txBox="1">
            <a:spLocks noChangeArrowheads="1"/>
          </p:cNvSpPr>
          <p:nvPr/>
        </p:nvSpPr>
        <p:spPr bwMode="auto">
          <a:xfrm>
            <a:off x="304800" y="1295400"/>
            <a:ext cx="7924800" cy="457200"/>
          </a:xfrm>
          <a:prstGeom prst="rect">
            <a:avLst/>
          </a:prstGeom>
          <a:noFill/>
          <a:ln w="9525" algn="in">
            <a:noFill/>
            <a:miter lim="800000"/>
            <a:headEnd/>
            <a:tailEnd/>
          </a:ln>
        </p:spPr>
        <p:txBody>
          <a:bodyPr lIns="36576" tIns="36576" rIns="36576" bIns="36576"/>
          <a:lstStyle/>
          <a:p>
            <a:endParaRPr lang="en-US" sz="2800" b="1">
              <a:solidFill>
                <a:schemeClr val="tx1"/>
              </a:solidFill>
            </a:endParaRPr>
          </a:p>
        </p:txBody>
      </p:sp>
      <p:sp>
        <p:nvSpPr>
          <p:cNvPr id="4101" name="Text Box 9"/>
          <p:cNvSpPr txBox="1">
            <a:spLocks noChangeArrowheads="1"/>
          </p:cNvSpPr>
          <p:nvPr/>
        </p:nvSpPr>
        <p:spPr bwMode="auto">
          <a:xfrm>
            <a:off x="1447800" y="4114800"/>
            <a:ext cx="6400800" cy="641350"/>
          </a:xfrm>
          <a:prstGeom prst="rect">
            <a:avLst/>
          </a:prstGeom>
          <a:noFill/>
          <a:ln w="9525">
            <a:noFill/>
            <a:miter lim="800000"/>
            <a:headEnd/>
            <a:tailEnd/>
          </a:ln>
        </p:spPr>
        <p:txBody>
          <a:bodyPr>
            <a:spAutoFit/>
          </a:bodyPr>
          <a:lstStyle/>
          <a:p>
            <a:pPr algn="ctr">
              <a:spcBef>
                <a:spcPct val="50000"/>
              </a:spcBef>
            </a:pPr>
            <a:r>
              <a:rPr lang="en-US" sz="1800" i="1"/>
              <a:t>Where “Lean” principles are considered common sense and are implemented with a passion!</a:t>
            </a:r>
          </a:p>
        </p:txBody>
      </p:sp>
      <p:sp>
        <p:nvSpPr>
          <p:cNvPr id="6" name="TextBox 5"/>
          <p:cNvSpPr txBox="1"/>
          <p:nvPr/>
        </p:nvSpPr>
        <p:spPr>
          <a:xfrm>
            <a:off x="1295400" y="2057400"/>
            <a:ext cx="6553200" cy="1200329"/>
          </a:xfrm>
          <a:prstGeom prst="rect">
            <a:avLst/>
          </a:prstGeom>
          <a:noFill/>
        </p:spPr>
        <p:txBody>
          <a:bodyPr wrap="square" rtlCol="0">
            <a:spAutoFit/>
          </a:bodyPr>
          <a:lstStyle/>
          <a:p>
            <a:pPr algn="ctr"/>
            <a:r>
              <a:rPr lang="en-US" dirty="0" smtClean="0"/>
              <a:t>Product Training</a:t>
            </a:r>
          </a:p>
          <a:p>
            <a:pPr algn="ctr"/>
            <a:r>
              <a:rPr lang="en-US" dirty="0" smtClean="0"/>
              <a:t>Supplier</a:t>
            </a:r>
            <a:r>
              <a:rPr lang="en-US" dirty="0" smtClean="0"/>
              <a:t> Review</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Supplier</a:t>
            </a:r>
            <a:r>
              <a:rPr lang="en-US" dirty="0" smtClean="0">
                <a:solidFill>
                  <a:schemeClr val="bg1"/>
                </a:solidFill>
              </a:rPr>
              <a:t> Review</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7010400" cy="646331"/>
          </a:xfrm>
          <a:prstGeom prst="rect">
            <a:avLst/>
          </a:prstGeom>
          <a:noFill/>
        </p:spPr>
        <p:txBody>
          <a:bodyPr wrap="square" rtlCol="0">
            <a:spAutoFit/>
          </a:bodyPr>
          <a:lstStyle/>
          <a:p>
            <a:r>
              <a:rPr lang="en-US" dirty="0" smtClean="0"/>
              <a:t>Details Tab</a:t>
            </a:r>
            <a:endParaRPr lang="en-US" dirty="0"/>
          </a:p>
        </p:txBody>
      </p:sp>
      <p:sp>
        <p:nvSpPr>
          <p:cNvPr id="8" name="TextBox 7"/>
          <p:cNvSpPr txBox="1"/>
          <p:nvPr/>
        </p:nvSpPr>
        <p:spPr>
          <a:xfrm>
            <a:off x="457200" y="5105400"/>
            <a:ext cx="7924800" cy="523220"/>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Supplier information on the details tab and </a:t>
            </a:r>
            <a:r>
              <a:rPr lang="en-US" sz="1400" dirty="0" smtClean="0">
                <a:solidFill>
                  <a:schemeClr val="tx1"/>
                </a:solidFill>
              </a:rPr>
              <a:t>notes on the notes tab </a:t>
            </a:r>
            <a:r>
              <a:rPr lang="en-US" sz="1400" dirty="0" smtClean="0">
                <a:solidFill>
                  <a:schemeClr val="tx1"/>
                </a:solidFill>
              </a:rPr>
              <a:t>can be viewed ONLY on the details tab.  Modifications must be made from the Supplier module </a:t>
            </a:r>
            <a:endParaRPr lang="en-US" sz="1400" dirty="0" smtClean="0">
              <a:solidFill>
                <a:schemeClr val="tx1"/>
              </a:solidFill>
            </a:endParaRPr>
          </a:p>
        </p:txBody>
      </p:sp>
      <p:pic>
        <p:nvPicPr>
          <p:cNvPr id="8195" name="Picture 3"/>
          <p:cNvPicPr>
            <a:picLocks noChangeAspect="1" noChangeArrowheads="1"/>
          </p:cNvPicPr>
          <p:nvPr/>
        </p:nvPicPr>
        <p:blipFill>
          <a:blip r:embed="rId2"/>
          <a:srcRect t="9302" r="18125" b="42119"/>
          <a:stretch>
            <a:fillRect/>
          </a:stretch>
        </p:blipFill>
        <p:spPr bwMode="auto">
          <a:xfrm>
            <a:off x="304800" y="1828800"/>
            <a:ext cx="7620000" cy="273389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Supplier</a:t>
            </a:r>
            <a:r>
              <a:rPr lang="en-US" dirty="0" smtClean="0">
                <a:solidFill>
                  <a:schemeClr val="bg1"/>
                </a:solidFill>
              </a:rPr>
              <a:t> Review</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7010400" cy="646331"/>
          </a:xfrm>
          <a:prstGeom prst="rect">
            <a:avLst/>
          </a:prstGeom>
          <a:noFill/>
        </p:spPr>
        <p:txBody>
          <a:bodyPr wrap="square" rtlCol="0">
            <a:spAutoFit/>
          </a:bodyPr>
          <a:lstStyle/>
          <a:p>
            <a:r>
              <a:rPr lang="en-US" dirty="0" smtClean="0"/>
              <a:t>Actions – Receive from Supplier</a:t>
            </a:r>
            <a:endParaRPr lang="en-US" dirty="0"/>
          </a:p>
        </p:txBody>
      </p:sp>
      <p:sp>
        <p:nvSpPr>
          <p:cNvPr id="8" name="TextBox 7"/>
          <p:cNvSpPr txBox="1"/>
          <p:nvPr/>
        </p:nvSpPr>
        <p:spPr>
          <a:xfrm>
            <a:off x="5486400" y="2438400"/>
            <a:ext cx="3276600" cy="2462213"/>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Cash can be received from suppliers where a credit will not work</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Select the amount to receive</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Enter a cash description</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Select the bank that the cash will be received to.  </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Enter the date of the transaction</a:t>
            </a:r>
          </a:p>
        </p:txBody>
      </p:sp>
      <p:pic>
        <p:nvPicPr>
          <p:cNvPr id="10244" name="Picture 4"/>
          <p:cNvPicPr>
            <a:picLocks noChangeAspect="1" noChangeArrowheads="1"/>
          </p:cNvPicPr>
          <p:nvPr/>
        </p:nvPicPr>
        <p:blipFill>
          <a:blip r:embed="rId2"/>
          <a:srcRect t="35930" b="25879"/>
          <a:stretch>
            <a:fillRect/>
          </a:stretch>
        </p:blipFill>
        <p:spPr bwMode="auto">
          <a:xfrm>
            <a:off x="457200" y="2743200"/>
            <a:ext cx="4743450" cy="1447800"/>
          </a:xfrm>
          <a:prstGeom prst="rect">
            <a:avLst/>
          </a:prstGeom>
          <a:noFill/>
          <a:ln w="9525">
            <a:noFill/>
            <a:miter lim="800000"/>
            <a:headEnd/>
            <a:tailEnd/>
          </a:ln>
          <a:effectLst/>
        </p:spPr>
      </p:pic>
      <p:pic>
        <p:nvPicPr>
          <p:cNvPr id="10246" name="Picture 6"/>
          <p:cNvPicPr>
            <a:picLocks noChangeAspect="1" noChangeArrowheads="1"/>
          </p:cNvPicPr>
          <p:nvPr/>
        </p:nvPicPr>
        <p:blipFill>
          <a:blip r:embed="rId3"/>
          <a:srcRect t="37940" b="45980"/>
          <a:stretch>
            <a:fillRect/>
          </a:stretch>
        </p:blipFill>
        <p:spPr bwMode="auto">
          <a:xfrm>
            <a:off x="457200" y="5105400"/>
            <a:ext cx="4743450" cy="609600"/>
          </a:xfrm>
          <a:prstGeom prst="rect">
            <a:avLst/>
          </a:prstGeom>
          <a:noFill/>
          <a:ln w="9525">
            <a:noFill/>
            <a:miter lim="800000"/>
            <a:headEnd/>
            <a:tailEnd/>
          </a:ln>
          <a:effectLst/>
        </p:spPr>
      </p:pic>
      <p:pic>
        <p:nvPicPr>
          <p:cNvPr id="10247" name="Picture 7"/>
          <p:cNvPicPr>
            <a:picLocks noChangeAspect="1" noChangeArrowheads="1"/>
          </p:cNvPicPr>
          <p:nvPr/>
        </p:nvPicPr>
        <p:blipFill>
          <a:blip r:embed="rId4"/>
          <a:srcRect t="35929" b="39950"/>
          <a:stretch>
            <a:fillRect/>
          </a:stretch>
        </p:blipFill>
        <p:spPr bwMode="auto">
          <a:xfrm>
            <a:off x="457200" y="1828800"/>
            <a:ext cx="4743450" cy="914400"/>
          </a:xfrm>
          <a:prstGeom prst="rect">
            <a:avLst/>
          </a:prstGeom>
          <a:noFill/>
          <a:ln w="9525">
            <a:noFill/>
            <a:miter lim="800000"/>
            <a:headEnd/>
            <a:tailEnd/>
          </a:ln>
          <a:effectLst/>
        </p:spPr>
      </p:pic>
      <p:pic>
        <p:nvPicPr>
          <p:cNvPr id="10248" name="Picture 8"/>
          <p:cNvPicPr>
            <a:picLocks noChangeAspect="1" noChangeArrowheads="1"/>
          </p:cNvPicPr>
          <p:nvPr/>
        </p:nvPicPr>
        <p:blipFill>
          <a:blip r:embed="rId5"/>
          <a:srcRect t="33920" b="41960"/>
          <a:stretch>
            <a:fillRect/>
          </a:stretch>
        </p:blipFill>
        <p:spPr bwMode="auto">
          <a:xfrm>
            <a:off x="457200" y="4191000"/>
            <a:ext cx="4743450" cy="914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Supplier</a:t>
            </a:r>
            <a:r>
              <a:rPr lang="en-US" dirty="0" smtClean="0">
                <a:solidFill>
                  <a:schemeClr val="bg1"/>
                </a:solidFill>
              </a:rPr>
              <a:t> Review</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6" name="TextBox 5"/>
          <p:cNvSpPr txBox="1"/>
          <p:nvPr/>
        </p:nvSpPr>
        <p:spPr>
          <a:xfrm>
            <a:off x="304800" y="3200400"/>
            <a:ext cx="8382000" cy="1200329"/>
          </a:xfrm>
          <a:prstGeom prst="rect">
            <a:avLst/>
          </a:prstGeom>
          <a:noFill/>
        </p:spPr>
        <p:txBody>
          <a:bodyPr wrap="square" rtlCol="0">
            <a:spAutoFit/>
          </a:bodyPr>
          <a:lstStyle/>
          <a:p>
            <a:r>
              <a:rPr lang="en-US" sz="2400" dirty="0" smtClean="0">
                <a:solidFill>
                  <a:schemeClr val="tx1"/>
                </a:solidFill>
              </a:rPr>
              <a:t>Supplier</a:t>
            </a:r>
            <a:r>
              <a:rPr lang="en-US" sz="2400" dirty="0" smtClean="0">
                <a:solidFill>
                  <a:schemeClr val="tx1"/>
                </a:solidFill>
              </a:rPr>
              <a:t> Review </a:t>
            </a:r>
            <a:r>
              <a:rPr lang="en-US" sz="2400" dirty="0" smtClean="0">
                <a:solidFill>
                  <a:schemeClr val="tx1"/>
                </a:solidFill>
              </a:rPr>
              <a:t>is used to see an overview of a supplier account.  AP transactions as well as purchase orders can be viewed from Supplier Review</a:t>
            </a:r>
            <a:endParaRPr lang="en-US" sz="2400" dirty="0" smtClean="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Supplier</a:t>
            </a:r>
            <a:r>
              <a:rPr lang="en-US" dirty="0" smtClean="0">
                <a:solidFill>
                  <a:schemeClr val="bg1"/>
                </a:solidFill>
              </a:rPr>
              <a:t> Review</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7010400" cy="646331"/>
          </a:xfrm>
          <a:prstGeom prst="rect">
            <a:avLst/>
          </a:prstGeom>
          <a:noFill/>
        </p:spPr>
        <p:txBody>
          <a:bodyPr wrap="square" rtlCol="0">
            <a:spAutoFit/>
          </a:bodyPr>
          <a:lstStyle/>
          <a:p>
            <a:r>
              <a:rPr lang="en-US" dirty="0" smtClean="0"/>
              <a:t>Summary Tab</a:t>
            </a:r>
            <a:endParaRPr lang="en-US" dirty="0"/>
          </a:p>
        </p:txBody>
      </p:sp>
      <p:sp>
        <p:nvSpPr>
          <p:cNvPr id="11" name="TextBox 10"/>
          <p:cNvSpPr txBox="1"/>
          <p:nvPr/>
        </p:nvSpPr>
        <p:spPr>
          <a:xfrm>
            <a:off x="5715000" y="1600200"/>
            <a:ext cx="3048000" cy="4401205"/>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The Summary tab will display an overview of the account.  </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Current Balance – The outstanding balance on the supplier account minus any unallocated funds.</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Total Outstanding – Total of all outstanding AP transactions</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Credit Limit – The credit limit of the supplier as found in the supplier master</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Unallocated Funds – Any unapplied cash transactions</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Aged Analysis – A graph showing the outstanding invoice transactions and their aging buckets</a:t>
            </a:r>
            <a:endParaRPr lang="en-US" sz="1400" dirty="0" smtClean="0">
              <a:solidFill>
                <a:schemeClr val="tx1"/>
              </a:solidFill>
            </a:endParaRPr>
          </a:p>
        </p:txBody>
      </p:sp>
      <p:pic>
        <p:nvPicPr>
          <p:cNvPr id="1027" name="Picture 3"/>
          <p:cNvPicPr>
            <a:picLocks noChangeAspect="1" noChangeArrowheads="1"/>
          </p:cNvPicPr>
          <p:nvPr/>
        </p:nvPicPr>
        <p:blipFill>
          <a:blip r:embed="rId2"/>
          <a:srcRect l="1250" t="9302" r="20625" b="9044"/>
          <a:stretch>
            <a:fillRect/>
          </a:stretch>
        </p:blipFill>
        <p:spPr bwMode="auto">
          <a:xfrm>
            <a:off x="304800" y="2057400"/>
            <a:ext cx="5181600" cy="327477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Supplier</a:t>
            </a:r>
            <a:r>
              <a:rPr lang="en-US" dirty="0" smtClean="0">
                <a:solidFill>
                  <a:schemeClr val="bg1"/>
                </a:solidFill>
              </a:rPr>
              <a:t> Review</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7010400" cy="646331"/>
          </a:xfrm>
          <a:prstGeom prst="rect">
            <a:avLst/>
          </a:prstGeom>
          <a:noFill/>
        </p:spPr>
        <p:txBody>
          <a:bodyPr wrap="square" rtlCol="0">
            <a:spAutoFit/>
          </a:bodyPr>
          <a:lstStyle/>
          <a:p>
            <a:r>
              <a:rPr lang="en-US" dirty="0" smtClean="0"/>
              <a:t>Summary Tab</a:t>
            </a:r>
            <a:endParaRPr lang="en-US" dirty="0"/>
          </a:p>
        </p:txBody>
      </p:sp>
      <p:sp>
        <p:nvSpPr>
          <p:cNvPr id="11" name="TextBox 10"/>
          <p:cNvSpPr txBox="1"/>
          <p:nvPr/>
        </p:nvSpPr>
        <p:spPr>
          <a:xfrm>
            <a:off x="762000" y="5486400"/>
            <a:ext cx="7772400" cy="738664"/>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Payment History can be viewed below the Aged Analysis</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Payment history shows payments for the last year</a:t>
            </a:r>
            <a:endParaRPr lang="en-US" sz="1400" dirty="0" smtClean="0">
              <a:solidFill>
                <a:schemeClr val="tx1"/>
              </a:solidFill>
            </a:endParaRPr>
          </a:p>
        </p:txBody>
      </p:sp>
      <p:pic>
        <p:nvPicPr>
          <p:cNvPr id="2051" name="Picture 3"/>
          <p:cNvPicPr>
            <a:picLocks noChangeAspect="1" noChangeArrowheads="1"/>
          </p:cNvPicPr>
          <p:nvPr/>
        </p:nvPicPr>
        <p:blipFill>
          <a:blip r:embed="rId2"/>
          <a:srcRect l="1250" t="9302" r="22500" b="13178"/>
          <a:stretch>
            <a:fillRect/>
          </a:stretch>
        </p:blipFill>
        <p:spPr bwMode="auto">
          <a:xfrm>
            <a:off x="762000" y="1905000"/>
            <a:ext cx="5486400" cy="337278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Supplier</a:t>
            </a:r>
            <a:r>
              <a:rPr lang="en-US" dirty="0" smtClean="0">
                <a:solidFill>
                  <a:schemeClr val="bg1"/>
                </a:solidFill>
              </a:rPr>
              <a:t> Review</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7010400" cy="646331"/>
          </a:xfrm>
          <a:prstGeom prst="rect">
            <a:avLst/>
          </a:prstGeom>
          <a:noFill/>
        </p:spPr>
        <p:txBody>
          <a:bodyPr wrap="square" rtlCol="0">
            <a:spAutoFit/>
          </a:bodyPr>
          <a:lstStyle/>
          <a:p>
            <a:r>
              <a:rPr lang="en-US" dirty="0" smtClean="0"/>
              <a:t>Summary Tab</a:t>
            </a:r>
            <a:endParaRPr lang="en-US" dirty="0"/>
          </a:p>
        </p:txBody>
      </p:sp>
      <p:sp>
        <p:nvSpPr>
          <p:cNvPr id="11" name="TextBox 10"/>
          <p:cNvSpPr txBox="1"/>
          <p:nvPr/>
        </p:nvSpPr>
        <p:spPr>
          <a:xfrm>
            <a:off x="762000" y="5486400"/>
            <a:ext cx="7772400" cy="738664"/>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The Spend Analysis graph can be found below the payment history graph</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Graph displays invoice values for the last 3 years by GL periods</a:t>
            </a:r>
            <a:endParaRPr lang="en-US" sz="1400" dirty="0" smtClean="0">
              <a:solidFill>
                <a:schemeClr val="tx1"/>
              </a:solidFill>
            </a:endParaRPr>
          </a:p>
        </p:txBody>
      </p:sp>
      <p:pic>
        <p:nvPicPr>
          <p:cNvPr id="3075" name="Picture 3"/>
          <p:cNvPicPr>
            <a:picLocks noChangeAspect="1" noChangeArrowheads="1"/>
          </p:cNvPicPr>
          <p:nvPr/>
        </p:nvPicPr>
        <p:blipFill>
          <a:blip r:embed="rId2"/>
          <a:srcRect l="1250" t="9302" r="23125" b="11111"/>
          <a:stretch>
            <a:fillRect/>
          </a:stretch>
        </p:blipFill>
        <p:spPr bwMode="auto">
          <a:xfrm>
            <a:off x="914400" y="1828800"/>
            <a:ext cx="5257800" cy="334587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Supplier</a:t>
            </a:r>
            <a:r>
              <a:rPr lang="en-US" dirty="0" smtClean="0">
                <a:solidFill>
                  <a:schemeClr val="bg1"/>
                </a:solidFill>
              </a:rPr>
              <a:t> Review</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7010400" cy="646331"/>
          </a:xfrm>
          <a:prstGeom prst="rect">
            <a:avLst/>
          </a:prstGeom>
          <a:noFill/>
        </p:spPr>
        <p:txBody>
          <a:bodyPr wrap="square" rtlCol="0">
            <a:spAutoFit/>
          </a:bodyPr>
          <a:lstStyle/>
          <a:p>
            <a:r>
              <a:rPr lang="en-US" dirty="0" smtClean="0"/>
              <a:t>Summary Tab</a:t>
            </a:r>
            <a:endParaRPr lang="en-US" dirty="0"/>
          </a:p>
        </p:txBody>
      </p:sp>
      <p:sp>
        <p:nvSpPr>
          <p:cNvPr id="11" name="TextBox 10"/>
          <p:cNvSpPr txBox="1"/>
          <p:nvPr/>
        </p:nvSpPr>
        <p:spPr>
          <a:xfrm>
            <a:off x="381000" y="4953000"/>
            <a:ext cx="7772400" cy="1384995"/>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Supplier</a:t>
            </a:r>
            <a:r>
              <a:rPr lang="en-US" sz="1400" dirty="0" smtClean="0">
                <a:solidFill>
                  <a:schemeClr val="tx1"/>
                </a:solidFill>
              </a:rPr>
              <a:t> transactions can be found below the Spend Analysis graph</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Last Movements, Order history, Goods Receipts History, Invoice </a:t>
            </a:r>
            <a:r>
              <a:rPr lang="en-US" sz="1400" dirty="0" smtClean="0">
                <a:solidFill>
                  <a:schemeClr val="tx1"/>
                </a:solidFill>
              </a:rPr>
              <a:t>history and Payment history can all be viewed</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Click on a transaction to drill down for more detail.</a:t>
            </a:r>
            <a:endParaRPr lang="en-US" sz="1400" dirty="0" smtClean="0">
              <a:solidFill>
                <a:schemeClr val="tx1"/>
              </a:solidFill>
            </a:endParaRPr>
          </a:p>
        </p:txBody>
      </p:sp>
      <p:pic>
        <p:nvPicPr>
          <p:cNvPr id="4099" name="Picture 3"/>
          <p:cNvPicPr>
            <a:picLocks noChangeAspect="1" noChangeArrowheads="1"/>
          </p:cNvPicPr>
          <p:nvPr/>
        </p:nvPicPr>
        <p:blipFill>
          <a:blip r:embed="rId2"/>
          <a:srcRect t="9302" r="18125" b="31783"/>
          <a:stretch>
            <a:fillRect/>
          </a:stretch>
        </p:blipFill>
        <p:spPr bwMode="auto">
          <a:xfrm>
            <a:off x="304800" y="1752600"/>
            <a:ext cx="7315200" cy="318294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Supplier</a:t>
            </a:r>
            <a:r>
              <a:rPr lang="en-US" dirty="0" smtClean="0">
                <a:solidFill>
                  <a:schemeClr val="bg1"/>
                </a:solidFill>
              </a:rPr>
              <a:t> Review</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7010400" cy="646331"/>
          </a:xfrm>
          <a:prstGeom prst="rect">
            <a:avLst/>
          </a:prstGeom>
          <a:noFill/>
        </p:spPr>
        <p:txBody>
          <a:bodyPr wrap="square" rtlCol="0">
            <a:spAutoFit/>
          </a:bodyPr>
          <a:lstStyle/>
          <a:p>
            <a:r>
              <a:rPr lang="en-US" dirty="0" smtClean="0"/>
              <a:t>Invoices Tab</a:t>
            </a:r>
            <a:endParaRPr lang="en-US" dirty="0"/>
          </a:p>
        </p:txBody>
      </p:sp>
      <p:pic>
        <p:nvPicPr>
          <p:cNvPr id="5123" name="Picture 3"/>
          <p:cNvPicPr>
            <a:picLocks noChangeAspect="1" noChangeArrowheads="1"/>
          </p:cNvPicPr>
          <p:nvPr/>
        </p:nvPicPr>
        <p:blipFill>
          <a:blip r:embed="rId2"/>
          <a:srcRect t="9302" r="18750" b="50388"/>
          <a:stretch>
            <a:fillRect/>
          </a:stretch>
        </p:blipFill>
        <p:spPr bwMode="auto">
          <a:xfrm>
            <a:off x="457200" y="2057400"/>
            <a:ext cx="7696200" cy="230886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Supplier</a:t>
            </a:r>
            <a:r>
              <a:rPr lang="en-US" dirty="0" smtClean="0">
                <a:solidFill>
                  <a:schemeClr val="bg1"/>
                </a:solidFill>
              </a:rPr>
              <a:t> Review</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7010400" cy="646331"/>
          </a:xfrm>
          <a:prstGeom prst="rect">
            <a:avLst/>
          </a:prstGeom>
          <a:noFill/>
        </p:spPr>
        <p:txBody>
          <a:bodyPr wrap="square" rtlCol="0">
            <a:spAutoFit/>
          </a:bodyPr>
          <a:lstStyle/>
          <a:p>
            <a:r>
              <a:rPr lang="en-US" dirty="0" smtClean="0"/>
              <a:t>Invoices Tab</a:t>
            </a:r>
            <a:endParaRPr lang="en-US" dirty="0"/>
          </a:p>
        </p:txBody>
      </p:sp>
      <p:sp>
        <p:nvSpPr>
          <p:cNvPr id="11" name="TextBox 10"/>
          <p:cNvSpPr txBox="1"/>
          <p:nvPr/>
        </p:nvSpPr>
        <p:spPr>
          <a:xfrm>
            <a:off x="533400" y="1905000"/>
            <a:ext cx="8153400" cy="1600438"/>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a:t>
            </a:r>
            <a:r>
              <a:rPr lang="en-US" sz="1400" dirty="0" smtClean="0">
                <a:solidFill>
                  <a:schemeClr val="tx1"/>
                </a:solidFill>
              </a:rPr>
              <a:t>Supplier</a:t>
            </a:r>
            <a:r>
              <a:rPr lang="en-US" sz="1400" dirty="0" smtClean="0">
                <a:solidFill>
                  <a:schemeClr val="tx1"/>
                </a:solidFill>
              </a:rPr>
              <a:t> AP transactions includin</a:t>
            </a:r>
            <a:r>
              <a:rPr lang="en-US" sz="1400" dirty="0" smtClean="0">
                <a:solidFill>
                  <a:schemeClr val="tx1"/>
                </a:solidFill>
              </a:rPr>
              <a:t>g Purchase Invoices, Credits, Cash Payments, and Cash Receipts from Suppliers can be viewed.</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All open AP transactions will be displayed as well as closed transactions that are less than 20 days old.</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Right click on a transaction to move the transaction to another customer</a:t>
            </a:r>
            <a:endParaRPr lang="en-US" sz="1400" dirty="0" smtClean="0">
              <a:solidFill>
                <a:schemeClr val="tx1"/>
              </a:solidFill>
            </a:endParaRPr>
          </a:p>
        </p:txBody>
      </p:sp>
      <p:sp>
        <p:nvSpPr>
          <p:cNvPr id="8" name="TextBox 7"/>
          <p:cNvSpPr txBox="1"/>
          <p:nvPr/>
        </p:nvSpPr>
        <p:spPr>
          <a:xfrm>
            <a:off x="381000" y="3657600"/>
            <a:ext cx="8534400" cy="1169551"/>
          </a:xfrm>
          <a:prstGeom prst="rect">
            <a:avLst/>
          </a:prstGeom>
          <a:solidFill>
            <a:schemeClr val="tx2">
              <a:lumMod val="20000"/>
              <a:lumOff val="80000"/>
            </a:schemeClr>
          </a:solidFill>
        </p:spPr>
        <p:txBody>
          <a:bodyPr wrap="square" rtlCol="0">
            <a:spAutoFit/>
          </a:bodyPr>
          <a:lstStyle/>
          <a:p>
            <a:r>
              <a:rPr lang="en-US" sz="1400" dirty="0" smtClean="0">
                <a:solidFill>
                  <a:schemeClr val="tx1"/>
                </a:solidFill>
              </a:rPr>
              <a:t>SYSTEM SETTING:  </a:t>
            </a:r>
            <a:r>
              <a:rPr lang="en-US" sz="1400" dirty="0" smtClean="0">
                <a:solidFill>
                  <a:schemeClr val="tx1"/>
                </a:solidFill>
              </a:rPr>
              <a:t>By default, closed transactions older than 20 days will not be displayed on the Invoices tab.  To increase the number of days of closed transactions use the Supplier </a:t>
            </a:r>
            <a:r>
              <a:rPr lang="en-US" sz="1400" dirty="0" smtClean="0">
                <a:solidFill>
                  <a:schemeClr val="tx1"/>
                </a:solidFill>
              </a:rPr>
              <a:t>Review system option </a:t>
            </a:r>
            <a:r>
              <a:rPr lang="en-US" sz="1400" b="1" dirty="0" smtClean="0">
                <a:solidFill>
                  <a:schemeClr val="tx1"/>
                </a:solidFill>
              </a:rPr>
              <a:t>Days to look back for </a:t>
            </a:r>
            <a:r>
              <a:rPr lang="en-US" sz="1400" b="1" dirty="0" smtClean="0">
                <a:solidFill>
                  <a:schemeClr val="tx1"/>
                </a:solidFill>
              </a:rPr>
              <a:t>supplier review</a:t>
            </a:r>
            <a:r>
              <a:rPr lang="en-US" sz="1400" dirty="0" smtClean="0">
                <a:solidFill>
                  <a:schemeClr val="tx1"/>
                </a:solidFill>
              </a:rPr>
              <a:t>.  Enable the option and set the value to the number of days to look back for closed transactions.  The higher the number the longer it may take for the screen to retrieve data from the server. </a:t>
            </a:r>
            <a:endParaRPr lang="en-US" sz="1400" dirty="0" smtClean="0">
              <a:solidFill>
                <a:schemeClr val="tx1"/>
              </a:solidFill>
            </a:endParaRPr>
          </a:p>
        </p:txBody>
      </p:sp>
      <p:sp>
        <p:nvSpPr>
          <p:cNvPr id="9" name="TextBox 8"/>
          <p:cNvSpPr txBox="1"/>
          <p:nvPr/>
        </p:nvSpPr>
        <p:spPr>
          <a:xfrm>
            <a:off x="381000" y="5029200"/>
            <a:ext cx="8534400" cy="954107"/>
          </a:xfrm>
          <a:prstGeom prst="rect">
            <a:avLst/>
          </a:prstGeom>
          <a:solidFill>
            <a:schemeClr val="tx2">
              <a:lumMod val="20000"/>
              <a:lumOff val="80000"/>
            </a:schemeClr>
          </a:solidFill>
        </p:spPr>
        <p:txBody>
          <a:bodyPr wrap="square" rtlCol="0">
            <a:spAutoFit/>
          </a:bodyPr>
          <a:lstStyle/>
          <a:p>
            <a:r>
              <a:rPr lang="en-US" sz="1400" dirty="0" smtClean="0">
                <a:solidFill>
                  <a:schemeClr val="tx1"/>
                </a:solidFill>
              </a:rPr>
              <a:t>SYSTEM SETTING:  </a:t>
            </a:r>
            <a:r>
              <a:rPr lang="en-US" sz="1400" dirty="0" smtClean="0">
                <a:solidFill>
                  <a:schemeClr val="tx1"/>
                </a:solidFill>
              </a:rPr>
              <a:t>Invoices with a value outstanding can be written off by right clicking on the invoice and selecting the </a:t>
            </a:r>
            <a:r>
              <a:rPr lang="en-US" sz="1400" dirty="0" smtClean="0">
                <a:solidFill>
                  <a:schemeClr val="tx1"/>
                </a:solidFill>
              </a:rPr>
              <a:t>menu item Write this item off.  A maximum write off value can be set so that transactions exceeding the value may not be written off.  Use the Supplier </a:t>
            </a:r>
            <a:r>
              <a:rPr lang="en-US" sz="1400" dirty="0" smtClean="0">
                <a:solidFill>
                  <a:schemeClr val="tx1"/>
                </a:solidFill>
              </a:rPr>
              <a:t>Review system option </a:t>
            </a:r>
            <a:r>
              <a:rPr lang="en-US" sz="1400" b="1" dirty="0" smtClean="0">
                <a:solidFill>
                  <a:schemeClr val="tx1"/>
                </a:solidFill>
              </a:rPr>
              <a:t>Purchase </a:t>
            </a:r>
            <a:r>
              <a:rPr lang="en-US" sz="1400" b="1" dirty="0" smtClean="0">
                <a:solidFill>
                  <a:schemeClr val="tx1"/>
                </a:solidFill>
              </a:rPr>
              <a:t>invoice write off </a:t>
            </a:r>
            <a:r>
              <a:rPr lang="en-US" sz="1400" b="1" dirty="0" smtClean="0">
                <a:solidFill>
                  <a:schemeClr val="tx1"/>
                </a:solidFill>
              </a:rPr>
              <a:t>threshold.  </a:t>
            </a:r>
            <a:r>
              <a:rPr lang="en-US" sz="1400" dirty="0" smtClean="0">
                <a:solidFill>
                  <a:schemeClr val="tx1"/>
                </a:solidFill>
              </a:rPr>
              <a:t>  Enable the option and set the value to the maximum write off value.</a:t>
            </a:r>
            <a:endParaRPr lang="en-US" sz="1400" b="1" dirty="0" smtClean="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Supplier</a:t>
            </a:r>
            <a:r>
              <a:rPr lang="en-US" dirty="0" smtClean="0">
                <a:solidFill>
                  <a:schemeClr val="bg1"/>
                </a:solidFill>
              </a:rPr>
              <a:t> Review</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7010400" cy="646331"/>
          </a:xfrm>
          <a:prstGeom prst="rect">
            <a:avLst/>
          </a:prstGeom>
          <a:noFill/>
        </p:spPr>
        <p:txBody>
          <a:bodyPr wrap="square" rtlCol="0">
            <a:spAutoFit/>
          </a:bodyPr>
          <a:lstStyle/>
          <a:p>
            <a:r>
              <a:rPr lang="en-US" dirty="0" smtClean="0"/>
              <a:t>Orders Tab</a:t>
            </a:r>
            <a:endParaRPr lang="en-US" dirty="0"/>
          </a:p>
        </p:txBody>
      </p:sp>
      <p:sp>
        <p:nvSpPr>
          <p:cNvPr id="8" name="TextBox 7"/>
          <p:cNvSpPr txBox="1"/>
          <p:nvPr/>
        </p:nvSpPr>
        <p:spPr>
          <a:xfrm>
            <a:off x="6248400" y="3200400"/>
            <a:ext cx="2667000" cy="1600438"/>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Orders for the supplier can be viewed.</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Select or click on an order to view goods receipts and goods </a:t>
            </a:r>
            <a:r>
              <a:rPr lang="en-US" sz="1400" dirty="0" err="1" smtClean="0">
                <a:solidFill>
                  <a:schemeClr val="tx1"/>
                </a:solidFill>
              </a:rPr>
              <a:t>reciepts</a:t>
            </a:r>
            <a:r>
              <a:rPr lang="en-US" sz="1400" dirty="0" smtClean="0">
                <a:solidFill>
                  <a:schemeClr val="tx1"/>
                </a:solidFill>
              </a:rPr>
              <a:t> line items for the selected order </a:t>
            </a:r>
            <a:endParaRPr lang="en-US" sz="1400" dirty="0" smtClean="0">
              <a:solidFill>
                <a:schemeClr val="tx1"/>
              </a:solidFill>
            </a:endParaRPr>
          </a:p>
        </p:txBody>
      </p:sp>
      <p:pic>
        <p:nvPicPr>
          <p:cNvPr id="6147" name="Picture 3"/>
          <p:cNvPicPr>
            <a:picLocks noChangeAspect="1" noChangeArrowheads="1"/>
          </p:cNvPicPr>
          <p:nvPr/>
        </p:nvPicPr>
        <p:blipFill>
          <a:blip r:embed="rId2"/>
          <a:srcRect l="1250" t="9302" r="20625" b="4910"/>
          <a:stretch>
            <a:fillRect/>
          </a:stretch>
        </p:blipFill>
        <p:spPr bwMode="auto">
          <a:xfrm>
            <a:off x="152400" y="1981200"/>
            <a:ext cx="5867400" cy="389595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slide master-010108">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rgbClr val="6699CC"/>
            </a:solidFill>
            <a:effectLst/>
            <a:latin typeface="Arial"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rgbClr val="6699CC"/>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D0CF66F8683664EBC30A26B5DBFADD3" ma:contentTypeVersion="4" ma:contentTypeDescription="Create a new document." ma:contentTypeScope="" ma:versionID="c7097fc2891ede284ce2fd91d500eeb9">
  <xsd:schema xmlns:xsd="http://www.w3.org/2001/XMLSchema" xmlns:xs="http://www.w3.org/2001/XMLSchema" xmlns:p="http://schemas.microsoft.com/office/2006/metadata/properties" xmlns:ns2="a47e549a-171b-4300-96e2-e3fe1b4e2ae0" xmlns:ns3="62403354-edc9-4047-bdd7-163a08f6bb95" targetNamespace="http://schemas.microsoft.com/office/2006/metadata/properties" ma:root="true" ma:fieldsID="b5ec64bf9832b34fd9f535a89207fee2" ns2:_="" ns3:_="">
    <xsd:import namespace="a47e549a-171b-4300-96e2-e3fe1b4e2ae0"/>
    <xsd:import namespace="62403354-edc9-4047-bdd7-163a08f6bb9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7e549a-171b-4300-96e2-e3fe1b4e2ae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2403354-edc9-4047-bdd7-163a08f6bb95"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9782B6E-36B0-464B-9C3B-7985BE40A995}"/>
</file>

<file path=customXml/itemProps2.xml><?xml version="1.0" encoding="utf-8"?>
<ds:datastoreItem xmlns:ds="http://schemas.openxmlformats.org/officeDocument/2006/customXml" ds:itemID="{F7B49BA2-A50E-4E72-B946-8EB4343E20FF}"/>
</file>

<file path=customXml/itemProps3.xml><?xml version="1.0" encoding="utf-8"?>
<ds:datastoreItem xmlns:ds="http://schemas.openxmlformats.org/officeDocument/2006/customXml" ds:itemID="{F3B30A3B-5CD4-4A2B-BC53-0376CAC532DB}"/>
</file>

<file path=docProps/app.xml><?xml version="1.0" encoding="utf-8"?>
<Properties xmlns="http://schemas.openxmlformats.org/officeDocument/2006/extended-properties" xmlns:vt="http://schemas.openxmlformats.org/officeDocument/2006/docPropsVTypes">
  <Template>slide master-010108</Template>
  <TotalTime>13907</TotalTime>
  <Words>599</Words>
  <Application>Microsoft Office PowerPoint</Application>
  <PresentationFormat>On-screen Show (4:3)</PresentationFormat>
  <Paragraphs>78</Paragraphs>
  <Slides>11</Slides>
  <Notes>1</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slide master-010108</vt:lpstr>
      <vt:lpstr>Office Theme</vt:lpstr>
      <vt:lpstr> </vt:lpstr>
      <vt:lpstr>Supplier Review</vt:lpstr>
      <vt:lpstr>Supplier Review</vt:lpstr>
      <vt:lpstr>Supplier Review</vt:lpstr>
      <vt:lpstr>Supplier Review</vt:lpstr>
      <vt:lpstr>Supplier Review</vt:lpstr>
      <vt:lpstr>Supplier Review</vt:lpstr>
      <vt:lpstr>Supplier Review</vt:lpstr>
      <vt:lpstr>Supplier Review</vt:lpstr>
      <vt:lpstr>Supplier Review</vt:lpstr>
      <vt:lpstr>Supplier Review</vt:lpstr>
    </vt:vector>
  </TitlesOfParts>
  <Company>Sabino Creek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Jeff Leinwand</dc:creator>
  <cp:lastModifiedBy>Matthew DePiero</cp:lastModifiedBy>
  <cp:revision>861</cp:revision>
  <dcterms:created xsi:type="dcterms:W3CDTF">2008-02-15T20:51:22Z</dcterms:created>
  <dcterms:modified xsi:type="dcterms:W3CDTF">2008-06-10T02:46:18Z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0x0101006D0CF66F8683664EBC30A26B5DBFADD3</vt:lpwstr>
  </property>
</Properties>
</file>