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5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diagrams/colors1.xml" ContentType="application/vnd.openxmlformats-officedocument.drawingml.diagramColors+xml"/>
  <Override PartName="/ppt/diagrams/quickStyle1.xml" ContentType="application/vnd.openxmlformats-officedocument.drawingml.diagramStyle+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9"/>
  </p:notesMasterIdLst>
  <p:handoutMasterIdLst>
    <p:handoutMasterId r:id="rId60"/>
  </p:handoutMasterIdLst>
  <p:sldIdLst>
    <p:sldId id="349" r:id="rId3"/>
    <p:sldId id="350" r:id="rId4"/>
    <p:sldId id="351"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402" r:id="rId23"/>
    <p:sldId id="403" r:id="rId24"/>
    <p:sldId id="369" r:id="rId25"/>
    <p:sldId id="372" r:id="rId26"/>
    <p:sldId id="380" r:id="rId27"/>
    <p:sldId id="409" r:id="rId28"/>
    <p:sldId id="377" r:id="rId29"/>
    <p:sldId id="378" r:id="rId30"/>
    <p:sldId id="406" r:id="rId31"/>
    <p:sldId id="379" r:id="rId32"/>
    <p:sldId id="381" r:id="rId33"/>
    <p:sldId id="405" r:id="rId34"/>
    <p:sldId id="408" r:id="rId35"/>
    <p:sldId id="407" r:id="rId36"/>
    <p:sldId id="410" r:id="rId37"/>
    <p:sldId id="411" r:id="rId38"/>
    <p:sldId id="412" r:id="rId39"/>
    <p:sldId id="382" r:id="rId40"/>
    <p:sldId id="383" r:id="rId41"/>
    <p:sldId id="384" r:id="rId42"/>
    <p:sldId id="385" r:id="rId43"/>
    <p:sldId id="387" r:id="rId44"/>
    <p:sldId id="389" r:id="rId45"/>
    <p:sldId id="390" r:id="rId46"/>
    <p:sldId id="391" r:id="rId47"/>
    <p:sldId id="392" r:id="rId48"/>
    <p:sldId id="393" r:id="rId49"/>
    <p:sldId id="404" r:id="rId50"/>
    <p:sldId id="394" r:id="rId51"/>
    <p:sldId id="395" r:id="rId52"/>
    <p:sldId id="396" r:id="rId53"/>
    <p:sldId id="397" r:id="rId54"/>
    <p:sldId id="398" r:id="rId55"/>
    <p:sldId id="399" r:id="rId56"/>
    <p:sldId id="413" r:id="rId57"/>
    <p:sldId id="414" r:id="rId58"/>
  </p:sldIdLst>
  <p:sldSz cx="9144000" cy="6858000" type="screen4x3"/>
  <p:notesSz cx="7315200" cy="9601200"/>
  <p:defaultTextStyle>
    <a:defPPr>
      <a:defRPr lang="en-US"/>
    </a:defPPr>
    <a:lvl1pPr algn="l" rtl="0" fontAlgn="base">
      <a:spcBef>
        <a:spcPct val="0"/>
      </a:spcBef>
      <a:spcAft>
        <a:spcPct val="0"/>
      </a:spcAft>
      <a:defRPr sz="3600" kern="1200">
        <a:solidFill>
          <a:srgbClr val="6699CC"/>
        </a:solidFill>
        <a:latin typeface="Arial" charset="0"/>
        <a:ea typeface="+mn-ea"/>
        <a:cs typeface="Arial" charset="0"/>
      </a:defRPr>
    </a:lvl1pPr>
    <a:lvl2pPr marL="457200" algn="l" rtl="0" fontAlgn="base">
      <a:spcBef>
        <a:spcPct val="0"/>
      </a:spcBef>
      <a:spcAft>
        <a:spcPct val="0"/>
      </a:spcAft>
      <a:defRPr sz="3600" kern="1200">
        <a:solidFill>
          <a:srgbClr val="6699CC"/>
        </a:solidFill>
        <a:latin typeface="Arial" charset="0"/>
        <a:ea typeface="+mn-ea"/>
        <a:cs typeface="Arial" charset="0"/>
      </a:defRPr>
    </a:lvl2pPr>
    <a:lvl3pPr marL="914400" algn="l" rtl="0" fontAlgn="base">
      <a:spcBef>
        <a:spcPct val="0"/>
      </a:spcBef>
      <a:spcAft>
        <a:spcPct val="0"/>
      </a:spcAft>
      <a:defRPr sz="3600" kern="1200">
        <a:solidFill>
          <a:srgbClr val="6699CC"/>
        </a:solidFill>
        <a:latin typeface="Arial" charset="0"/>
        <a:ea typeface="+mn-ea"/>
        <a:cs typeface="Arial" charset="0"/>
      </a:defRPr>
    </a:lvl3pPr>
    <a:lvl4pPr marL="1371600" algn="l" rtl="0" fontAlgn="base">
      <a:spcBef>
        <a:spcPct val="0"/>
      </a:spcBef>
      <a:spcAft>
        <a:spcPct val="0"/>
      </a:spcAft>
      <a:defRPr sz="3600" kern="1200">
        <a:solidFill>
          <a:srgbClr val="6699CC"/>
        </a:solidFill>
        <a:latin typeface="Arial" charset="0"/>
        <a:ea typeface="+mn-ea"/>
        <a:cs typeface="Arial" charset="0"/>
      </a:defRPr>
    </a:lvl4pPr>
    <a:lvl5pPr marL="1828800" algn="l" rtl="0" fontAlgn="base">
      <a:spcBef>
        <a:spcPct val="0"/>
      </a:spcBef>
      <a:spcAft>
        <a:spcPct val="0"/>
      </a:spcAft>
      <a:defRPr sz="3600" kern="1200">
        <a:solidFill>
          <a:srgbClr val="6699CC"/>
        </a:solidFill>
        <a:latin typeface="Arial" charset="0"/>
        <a:ea typeface="+mn-ea"/>
        <a:cs typeface="Arial" charset="0"/>
      </a:defRPr>
    </a:lvl5pPr>
    <a:lvl6pPr marL="2286000" algn="l" defTabSz="914400" rtl="0" eaLnBrk="1" latinLnBrk="0" hangingPunct="1">
      <a:defRPr sz="3600" kern="1200">
        <a:solidFill>
          <a:srgbClr val="6699CC"/>
        </a:solidFill>
        <a:latin typeface="Arial" charset="0"/>
        <a:ea typeface="+mn-ea"/>
        <a:cs typeface="Arial" charset="0"/>
      </a:defRPr>
    </a:lvl6pPr>
    <a:lvl7pPr marL="2743200" algn="l" defTabSz="914400" rtl="0" eaLnBrk="1" latinLnBrk="0" hangingPunct="1">
      <a:defRPr sz="3600" kern="1200">
        <a:solidFill>
          <a:srgbClr val="6699CC"/>
        </a:solidFill>
        <a:latin typeface="Arial" charset="0"/>
        <a:ea typeface="+mn-ea"/>
        <a:cs typeface="Arial" charset="0"/>
      </a:defRPr>
    </a:lvl7pPr>
    <a:lvl8pPr marL="3200400" algn="l" defTabSz="914400" rtl="0" eaLnBrk="1" latinLnBrk="0" hangingPunct="1">
      <a:defRPr sz="3600" kern="1200">
        <a:solidFill>
          <a:srgbClr val="6699CC"/>
        </a:solidFill>
        <a:latin typeface="Arial" charset="0"/>
        <a:ea typeface="+mn-ea"/>
        <a:cs typeface="Arial" charset="0"/>
      </a:defRPr>
    </a:lvl8pPr>
    <a:lvl9pPr marL="3657600" algn="l" defTabSz="914400" rtl="0" eaLnBrk="1" latinLnBrk="0" hangingPunct="1">
      <a:defRPr sz="3600" kern="1200">
        <a:solidFill>
          <a:srgbClr val="6699CC"/>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CC"/>
    <a:srgbClr val="4D4D4D"/>
    <a:srgbClr val="3333FF"/>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797" autoAdjust="0"/>
    <p:restoredTop sz="94718" autoAdjust="0"/>
  </p:normalViewPr>
  <p:slideViewPr>
    <p:cSldViewPr>
      <p:cViewPr varScale="1">
        <p:scale>
          <a:sx n="79" d="100"/>
          <a:sy n="79" d="100"/>
        </p:scale>
        <p:origin x="-85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ustomXml" Target="../customXml/item2.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67"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44837-01B1-46C9-9F6A-057E0F8B2D2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507361B9-05DE-4A02-A8E5-C8841C8F2CF5}">
      <dgm:prSet phldrT="[Text]"/>
      <dgm:spPr/>
      <dgm:t>
        <a:bodyPr/>
        <a:lstStyle/>
        <a:p>
          <a:r>
            <a:rPr lang="en-US" dirty="0" smtClean="0"/>
            <a:t>A</a:t>
          </a:r>
          <a:endParaRPr lang="en-US" dirty="0"/>
        </a:p>
      </dgm:t>
    </dgm:pt>
    <dgm:pt modelId="{4898E819-EFF8-495C-87E1-E1745104868B}" type="parTrans" cxnId="{748A157F-180F-4AB3-A55E-70E0028F7634}">
      <dgm:prSet/>
      <dgm:spPr/>
      <dgm:t>
        <a:bodyPr/>
        <a:lstStyle/>
        <a:p>
          <a:endParaRPr lang="en-US"/>
        </a:p>
      </dgm:t>
    </dgm:pt>
    <dgm:pt modelId="{F2640FC5-AA9B-4C07-8513-F3FAC4D9E589}" type="sibTrans" cxnId="{748A157F-180F-4AB3-A55E-70E0028F7634}">
      <dgm:prSet/>
      <dgm:spPr/>
      <dgm:t>
        <a:bodyPr/>
        <a:lstStyle/>
        <a:p>
          <a:endParaRPr lang="en-US"/>
        </a:p>
      </dgm:t>
    </dgm:pt>
    <dgm:pt modelId="{B1CD54EC-36AA-44C3-BC82-0893F2A481B8}">
      <dgm:prSet phldrT="[Text]"/>
      <dgm:spPr/>
      <dgm:t>
        <a:bodyPr/>
        <a:lstStyle/>
        <a:p>
          <a:r>
            <a:rPr lang="en-US" dirty="0" smtClean="0"/>
            <a:t>B</a:t>
          </a:r>
          <a:endParaRPr lang="en-US" dirty="0"/>
        </a:p>
      </dgm:t>
    </dgm:pt>
    <dgm:pt modelId="{1DD7A729-A946-4C72-A5F5-3BD9B5A5C020}" type="parTrans" cxnId="{16F53D4D-B84E-4651-9530-0B7A7F7DAC65}">
      <dgm:prSet/>
      <dgm:spPr/>
      <dgm:t>
        <a:bodyPr/>
        <a:lstStyle/>
        <a:p>
          <a:endParaRPr lang="en-US"/>
        </a:p>
      </dgm:t>
    </dgm:pt>
    <dgm:pt modelId="{076CBB23-8A19-4E62-B843-41E1FAD5C8FE}" type="sibTrans" cxnId="{16F53D4D-B84E-4651-9530-0B7A7F7DAC65}">
      <dgm:prSet/>
      <dgm:spPr/>
      <dgm:t>
        <a:bodyPr/>
        <a:lstStyle/>
        <a:p>
          <a:endParaRPr lang="en-US"/>
        </a:p>
      </dgm:t>
    </dgm:pt>
    <dgm:pt modelId="{39D283B8-7821-4B57-BCF2-8EF9D399CED9}">
      <dgm:prSet phldrT="[Text]"/>
      <dgm:spPr/>
      <dgm:t>
        <a:bodyPr/>
        <a:lstStyle/>
        <a:p>
          <a:r>
            <a:rPr lang="en-US" dirty="0" smtClean="0"/>
            <a:t>C</a:t>
          </a:r>
          <a:endParaRPr lang="en-US" dirty="0"/>
        </a:p>
      </dgm:t>
    </dgm:pt>
    <dgm:pt modelId="{C435B731-F010-4F96-9C3D-7075D8E04118}" type="parTrans" cxnId="{6673C570-357E-4BA7-9EE6-397845B92E6B}">
      <dgm:prSet/>
      <dgm:spPr/>
      <dgm:t>
        <a:bodyPr/>
        <a:lstStyle/>
        <a:p>
          <a:endParaRPr lang="en-US"/>
        </a:p>
      </dgm:t>
    </dgm:pt>
    <dgm:pt modelId="{A16D34FB-B2A6-42E7-BEF4-2E2D4A2F6884}" type="sibTrans" cxnId="{6673C570-357E-4BA7-9EE6-397845B92E6B}">
      <dgm:prSet/>
      <dgm:spPr/>
      <dgm:t>
        <a:bodyPr/>
        <a:lstStyle/>
        <a:p>
          <a:endParaRPr lang="en-US"/>
        </a:p>
      </dgm:t>
    </dgm:pt>
    <dgm:pt modelId="{D254BA84-30F4-429E-81B6-41B13A78666D}">
      <dgm:prSet phldrT="[Text]"/>
      <dgm:spPr/>
      <dgm:t>
        <a:bodyPr/>
        <a:lstStyle/>
        <a:p>
          <a:r>
            <a:rPr lang="en-US" dirty="0" smtClean="0"/>
            <a:t>D</a:t>
          </a:r>
          <a:endParaRPr lang="en-US" dirty="0"/>
        </a:p>
      </dgm:t>
    </dgm:pt>
    <dgm:pt modelId="{BED07693-2D89-42FC-A017-600BB26D6023}" type="parTrans" cxnId="{0DF5CDEF-3134-42BD-A0C2-8D3E20E4C276}">
      <dgm:prSet/>
      <dgm:spPr/>
      <dgm:t>
        <a:bodyPr/>
        <a:lstStyle/>
        <a:p>
          <a:endParaRPr lang="en-US"/>
        </a:p>
      </dgm:t>
    </dgm:pt>
    <dgm:pt modelId="{F81416EB-3FB7-4FAF-9442-02594731B0F2}" type="sibTrans" cxnId="{0DF5CDEF-3134-42BD-A0C2-8D3E20E4C276}">
      <dgm:prSet/>
      <dgm:spPr/>
      <dgm:t>
        <a:bodyPr/>
        <a:lstStyle/>
        <a:p>
          <a:endParaRPr lang="en-US"/>
        </a:p>
      </dgm:t>
    </dgm:pt>
    <dgm:pt modelId="{4C239BEE-CAA0-4C4B-8A40-C98853DE47E0}">
      <dgm:prSet phldrT="[Text]"/>
      <dgm:spPr/>
      <dgm:t>
        <a:bodyPr/>
        <a:lstStyle/>
        <a:p>
          <a:r>
            <a:rPr lang="en-US" dirty="0" smtClean="0"/>
            <a:t>E</a:t>
          </a:r>
          <a:endParaRPr lang="en-US" dirty="0"/>
        </a:p>
      </dgm:t>
    </dgm:pt>
    <dgm:pt modelId="{EEB8C60C-2104-4F36-9A3B-037EF0E50908}" type="parTrans" cxnId="{50F47DD8-8F4D-4D19-A1C5-89B98E39E209}">
      <dgm:prSet/>
      <dgm:spPr/>
      <dgm:t>
        <a:bodyPr/>
        <a:lstStyle/>
        <a:p>
          <a:endParaRPr lang="en-US"/>
        </a:p>
      </dgm:t>
    </dgm:pt>
    <dgm:pt modelId="{DFEE1A22-B72B-4A5F-8DE6-3497CD2067C2}" type="sibTrans" cxnId="{50F47DD8-8F4D-4D19-A1C5-89B98E39E209}">
      <dgm:prSet/>
      <dgm:spPr/>
      <dgm:t>
        <a:bodyPr/>
        <a:lstStyle/>
        <a:p>
          <a:endParaRPr lang="en-US"/>
        </a:p>
      </dgm:t>
    </dgm:pt>
    <dgm:pt modelId="{C8821304-585E-4653-B58A-D9A8E9D4F6FB}">
      <dgm:prSet phldrT="[Text]"/>
      <dgm:spPr/>
      <dgm:t>
        <a:bodyPr/>
        <a:lstStyle/>
        <a:p>
          <a:r>
            <a:rPr lang="en-US" dirty="0" smtClean="0"/>
            <a:t>Parent</a:t>
          </a:r>
          <a:endParaRPr lang="en-US" dirty="0"/>
        </a:p>
      </dgm:t>
    </dgm:pt>
    <dgm:pt modelId="{69021694-2AB9-4207-9202-7B55DD5CBD4A}" type="parTrans" cxnId="{192D62D5-06D6-485D-843F-6158A3860F2B}">
      <dgm:prSet/>
      <dgm:spPr/>
      <dgm:t>
        <a:bodyPr/>
        <a:lstStyle/>
        <a:p>
          <a:endParaRPr lang="en-US"/>
        </a:p>
      </dgm:t>
    </dgm:pt>
    <dgm:pt modelId="{04EB8905-38E7-4D55-B71C-4035A224CD87}" type="sibTrans" cxnId="{192D62D5-06D6-485D-843F-6158A3860F2B}">
      <dgm:prSet/>
      <dgm:spPr/>
      <dgm:t>
        <a:bodyPr/>
        <a:lstStyle/>
        <a:p>
          <a:endParaRPr lang="en-US"/>
        </a:p>
      </dgm:t>
    </dgm:pt>
    <dgm:pt modelId="{3A6DF961-D0B0-4493-B453-19D1B83EF186}">
      <dgm:prSet phldrT="[Text]"/>
      <dgm:spPr/>
      <dgm:t>
        <a:bodyPr/>
        <a:lstStyle/>
        <a:p>
          <a:r>
            <a:rPr lang="en-US" dirty="0" smtClean="0"/>
            <a:t>2</a:t>
          </a:r>
          <a:r>
            <a:rPr lang="en-US" baseline="30000" dirty="0" smtClean="0"/>
            <a:t>nd</a:t>
          </a:r>
          <a:r>
            <a:rPr lang="en-US" dirty="0" smtClean="0"/>
            <a:t> Level</a:t>
          </a:r>
          <a:endParaRPr lang="en-US" dirty="0"/>
        </a:p>
      </dgm:t>
    </dgm:pt>
    <dgm:pt modelId="{1D63614B-8F36-4319-B6E3-636F8A005195}" type="parTrans" cxnId="{C8FD20E3-2DBE-4DE9-95D3-666F81AA749B}">
      <dgm:prSet/>
      <dgm:spPr/>
      <dgm:t>
        <a:bodyPr/>
        <a:lstStyle/>
        <a:p>
          <a:endParaRPr lang="en-US"/>
        </a:p>
      </dgm:t>
    </dgm:pt>
    <dgm:pt modelId="{D40436C1-404B-40F1-BC22-EB9EFC1479E8}" type="sibTrans" cxnId="{C8FD20E3-2DBE-4DE9-95D3-666F81AA749B}">
      <dgm:prSet/>
      <dgm:spPr/>
      <dgm:t>
        <a:bodyPr/>
        <a:lstStyle/>
        <a:p>
          <a:endParaRPr lang="en-US"/>
        </a:p>
      </dgm:t>
    </dgm:pt>
    <dgm:pt modelId="{7FB4968B-353E-4972-9ECA-03799C905AD3}">
      <dgm:prSet phldrT="[Text]"/>
      <dgm:spPr/>
      <dgm:t>
        <a:bodyPr/>
        <a:lstStyle/>
        <a:p>
          <a:r>
            <a:rPr lang="en-US" dirty="0" smtClean="0"/>
            <a:t>3</a:t>
          </a:r>
          <a:r>
            <a:rPr lang="en-US" baseline="30000" dirty="0" smtClean="0"/>
            <a:t>rd</a:t>
          </a:r>
          <a:r>
            <a:rPr lang="en-US" dirty="0" smtClean="0"/>
            <a:t> Level</a:t>
          </a:r>
          <a:endParaRPr lang="en-US" dirty="0"/>
        </a:p>
      </dgm:t>
    </dgm:pt>
    <dgm:pt modelId="{4475A91A-B34C-4F5C-BEDD-E438ABB99243}" type="parTrans" cxnId="{C6811CA6-FD73-469C-8B7E-5410F8C0AFDA}">
      <dgm:prSet/>
      <dgm:spPr/>
      <dgm:t>
        <a:bodyPr/>
        <a:lstStyle/>
        <a:p>
          <a:endParaRPr lang="en-US"/>
        </a:p>
      </dgm:t>
    </dgm:pt>
    <dgm:pt modelId="{E40CBE87-194A-47F8-A9E3-872E81D2C00A}" type="sibTrans" cxnId="{C6811CA6-FD73-469C-8B7E-5410F8C0AFDA}">
      <dgm:prSet/>
      <dgm:spPr/>
      <dgm:t>
        <a:bodyPr/>
        <a:lstStyle/>
        <a:p>
          <a:endParaRPr lang="en-US"/>
        </a:p>
      </dgm:t>
    </dgm:pt>
    <dgm:pt modelId="{D3EF7A3B-FE12-485D-B1EC-069D5E6A5A03}" type="pres">
      <dgm:prSet presAssocID="{E2644837-01B1-46C9-9F6A-057E0F8B2D2F}" presName="mainComposite" presStyleCnt="0">
        <dgm:presLayoutVars>
          <dgm:chPref val="1"/>
          <dgm:dir/>
          <dgm:animOne val="branch"/>
          <dgm:animLvl val="lvl"/>
          <dgm:resizeHandles val="exact"/>
        </dgm:presLayoutVars>
      </dgm:prSet>
      <dgm:spPr/>
      <dgm:t>
        <a:bodyPr/>
        <a:lstStyle/>
        <a:p>
          <a:endParaRPr lang="en-US"/>
        </a:p>
      </dgm:t>
    </dgm:pt>
    <dgm:pt modelId="{DA5C5680-F55F-4627-A245-E0E4CD228185}" type="pres">
      <dgm:prSet presAssocID="{E2644837-01B1-46C9-9F6A-057E0F8B2D2F}" presName="hierFlow" presStyleCnt="0"/>
      <dgm:spPr/>
    </dgm:pt>
    <dgm:pt modelId="{8756A805-3F7C-4B7E-BA63-8F078D8160B3}" type="pres">
      <dgm:prSet presAssocID="{E2644837-01B1-46C9-9F6A-057E0F8B2D2F}" presName="firstBuf" presStyleCnt="0"/>
      <dgm:spPr/>
    </dgm:pt>
    <dgm:pt modelId="{5CA5FE28-84E0-4813-8E9D-B69ED9B3B5D2}" type="pres">
      <dgm:prSet presAssocID="{E2644837-01B1-46C9-9F6A-057E0F8B2D2F}" presName="hierChild1" presStyleCnt="0">
        <dgm:presLayoutVars>
          <dgm:chPref val="1"/>
          <dgm:animOne val="branch"/>
          <dgm:animLvl val="lvl"/>
        </dgm:presLayoutVars>
      </dgm:prSet>
      <dgm:spPr/>
    </dgm:pt>
    <dgm:pt modelId="{B5020038-083C-4BD7-8FA7-31BC68FCE902}" type="pres">
      <dgm:prSet presAssocID="{507361B9-05DE-4A02-A8E5-C8841C8F2CF5}" presName="Name14" presStyleCnt="0"/>
      <dgm:spPr/>
    </dgm:pt>
    <dgm:pt modelId="{572C4FAE-C432-4261-892D-B9802C5821D0}" type="pres">
      <dgm:prSet presAssocID="{507361B9-05DE-4A02-A8E5-C8841C8F2CF5}" presName="level1Shape" presStyleLbl="node0" presStyleIdx="0" presStyleCnt="1">
        <dgm:presLayoutVars>
          <dgm:chPref val="3"/>
        </dgm:presLayoutVars>
      </dgm:prSet>
      <dgm:spPr/>
      <dgm:t>
        <a:bodyPr/>
        <a:lstStyle/>
        <a:p>
          <a:endParaRPr lang="en-US"/>
        </a:p>
      </dgm:t>
    </dgm:pt>
    <dgm:pt modelId="{69512EA0-311E-492E-BF86-65DAC1EF8DE9}" type="pres">
      <dgm:prSet presAssocID="{507361B9-05DE-4A02-A8E5-C8841C8F2CF5}" presName="hierChild2" presStyleCnt="0"/>
      <dgm:spPr/>
    </dgm:pt>
    <dgm:pt modelId="{9B3DDE7E-3B3E-4456-B66E-B9A1133BE3A8}" type="pres">
      <dgm:prSet presAssocID="{1DD7A729-A946-4C72-A5F5-3BD9B5A5C020}" presName="Name19" presStyleLbl="parChTrans1D2" presStyleIdx="0" presStyleCnt="2"/>
      <dgm:spPr/>
      <dgm:t>
        <a:bodyPr/>
        <a:lstStyle/>
        <a:p>
          <a:endParaRPr lang="en-US"/>
        </a:p>
      </dgm:t>
    </dgm:pt>
    <dgm:pt modelId="{6CE6AD3D-1539-4CBC-AA46-595E4A5FA730}" type="pres">
      <dgm:prSet presAssocID="{B1CD54EC-36AA-44C3-BC82-0893F2A481B8}" presName="Name21" presStyleCnt="0"/>
      <dgm:spPr/>
    </dgm:pt>
    <dgm:pt modelId="{D3F2CD8D-8750-4C30-8E6A-070B36AA06B8}" type="pres">
      <dgm:prSet presAssocID="{B1CD54EC-36AA-44C3-BC82-0893F2A481B8}" presName="level2Shape" presStyleLbl="node2" presStyleIdx="0" presStyleCnt="2"/>
      <dgm:spPr/>
      <dgm:t>
        <a:bodyPr/>
        <a:lstStyle/>
        <a:p>
          <a:endParaRPr lang="en-US"/>
        </a:p>
      </dgm:t>
    </dgm:pt>
    <dgm:pt modelId="{9515A517-62F9-40BB-8127-913294E67330}" type="pres">
      <dgm:prSet presAssocID="{B1CD54EC-36AA-44C3-BC82-0893F2A481B8}" presName="hierChild3" presStyleCnt="0"/>
      <dgm:spPr/>
    </dgm:pt>
    <dgm:pt modelId="{8C3A14B2-47F4-4C86-B5C3-B1CB23B28F65}" type="pres">
      <dgm:prSet presAssocID="{C435B731-F010-4F96-9C3D-7075D8E04118}" presName="Name19" presStyleLbl="parChTrans1D3" presStyleIdx="0" presStyleCnt="2"/>
      <dgm:spPr/>
      <dgm:t>
        <a:bodyPr/>
        <a:lstStyle/>
        <a:p>
          <a:endParaRPr lang="en-US"/>
        </a:p>
      </dgm:t>
    </dgm:pt>
    <dgm:pt modelId="{4643C8D3-6C6E-42CE-A294-CD68DB7A3083}" type="pres">
      <dgm:prSet presAssocID="{39D283B8-7821-4B57-BCF2-8EF9D399CED9}" presName="Name21" presStyleCnt="0"/>
      <dgm:spPr/>
    </dgm:pt>
    <dgm:pt modelId="{9AF514E8-9450-4373-B5B1-7FFBA11B7FFC}" type="pres">
      <dgm:prSet presAssocID="{39D283B8-7821-4B57-BCF2-8EF9D399CED9}" presName="level2Shape" presStyleLbl="node3" presStyleIdx="0" presStyleCnt="2"/>
      <dgm:spPr/>
      <dgm:t>
        <a:bodyPr/>
        <a:lstStyle/>
        <a:p>
          <a:endParaRPr lang="en-US"/>
        </a:p>
      </dgm:t>
    </dgm:pt>
    <dgm:pt modelId="{F5F9E2B7-A6CE-454B-BADD-09200DE8095D}" type="pres">
      <dgm:prSet presAssocID="{39D283B8-7821-4B57-BCF2-8EF9D399CED9}" presName="hierChild3" presStyleCnt="0"/>
      <dgm:spPr/>
    </dgm:pt>
    <dgm:pt modelId="{13B83456-3A80-4EBB-8BFF-1EB36D871254}" type="pres">
      <dgm:prSet presAssocID="{BED07693-2D89-42FC-A017-600BB26D6023}" presName="Name19" presStyleLbl="parChTrans1D3" presStyleIdx="1" presStyleCnt="2"/>
      <dgm:spPr/>
      <dgm:t>
        <a:bodyPr/>
        <a:lstStyle/>
        <a:p>
          <a:endParaRPr lang="en-US"/>
        </a:p>
      </dgm:t>
    </dgm:pt>
    <dgm:pt modelId="{B3B7568B-C781-4943-A12E-09B8E776850E}" type="pres">
      <dgm:prSet presAssocID="{D254BA84-30F4-429E-81B6-41B13A78666D}" presName="Name21" presStyleCnt="0"/>
      <dgm:spPr/>
    </dgm:pt>
    <dgm:pt modelId="{314E5319-F28C-404D-A40C-19590BA44719}" type="pres">
      <dgm:prSet presAssocID="{D254BA84-30F4-429E-81B6-41B13A78666D}" presName="level2Shape" presStyleLbl="node3" presStyleIdx="1" presStyleCnt="2"/>
      <dgm:spPr/>
      <dgm:t>
        <a:bodyPr/>
        <a:lstStyle/>
        <a:p>
          <a:endParaRPr lang="en-US"/>
        </a:p>
      </dgm:t>
    </dgm:pt>
    <dgm:pt modelId="{D0D19EAA-D54F-4930-99BA-DFBD0E8C47B5}" type="pres">
      <dgm:prSet presAssocID="{D254BA84-30F4-429E-81B6-41B13A78666D}" presName="hierChild3" presStyleCnt="0"/>
      <dgm:spPr/>
    </dgm:pt>
    <dgm:pt modelId="{F787B294-3DC0-4F5D-9277-DBB87FB5D0A8}" type="pres">
      <dgm:prSet presAssocID="{EEB8C60C-2104-4F36-9A3B-037EF0E50908}" presName="Name19" presStyleLbl="parChTrans1D2" presStyleIdx="1" presStyleCnt="2"/>
      <dgm:spPr/>
      <dgm:t>
        <a:bodyPr/>
        <a:lstStyle/>
        <a:p>
          <a:endParaRPr lang="en-US"/>
        </a:p>
      </dgm:t>
    </dgm:pt>
    <dgm:pt modelId="{C56F1044-94DA-4AF6-97FF-DAA19D4AB7CD}" type="pres">
      <dgm:prSet presAssocID="{4C239BEE-CAA0-4C4B-8A40-C98853DE47E0}" presName="Name21" presStyleCnt="0"/>
      <dgm:spPr/>
    </dgm:pt>
    <dgm:pt modelId="{1AF7C531-E5F0-47E5-AFC3-44CD5BA17984}" type="pres">
      <dgm:prSet presAssocID="{4C239BEE-CAA0-4C4B-8A40-C98853DE47E0}" presName="level2Shape" presStyleLbl="node2" presStyleIdx="1" presStyleCnt="2"/>
      <dgm:spPr/>
      <dgm:t>
        <a:bodyPr/>
        <a:lstStyle/>
        <a:p>
          <a:endParaRPr lang="en-US"/>
        </a:p>
      </dgm:t>
    </dgm:pt>
    <dgm:pt modelId="{FBC72442-DD28-4545-A325-2639D473866A}" type="pres">
      <dgm:prSet presAssocID="{4C239BEE-CAA0-4C4B-8A40-C98853DE47E0}" presName="hierChild3" presStyleCnt="0"/>
      <dgm:spPr/>
    </dgm:pt>
    <dgm:pt modelId="{750121F3-B808-4F83-B868-DA2279787819}" type="pres">
      <dgm:prSet presAssocID="{E2644837-01B1-46C9-9F6A-057E0F8B2D2F}" presName="bgShapesFlow" presStyleCnt="0"/>
      <dgm:spPr/>
    </dgm:pt>
    <dgm:pt modelId="{6A761F02-907D-4356-B917-4718AFD5F721}" type="pres">
      <dgm:prSet presAssocID="{C8821304-585E-4653-B58A-D9A8E9D4F6FB}" presName="rectComp" presStyleCnt="0"/>
      <dgm:spPr/>
    </dgm:pt>
    <dgm:pt modelId="{F681B392-985B-4CB6-9EBE-970206957C90}" type="pres">
      <dgm:prSet presAssocID="{C8821304-585E-4653-B58A-D9A8E9D4F6FB}" presName="bgRect" presStyleLbl="bgShp" presStyleIdx="0" presStyleCnt="3"/>
      <dgm:spPr/>
      <dgm:t>
        <a:bodyPr/>
        <a:lstStyle/>
        <a:p>
          <a:endParaRPr lang="en-US"/>
        </a:p>
      </dgm:t>
    </dgm:pt>
    <dgm:pt modelId="{A7DB371C-1CF5-490B-ACF2-024760BE3D35}" type="pres">
      <dgm:prSet presAssocID="{C8821304-585E-4653-B58A-D9A8E9D4F6FB}" presName="bgRectTx" presStyleLbl="bgShp" presStyleIdx="0" presStyleCnt="3">
        <dgm:presLayoutVars>
          <dgm:bulletEnabled val="1"/>
        </dgm:presLayoutVars>
      </dgm:prSet>
      <dgm:spPr/>
      <dgm:t>
        <a:bodyPr/>
        <a:lstStyle/>
        <a:p>
          <a:endParaRPr lang="en-US"/>
        </a:p>
      </dgm:t>
    </dgm:pt>
    <dgm:pt modelId="{905D9D2E-9DB9-41A9-A631-CC99E38336D0}" type="pres">
      <dgm:prSet presAssocID="{C8821304-585E-4653-B58A-D9A8E9D4F6FB}" presName="spComp" presStyleCnt="0"/>
      <dgm:spPr/>
    </dgm:pt>
    <dgm:pt modelId="{C9621206-FD48-40C2-B0BD-2F83F7BEBD35}" type="pres">
      <dgm:prSet presAssocID="{C8821304-585E-4653-B58A-D9A8E9D4F6FB}" presName="vSp" presStyleCnt="0"/>
      <dgm:spPr/>
    </dgm:pt>
    <dgm:pt modelId="{4B3702BD-774C-4006-BE65-379302770289}" type="pres">
      <dgm:prSet presAssocID="{3A6DF961-D0B0-4493-B453-19D1B83EF186}" presName="rectComp" presStyleCnt="0"/>
      <dgm:spPr/>
    </dgm:pt>
    <dgm:pt modelId="{E61B9AC5-1002-4F02-846B-5DD26C79729E}" type="pres">
      <dgm:prSet presAssocID="{3A6DF961-D0B0-4493-B453-19D1B83EF186}" presName="bgRect" presStyleLbl="bgShp" presStyleIdx="1" presStyleCnt="3"/>
      <dgm:spPr/>
      <dgm:t>
        <a:bodyPr/>
        <a:lstStyle/>
        <a:p>
          <a:endParaRPr lang="en-US"/>
        </a:p>
      </dgm:t>
    </dgm:pt>
    <dgm:pt modelId="{A5A1A5AD-E480-4383-96B3-080751D032F0}" type="pres">
      <dgm:prSet presAssocID="{3A6DF961-D0B0-4493-B453-19D1B83EF186}" presName="bgRectTx" presStyleLbl="bgShp" presStyleIdx="1" presStyleCnt="3">
        <dgm:presLayoutVars>
          <dgm:bulletEnabled val="1"/>
        </dgm:presLayoutVars>
      </dgm:prSet>
      <dgm:spPr/>
      <dgm:t>
        <a:bodyPr/>
        <a:lstStyle/>
        <a:p>
          <a:endParaRPr lang="en-US"/>
        </a:p>
      </dgm:t>
    </dgm:pt>
    <dgm:pt modelId="{2FC9AC01-A09F-4AA3-A22F-08695C302066}" type="pres">
      <dgm:prSet presAssocID="{3A6DF961-D0B0-4493-B453-19D1B83EF186}" presName="spComp" presStyleCnt="0"/>
      <dgm:spPr/>
    </dgm:pt>
    <dgm:pt modelId="{111C279D-2F22-44B2-8B72-89377DDE517F}" type="pres">
      <dgm:prSet presAssocID="{3A6DF961-D0B0-4493-B453-19D1B83EF186}" presName="vSp" presStyleCnt="0"/>
      <dgm:spPr/>
    </dgm:pt>
    <dgm:pt modelId="{1F4ACCDC-DD31-4937-9FD8-F6DF388547C2}" type="pres">
      <dgm:prSet presAssocID="{7FB4968B-353E-4972-9ECA-03799C905AD3}" presName="rectComp" presStyleCnt="0"/>
      <dgm:spPr/>
    </dgm:pt>
    <dgm:pt modelId="{82F0F106-EC8C-40EF-80CD-F24EE7ECEA71}" type="pres">
      <dgm:prSet presAssocID="{7FB4968B-353E-4972-9ECA-03799C905AD3}" presName="bgRect" presStyleLbl="bgShp" presStyleIdx="2" presStyleCnt="3"/>
      <dgm:spPr/>
      <dgm:t>
        <a:bodyPr/>
        <a:lstStyle/>
        <a:p>
          <a:endParaRPr lang="en-US"/>
        </a:p>
      </dgm:t>
    </dgm:pt>
    <dgm:pt modelId="{436C5CA3-AA91-4207-838E-2C0B3B93E56A}" type="pres">
      <dgm:prSet presAssocID="{7FB4968B-353E-4972-9ECA-03799C905AD3}" presName="bgRectTx" presStyleLbl="bgShp" presStyleIdx="2" presStyleCnt="3">
        <dgm:presLayoutVars>
          <dgm:bulletEnabled val="1"/>
        </dgm:presLayoutVars>
      </dgm:prSet>
      <dgm:spPr/>
      <dgm:t>
        <a:bodyPr/>
        <a:lstStyle/>
        <a:p>
          <a:endParaRPr lang="en-US"/>
        </a:p>
      </dgm:t>
    </dgm:pt>
  </dgm:ptLst>
  <dgm:cxnLst>
    <dgm:cxn modelId="{F3C3DBD6-BC45-4B03-AE9E-E6F9EDFF724B}" type="presOf" srcId="{7FB4968B-353E-4972-9ECA-03799C905AD3}" destId="{82F0F106-EC8C-40EF-80CD-F24EE7ECEA71}" srcOrd="0" destOrd="0" presId="urn:microsoft.com/office/officeart/2005/8/layout/hierarchy6"/>
    <dgm:cxn modelId="{16F53D4D-B84E-4651-9530-0B7A7F7DAC65}" srcId="{507361B9-05DE-4A02-A8E5-C8841C8F2CF5}" destId="{B1CD54EC-36AA-44C3-BC82-0893F2A481B8}" srcOrd="0" destOrd="0" parTransId="{1DD7A729-A946-4C72-A5F5-3BD9B5A5C020}" sibTransId="{076CBB23-8A19-4E62-B843-41E1FAD5C8FE}"/>
    <dgm:cxn modelId="{523B761D-3A4B-44B0-B5F5-0DAE8EBB72D0}" type="presOf" srcId="{C8821304-585E-4653-B58A-D9A8E9D4F6FB}" destId="{A7DB371C-1CF5-490B-ACF2-024760BE3D35}" srcOrd="1" destOrd="0" presId="urn:microsoft.com/office/officeart/2005/8/layout/hierarchy6"/>
    <dgm:cxn modelId="{EC2D4ED6-646C-4531-B0BC-92B0E74509DD}" type="presOf" srcId="{C8821304-585E-4653-B58A-D9A8E9D4F6FB}" destId="{F681B392-985B-4CB6-9EBE-970206957C90}" srcOrd="0" destOrd="0" presId="urn:microsoft.com/office/officeart/2005/8/layout/hierarchy6"/>
    <dgm:cxn modelId="{BD8B2034-53AC-486C-8821-3396EE086BF4}" type="presOf" srcId="{1DD7A729-A946-4C72-A5F5-3BD9B5A5C020}" destId="{9B3DDE7E-3B3E-4456-B66E-B9A1133BE3A8}" srcOrd="0" destOrd="0" presId="urn:microsoft.com/office/officeart/2005/8/layout/hierarchy6"/>
    <dgm:cxn modelId="{0DF5CDEF-3134-42BD-A0C2-8D3E20E4C276}" srcId="{B1CD54EC-36AA-44C3-BC82-0893F2A481B8}" destId="{D254BA84-30F4-429E-81B6-41B13A78666D}" srcOrd="1" destOrd="0" parTransId="{BED07693-2D89-42FC-A017-600BB26D6023}" sibTransId="{F81416EB-3FB7-4FAF-9442-02594731B0F2}"/>
    <dgm:cxn modelId="{C50CFCD7-3E57-4A0C-BFD8-1203BD37DE99}" type="presOf" srcId="{507361B9-05DE-4A02-A8E5-C8841C8F2CF5}" destId="{572C4FAE-C432-4261-892D-B9802C5821D0}" srcOrd="0" destOrd="0" presId="urn:microsoft.com/office/officeart/2005/8/layout/hierarchy6"/>
    <dgm:cxn modelId="{C6811CA6-FD73-469C-8B7E-5410F8C0AFDA}" srcId="{E2644837-01B1-46C9-9F6A-057E0F8B2D2F}" destId="{7FB4968B-353E-4972-9ECA-03799C905AD3}" srcOrd="3" destOrd="0" parTransId="{4475A91A-B34C-4F5C-BEDD-E438ABB99243}" sibTransId="{E40CBE87-194A-47F8-A9E3-872E81D2C00A}"/>
    <dgm:cxn modelId="{1B045C78-A942-43F2-8622-B62783C86A72}" type="presOf" srcId="{E2644837-01B1-46C9-9F6A-057E0F8B2D2F}" destId="{D3EF7A3B-FE12-485D-B1EC-069D5E6A5A03}" srcOrd="0" destOrd="0" presId="urn:microsoft.com/office/officeart/2005/8/layout/hierarchy6"/>
    <dgm:cxn modelId="{A6AF070E-133C-4031-9CF0-FF26A6E6AEEE}" type="presOf" srcId="{BED07693-2D89-42FC-A017-600BB26D6023}" destId="{13B83456-3A80-4EBB-8BFF-1EB36D871254}" srcOrd="0" destOrd="0" presId="urn:microsoft.com/office/officeart/2005/8/layout/hierarchy6"/>
    <dgm:cxn modelId="{C8FD20E3-2DBE-4DE9-95D3-666F81AA749B}" srcId="{E2644837-01B1-46C9-9F6A-057E0F8B2D2F}" destId="{3A6DF961-D0B0-4493-B453-19D1B83EF186}" srcOrd="2" destOrd="0" parTransId="{1D63614B-8F36-4319-B6E3-636F8A005195}" sibTransId="{D40436C1-404B-40F1-BC22-EB9EFC1479E8}"/>
    <dgm:cxn modelId="{573E3828-49E6-45B8-8B28-CF242B7434BF}" type="presOf" srcId="{3A6DF961-D0B0-4493-B453-19D1B83EF186}" destId="{A5A1A5AD-E480-4383-96B3-080751D032F0}" srcOrd="1" destOrd="0" presId="urn:microsoft.com/office/officeart/2005/8/layout/hierarchy6"/>
    <dgm:cxn modelId="{748A157F-180F-4AB3-A55E-70E0028F7634}" srcId="{E2644837-01B1-46C9-9F6A-057E0F8B2D2F}" destId="{507361B9-05DE-4A02-A8E5-C8841C8F2CF5}" srcOrd="0" destOrd="0" parTransId="{4898E819-EFF8-495C-87E1-E1745104868B}" sibTransId="{F2640FC5-AA9B-4C07-8513-F3FAC4D9E589}"/>
    <dgm:cxn modelId="{9DAC0DB3-AF0F-4FF4-A2D7-90087F297967}" type="presOf" srcId="{7FB4968B-353E-4972-9ECA-03799C905AD3}" destId="{436C5CA3-AA91-4207-838E-2C0B3B93E56A}" srcOrd="1" destOrd="0" presId="urn:microsoft.com/office/officeart/2005/8/layout/hierarchy6"/>
    <dgm:cxn modelId="{68D1ABF2-C2F0-4F7D-91E6-C7405329D889}" type="presOf" srcId="{B1CD54EC-36AA-44C3-BC82-0893F2A481B8}" destId="{D3F2CD8D-8750-4C30-8E6A-070B36AA06B8}" srcOrd="0" destOrd="0" presId="urn:microsoft.com/office/officeart/2005/8/layout/hierarchy6"/>
    <dgm:cxn modelId="{50F47DD8-8F4D-4D19-A1C5-89B98E39E209}" srcId="{507361B9-05DE-4A02-A8E5-C8841C8F2CF5}" destId="{4C239BEE-CAA0-4C4B-8A40-C98853DE47E0}" srcOrd="1" destOrd="0" parTransId="{EEB8C60C-2104-4F36-9A3B-037EF0E50908}" sibTransId="{DFEE1A22-B72B-4A5F-8DE6-3497CD2067C2}"/>
    <dgm:cxn modelId="{192D62D5-06D6-485D-843F-6158A3860F2B}" srcId="{E2644837-01B1-46C9-9F6A-057E0F8B2D2F}" destId="{C8821304-585E-4653-B58A-D9A8E9D4F6FB}" srcOrd="1" destOrd="0" parTransId="{69021694-2AB9-4207-9202-7B55DD5CBD4A}" sibTransId="{04EB8905-38E7-4D55-B71C-4035A224CD87}"/>
    <dgm:cxn modelId="{C1911C2C-093A-4FF7-B863-F7F6BE40B664}" type="presOf" srcId="{D254BA84-30F4-429E-81B6-41B13A78666D}" destId="{314E5319-F28C-404D-A40C-19590BA44719}" srcOrd="0" destOrd="0" presId="urn:microsoft.com/office/officeart/2005/8/layout/hierarchy6"/>
    <dgm:cxn modelId="{487D2D53-B40D-4E86-96A5-3C5C3CD2F592}" type="presOf" srcId="{3A6DF961-D0B0-4493-B453-19D1B83EF186}" destId="{E61B9AC5-1002-4F02-846B-5DD26C79729E}" srcOrd="0" destOrd="0" presId="urn:microsoft.com/office/officeart/2005/8/layout/hierarchy6"/>
    <dgm:cxn modelId="{6673C570-357E-4BA7-9EE6-397845B92E6B}" srcId="{B1CD54EC-36AA-44C3-BC82-0893F2A481B8}" destId="{39D283B8-7821-4B57-BCF2-8EF9D399CED9}" srcOrd="0" destOrd="0" parTransId="{C435B731-F010-4F96-9C3D-7075D8E04118}" sibTransId="{A16D34FB-B2A6-42E7-BEF4-2E2D4A2F6884}"/>
    <dgm:cxn modelId="{F8142B5D-644D-4859-B7E2-2C169F42A494}" type="presOf" srcId="{39D283B8-7821-4B57-BCF2-8EF9D399CED9}" destId="{9AF514E8-9450-4373-B5B1-7FFBA11B7FFC}" srcOrd="0" destOrd="0" presId="urn:microsoft.com/office/officeart/2005/8/layout/hierarchy6"/>
    <dgm:cxn modelId="{DE9A08C9-D8F4-4A76-868B-73D6947BA58C}" type="presOf" srcId="{EEB8C60C-2104-4F36-9A3B-037EF0E50908}" destId="{F787B294-3DC0-4F5D-9277-DBB87FB5D0A8}" srcOrd="0" destOrd="0" presId="urn:microsoft.com/office/officeart/2005/8/layout/hierarchy6"/>
    <dgm:cxn modelId="{AA0F5048-190B-4B8E-A442-B0154CD0535C}" type="presOf" srcId="{4C239BEE-CAA0-4C4B-8A40-C98853DE47E0}" destId="{1AF7C531-E5F0-47E5-AFC3-44CD5BA17984}" srcOrd="0" destOrd="0" presId="urn:microsoft.com/office/officeart/2005/8/layout/hierarchy6"/>
    <dgm:cxn modelId="{2A1AE57F-ACD3-4EC0-B7F1-03E6EE8AA210}" type="presOf" srcId="{C435B731-F010-4F96-9C3D-7075D8E04118}" destId="{8C3A14B2-47F4-4C86-B5C3-B1CB23B28F65}" srcOrd="0" destOrd="0" presId="urn:microsoft.com/office/officeart/2005/8/layout/hierarchy6"/>
    <dgm:cxn modelId="{36020846-CC27-4675-A8FC-6D297E3A178C}" type="presParOf" srcId="{D3EF7A3B-FE12-485D-B1EC-069D5E6A5A03}" destId="{DA5C5680-F55F-4627-A245-E0E4CD228185}" srcOrd="0" destOrd="0" presId="urn:microsoft.com/office/officeart/2005/8/layout/hierarchy6"/>
    <dgm:cxn modelId="{E2B14A89-5C0B-4AED-9626-490A01232F28}" type="presParOf" srcId="{DA5C5680-F55F-4627-A245-E0E4CD228185}" destId="{8756A805-3F7C-4B7E-BA63-8F078D8160B3}" srcOrd="0" destOrd="0" presId="urn:microsoft.com/office/officeart/2005/8/layout/hierarchy6"/>
    <dgm:cxn modelId="{BDBE86E8-CAEA-447F-A57D-717C2EF9AAC0}" type="presParOf" srcId="{DA5C5680-F55F-4627-A245-E0E4CD228185}" destId="{5CA5FE28-84E0-4813-8E9D-B69ED9B3B5D2}" srcOrd="1" destOrd="0" presId="urn:microsoft.com/office/officeart/2005/8/layout/hierarchy6"/>
    <dgm:cxn modelId="{1A928195-6E6A-423A-BF54-8EF9C402AE4C}" type="presParOf" srcId="{5CA5FE28-84E0-4813-8E9D-B69ED9B3B5D2}" destId="{B5020038-083C-4BD7-8FA7-31BC68FCE902}" srcOrd="0" destOrd="0" presId="urn:microsoft.com/office/officeart/2005/8/layout/hierarchy6"/>
    <dgm:cxn modelId="{5E626304-C1F9-4863-838F-4599DE48720E}" type="presParOf" srcId="{B5020038-083C-4BD7-8FA7-31BC68FCE902}" destId="{572C4FAE-C432-4261-892D-B9802C5821D0}" srcOrd="0" destOrd="0" presId="urn:microsoft.com/office/officeart/2005/8/layout/hierarchy6"/>
    <dgm:cxn modelId="{52A9C86E-BE30-4AE5-A9B3-617ED7D8D546}" type="presParOf" srcId="{B5020038-083C-4BD7-8FA7-31BC68FCE902}" destId="{69512EA0-311E-492E-BF86-65DAC1EF8DE9}" srcOrd="1" destOrd="0" presId="urn:microsoft.com/office/officeart/2005/8/layout/hierarchy6"/>
    <dgm:cxn modelId="{D0402D55-CC0D-47B6-809A-9F09FA4321E4}" type="presParOf" srcId="{69512EA0-311E-492E-BF86-65DAC1EF8DE9}" destId="{9B3DDE7E-3B3E-4456-B66E-B9A1133BE3A8}" srcOrd="0" destOrd="0" presId="urn:microsoft.com/office/officeart/2005/8/layout/hierarchy6"/>
    <dgm:cxn modelId="{7EC207B0-E51F-4E25-8D89-A56D3B2BFDFD}" type="presParOf" srcId="{69512EA0-311E-492E-BF86-65DAC1EF8DE9}" destId="{6CE6AD3D-1539-4CBC-AA46-595E4A5FA730}" srcOrd="1" destOrd="0" presId="urn:microsoft.com/office/officeart/2005/8/layout/hierarchy6"/>
    <dgm:cxn modelId="{ED3B015D-1261-4FE8-84E4-2AE21F968984}" type="presParOf" srcId="{6CE6AD3D-1539-4CBC-AA46-595E4A5FA730}" destId="{D3F2CD8D-8750-4C30-8E6A-070B36AA06B8}" srcOrd="0" destOrd="0" presId="urn:microsoft.com/office/officeart/2005/8/layout/hierarchy6"/>
    <dgm:cxn modelId="{59593292-9C69-4BAE-B0A5-CEE2D0698B96}" type="presParOf" srcId="{6CE6AD3D-1539-4CBC-AA46-595E4A5FA730}" destId="{9515A517-62F9-40BB-8127-913294E67330}" srcOrd="1" destOrd="0" presId="urn:microsoft.com/office/officeart/2005/8/layout/hierarchy6"/>
    <dgm:cxn modelId="{574D4F73-9D3B-49EA-BC08-B7E5985978BC}" type="presParOf" srcId="{9515A517-62F9-40BB-8127-913294E67330}" destId="{8C3A14B2-47F4-4C86-B5C3-B1CB23B28F65}" srcOrd="0" destOrd="0" presId="urn:microsoft.com/office/officeart/2005/8/layout/hierarchy6"/>
    <dgm:cxn modelId="{AD8ECCCE-D52E-4324-B9CD-6E752E35B099}" type="presParOf" srcId="{9515A517-62F9-40BB-8127-913294E67330}" destId="{4643C8D3-6C6E-42CE-A294-CD68DB7A3083}" srcOrd="1" destOrd="0" presId="urn:microsoft.com/office/officeart/2005/8/layout/hierarchy6"/>
    <dgm:cxn modelId="{1157D9DC-99E2-42AD-8726-8F90B44DF6C1}" type="presParOf" srcId="{4643C8D3-6C6E-42CE-A294-CD68DB7A3083}" destId="{9AF514E8-9450-4373-B5B1-7FFBA11B7FFC}" srcOrd="0" destOrd="0" presId="urn:microsoft.com/office/officeart/2005/8/layout/hierarchy6"/>
    <dgm:cxn modelId="{EAC84340-CF70-4158-BFB7-52E1B1777336}" type="presParOf" srcId="{4643C8D3-6C6E-42CE-A294-CD68DB7A3083}" destId="{F5F9E2B7-A6CE-454B-BADD-09200DE8095D}" srcOrd="1" destOrd="0" presId="urn:microsoft.com/office/officeart/2005/8/layout/hierarchy6"/>
    <dgm:cxn modelId="{877239CE-0FD2-4CD6-AA53-A00A69377956}" type="presParOf" srcId="{9515A517-62F9-40BB-8127-913294E67330}" destId="{13B83456-3A80-4EBB-8BFF-1EB36D871254}" srcOrd="2" destOrd="0" presId="urn:microsoft.com/office/officeart/2005/8/layout/hierarchy6"/>
    <dgm:cxn modelId="{CF75BFA4-1AA4-49DB-8BFB-C4FA55C9C53E}" type="presParOf" srcId="{9515A517-62F9-40BB-8127-913294E67330}" destId="{B3B7568B-C781-4943-A12E-09B8E776850E}" srcOrd="3" destOrd="0" presId="urn:microsoft.com/office/officeart/2005/8/layout/hierarchy6"/>
    <dgm:cxn modelId="{9BCE04CB-54AA-4E79-9EB3-A3CCC070030A}" type="presParOf" srcId="{B3B7568B-C781-4943-A12E-09B8E776850E}" destId="{314E5319-F28C-404D-A40C-19590BA44719}" srcOrd="0" destOrd="0" presId="urn:microsoft.com/office/officeart/2005/8/layout/hierarchy6"/>
    <dgm:cxn modelId="{747E7F38-8D67-4311-ADC9-6AC554AF04F7}" type="presParOf" srcId="{B3B7568B-C781-4943-A12E-09B8E776850E}" destId="{D0D19EAA-D54F-4930-99BA-DFBD0E8C47B5}" srcOrd="1" destOrd="0" presId="urn:microsoft.com/office/officeart/2005/8/layout/hierarchy6"/>
    <dgm:cxn modelId="{936B0E32-FB6B-478A-B5E1-1E0A97AC5630}" type="presParOf" srcId="{69512EA0-311E-492E-BF86-65DAC1EF8DE9}" destId="{F787B294-3DC0-4F5D-9277-DBB87FB5D0A8}" srcOrd="2" destOrd="0" presId="urn:microsoft.com/office/officeart/2005/8/layout/hierarchy6"/>
    <dgm:cxn modelId="{2F3D9924-6D2E-41CA-97D6-C9DA7122557A}" type="presParOf" srcId="{69512EA0-311E-492E-BF86-65DAC1EF8DE9}" destId="{C56F1044-94DA-4AF6-97FF-DAA19D4AB7CD}" srcOrd="3" destOrd="0" presId="urn:microsoft.com/office/officeart/2005/8/layout/hierarchy6"/>
    <dgm:cxn modelId="{7CC09171-29C7-43BD-977C-7C4F2C8AFA7B}" type="presParOf" srcId="{C56F1044-94DA-4AF6-97FF-DAA19D4AB7CD}" destId="{1AF7C531-E5F0-47E5-AFC3-44CD5BA17984}" srcOrd="0" destOrd="0" presId="urn:microsoft.com/office/officeart/2005/8/layout/hierarchy6"/>
    <dgm:cxn modelId="{B57A1EC9-FF89-4778-92A2-CC8AAEFE8C97}" type="presParOf" srcId="{C56F1044-94DA-4AF6-97FF-DAA19D4AB7CD}" destId="{FBC72442-DD28-4545-A325-2639D473866A}" srcOrd="1" destOrd="0" presId="urn:microsoft.com/office/officeart/2005/8/layout/hierarchy6"/>
    <dgm:cxn modelId="{278AE66D-70EF-42D2-92DF-BB2883D3908D}" type="presParOf" srcId="{D3EF7A3B-FE12-485D-B1EC-069D5E6A5A03}" destId="{750121F3-B808-4F83-B868-DA2279787819}" srcOrd="1" destOrd="0" presId="urn:microsoft.com/office/officeart/2005/8/layout/hierarchy6"/>
    <dgm:cxn modelId="{2E694BBD-3D92-4BDF-8F7E-E2FB59FB0356}" type="presParOf" srcId="{750121F3-B808-4F83-B868-DA2279787819}" destId="{6A761F02-907D-4356-B917-4718AFD5F721}" srcOrd="0" destOrd="0" presId="urn:microsoft.com/office/officeart/2005/8/layout/hierarchy6"/>
    <dgm:cxn modelId="{8FDBDC98-1192-46E9-98B9-8D2676EA1000}" type="presParOf" srcId="{6A761F02-907D-4356-B917-4718AFD5F721}" destId="{F681B392-985B-4CB6-9EBE-970206957C90}" srcOrd="0" destOrd="0" presId="urn:microsoft.com/office/officeart/2005/8/layout/hierarchy6"/>
    <dgm:cxn modelId="{58BCBF03-7723-4B22-B1A2-67C7B2F4B434}" type="presParOf" srcId="{6A761F02-907D-4356-B917-4718AFD5F721}" destId="{A7DB371C-1CF5-490B-ACF2-024760BE3D35}" srcOrd="1" destOrd="0" presId="urn:microsoft.com/office/officeart/2005/8/layout/hierarchy6"/>
    <dgm:cxn modelId="{B1B2B9FB-91A1-425F-A535-948964833496}" type="presParOf" srcId="{750121F3-B808-4F83-B868-DA2279787819}" destId="{905D9D2E-9DB9-41A9-A631-CC99E38336D0}" srcOrd="1" destOrd="0" presId="urn:microsoft.com/office/officeart/2005/8/layout/hierarchy6"/>
    <dgm:cxn modelId="{F2897161-2AF0-4F01-BF67-12A36CF57BCC}" type="presParOf" srcId="{905D9D2E-9DB9-41A9-A631-CC99E38336D0}" destId="{C9621206-FD48-40C2-B0BD-2F83F7BEBD35}" srcOrd="0" destOrd="0" presId="urn:microsoft.com/office/officeart/2005/8/layout/hierarchy6"/>
    <dgm:cxn modelId="{4B7FA83A-63AD-45C4-8F55-D6811A348930}" type="presParOf" srcId="{750121F3-B808-4F83-B868-DA2279787819}" destId="{4B3702BD-774C-4006-BE65-379302770289}" srcOrd="2" destOrd="0" presId="urn:microsoft.com/office/officeart/2005/8/layout/hierarchy6"/>
    <dgm:cxn modelId="{B05F0152-60AE-4009-9DA3-A17AD9391B35}" type="presParOf" srcId="{4B3702BD-774C-4006-BE65-379302770289}" destId="{E61B9AC5-1002-4F02-846B-5DD26C79729E}" srcOrd="0" destOrd="0" presId="urn:microsoft.com/office/officeart/2005/8/layout/hierarchy6"/>
    <dgm:cxn modelId="{6B84F263-62B4-4EF8-875A-457320952348}" type="presParOf" srcId="{4B3702BD-774C-4006-BE65-379302770289}" destId="{A5A1A5AD-E480-4383-96B3-080751D032F0}" srcOrd="1" destOrd="0" presId="urn:microsoft.com/office/officeart/2005/8/layout/hierarchy6"/>
    <dgm:cxn modelId="{C1A381F1-3F0C-4154-8D3C-6D157301AC6B}" type="presParOf" srcId="{750121F3-B808-4F83-B868-DA2279787819}" destId="{2FC9AC01-A09F-4AA3-A22F-08695C302066}" srcOrd="3" destOrd="0" presId="urn:microsoft.com/office/officeart/2005/8/layout/hierarchy6"/>
    <dgm:cxn modelId="{7BB48E17-E2E9-4A85-A93E-9C1E0370982E}" type="presParOf" srcId="{2FC9AC01-A09F-4AA3-A22F-08695C302066}" destId="{111C279D-2F22-44B2-8B72-89377DDE517F}" srcOrd="0" destOrd="0" presId="urn:microsoft.com/office/officeart/2005/8/layout/hierarchy6"/>
    <dgm:cxn modelId="{B2BD9B45-84F6-4001-BB3C-F05B2432F5A4}" type="presParOf" srcId="{750121F3-B808-4F83-B868-DA2279787819}" destId="{1F4ACCDC-DD31-4937-9FD8-F6DF388547C2}" srcOrd="4" destOrd="0" presId="urn:microsoft.com/office/officeart/2005/8/layout/hierarchy6"/>
    <dgm:cxn modelId="{B3208504-2550-4316-B957-20DF7BE5B6D7}" type="presParOf" srcId="{1F4ACCDC-DD31-4937-9FD8-F6DF388547C2}" destId="{82F0F106-EC8C-40EF-80CD-F24EE7ECEA71}" srcOrd="0" destOrd="0" presId="urn:microsoft.com/office/officeart/2005/8/layout/hierarchy6"/>
    <dgm:cxn modelId="{B31DC3A6-2158-4B14-A20A-C84620359D2A}" type="presParOf" srcId="{1F4ACCDC-DD31-4937-9FD8-F6DF388547C2}" destId="{436C5CA3-AA91-4207-838E-2C0B3B93E56A}" srcOrd="1" destOrd="0" presId="urn:microsoft.com/office/officeart/2005/8/layout/hierarchy6"/>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47"/>
          </a:xfrm>
          <a:prstGeom prst="rect">
            <a:avLst/>
          </a:prstGeom>
        </p:spPr>
        <p:txBody>
          <a:bodyPr vert="horz" lIns="96917" tIns="48459" rIns="96917" bIns="48459"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647"/>
          </a:xfrm>
          <a:prstGeom prst="rect">
            <a:avLst/>
          </a:prstGeom>
        </p:spPr>
        <p:txBody>
          <a:bodyPr vert="horz" lIns="96917" tIns="48459" rIns="96917" bIns="48459" rtlCol="0"/>
          <a:lstStyle>
            <a:lvl1pPr algn="r">
              <a:defRPr sz="1300"/>
            </a:lvl1pPr>
          </a:lstStyle>
          <a:p>
            <a:fld id="{06F1211D-1F27-4DFE-9D42-FB3B37AEEABB}" type="datetimeFigureOut">
              <a:rPr lang="en-US" smtClean="0"/>
              <a:pPr/>
              <a:t>9/6/2008</a:t>
            </a:fld>
            <a:endParaRPr lang="en-US"/>
          </a:p>
        </p:txBody>
      </p:sp>
      <p:sp>
        <p:nvSpPr>
          <p:cNvPr id="4" name="Footer Placeholder 3"/>
          <p:cNvSpPr>
            <a:spLocks noGrp="1"/>
          </p:cNvSpPr>
          <p:nvPr>
            <p:ph type="ftr" sz="quarter" idx="2"/>
          </p:nvPr>
        </p:nvSpPr>
        <p:spPr>
          <a:xfrm>
            <a:off x="0" y="9118879"/>
            <a:ext cx="3169920" cy="480646"/>
          </a:xfrm>
          <a:prstGeom prst="rect">
            <a:avLst/>
          </a:prstGeom>
        </p:spPr>
        <p:txBody>
          <a:bodyPr vert="horz" lIns="96917" tIns="48459" rIns="96917" bIns="48459"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8879"/>
            <a:ext cx="3169920" cy="480646"/>
          </a:xfrm>
          <a:prstGeom prst="rect">
            <a:avLst/>
          </a:prstGeom>
        </p:spPr>
        <p:txBody>
          <a:bodyPr vert="horz" lIns="96917" tIns="48459" rIns="96917" bIns="48459" rtlCol="0" anchor="b"/>
          <a:lstStyle>
            <a:lvl1pPr algn="r">
              <a:defRPr sz="1300"/>
            </a:lvl1pPr>
          </a:lstStyle>
          <a:p>
            <a:fld id="{FA1C3814-0230-4687-9ECF-C2C03C17A02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647"/>
          </a:xfrm>
          <a:prstGeom prst="rect">
            <a:avLst/>
          </a:prstGeom>
          <a:noFill/>
          <a:ln w="9525">
            <a:noFill/>
            <a:miter lim="800000"/>
            <a:headEnd/>
            <a:tailEnd/>
          </a:ln>
          <a:effectLst/>
        </p:spPr>
        <p:txBody>
          <a:bodyPr vert="horz" wrap="square" lIns="96917" tIns="48459" rIns="96917" bIns="48459" numCol="1" anchor="t" anchorCtr="0" compatLnSpc="1">
            <a:prstTxWarp prst="textNoShape">
              <a:avLst/>
            </a:prstTxWarp>
          </a:bodyPr>
          <a:lstStyle>
            <a:lvl1pPr>
              <a:defRPr sz="1300">
                <a:solidFill>
                  <a:schemeClr val="tx1"/>
                </a:solidFill>
              </a:defRPr>
            </a:lvl1pPr>
          </a:lstStyle>
          <a:p>
            <a:pPr>
              <a:defRPr/>
            </a:pPr>
            <a:endParaRPr lang="en-US"/>
          </a:p>
        </p:txBody>
      </p:sp>
      <p:sp>
        <p:nvSpPr>
          <p:cNvPr id="4099" name="Rectangle 3"/>
          <p:cNvSpPr>
            <a:spLocks noGrp="1" noChangeArrowheads="1"/>
          </p:cNvSpPr>
          <p:nvPr>
            <p:ph type="dt" idx="1"/>
          </p:nvPr>
        </p:nvSpPr>
        <p:spPr bwMode="auto">
          <a:xfrm>
            <a:off x="4143587" y="0"/>
            <a:ext cx="3169920" cy="480647"/>
          </a:xfrm>
          <a:prstGeom prst="rect">
            <a:avLst/>
          </a:prstGeom>
          <a:noFill/>
          <a:ln w="9525">
            <a:noFill/>
            <a:miter lim="800000"/>
            <a:headEnd/>
            <a:tailEnd/>
          </a:ln>
          <a:effectLst/>
        </p:spPr>
        <p:txBody>
          <a:bodyPr vert="horz" wrap="square" lIns="96917" tIns="48459" rIns="96917" bIns="48459" numCol="1" anchor="t" anchorCtr="0" compatLnSpc="1">
            <a:prstTxWarp prst="textNoShape">
              <a:avLst/>
            </a:prstTxWarp>
          </a:bodyPr>
          <a:lstStyle>
            <a:lvl1pPr algn="r">
              <a:defRPr sz="1300">
                <a:solidFill>
                  <a:schemeClr val="tx1"/>
                </a:solidFill>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520" y="4560277"/>
            <a:ext cx="5852160" cy="4320791"/>
          </a:xfrm>
          <a:prstGeom prst="rect">
            <a:avLst/>
          </a:prstGeom>
          <a:noFill/>
          <a:ln w="9525">
            <a:noFill/>
            <a:miter lim="800000"/>
            <a:headEnd/>
            <a:tailEnd/>
          </a:ln>
          <a:effectLst/>
        </p:spPr>
        <p:txBody>
          <a:bodyPr vert="horz" wrap="square" lIns="96917" tIns="48459" rIns="96917" bIns="484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8879"/>
            <a:ext cx="3169920" cy="480646"/>
          </a:xfrm>
          <a:prstGeom prst="rect">
            <a:avLst/>
          </a:prstGeom>
          <a:noFill/>
          <a:ln w="9525">
            <a:noFill/>
            <a:miter lim="800000"/>
            <a:headEnd/>
            <a:tailEnd/>
          </a:ln>
          <a:effectLst/>
        </p:spPr>
        <p:txBody>
          <a:bodyPr vert="horz" wrap="square" lIns="96917" tIns="48459" rIns="96917" bIns="48459" numCol="1" anchor="b" anchorCtr="0" compatLnSpc="1">
            <a:prstTxWarp prst="textNoShape">
              <a:avLst/>
            </a:prstTxWarp>
          </a:bodyPr>
          <a:lstStyle>
            <a:lvl1pPr>
              <a:defRPr sz="1300">
                <a:solidFill>
                  <a:schemeClr val="tx1"/>
                </a:solidFill>
              </a:defRPr>
            </a:lvl1pPr>
          </a:lstStyle>
          <a:p>
            <a:pPr>
              <a:defRPr/>
            </a:pPr>
            <a:endParaRPr lang="en-US"/>
          </a:p>
        </p:txBody>
      </p:sp>
      <p:sp>
        <p:nvSpPr>
          <p:cNvPr id="4103" name="Rectangle 7"/>
          <p:cNvSpPr>
            <a:spLocks noGrp="1" noChangeArrowheads="1"/>
          </p:cNvSpPr>
          <p:nvPr>
            <p:ph type="sldNum" sz="quarter" idx="5"/>
          </p:nvPr>
        </p:nvSpPr>
        <p:spPr bwMode="auto">
          <a:xfrm>
            <a:off x="4143587" y="9118879"/>
            <a:ext cx="3169920" cy="480646"/>
          </a:xfrm>
          <a:prstGeom prst="rect">
            <a:avLst/>
          </a:prstGeom>
          <a:noFill/>
          <a:ln w="9525">
            <a:noFill/>
            <a:miter lim="800000"/>
            <a:headEnd/>
            <a:tailEnd/>
          </a:ln>
          <a:effectLst/>
        </p:spPr>
        <p:txBody>
          <a:bodyPr vert="horz" wrap="square" lIns="96917" tIns="48459" rIns="96917" bIns="48459" numCol="1" anchor="b" anchorCtr="0" compatLnSpc="1">
            <a:prstTxWarp prst="textNoShape">
              <a:avLst/>
            </a:prstTxWarp>
          </a:bodyPr>
          <a:lstStyle>
            <a:lvl1pPr algn="r">
              <a:defRPr sz="1300">
                <a:solidFill>
                  <a:schemeClr val="tx1"/>
                </a:solidFill>
              </a:defRPr>
            </a:lvl1pPr>
          </a:lstStyle>
          <a:p>
            <a:pPr>
              <a:defRPr/>
            </a:pPr>
            <a:fld id="{66142052-1A80-40DD-8209-743CF1393DA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4F0D526D-DF2C-498E-9C49-9E08237CB2EB}" type="slidenum">
              <a:rPr lang="en-US" smtClean="0"/>
              <a:pPr/>
              <a:t>1</a:t>
            </a:fld>
            <a:endParaRPr lang="en-US" smtClean="0"/>
          </a:p>
        </p:txBody>
      </p:sp>
      <p:sp>
        <p:nvSpPr>
          <p:cNvPr id="6147" name="Rectangle 2"/>
          <p:cNvSpPr>
            <a:spLocks noGrp="1" noRot="1" noChangeAspect="1" noChangeArrowheads="1" noTextEdit="1"/>
          </p:cNvSpPr>
          <p:nvPr>
            <p:ph type="sldImg"/>
          </p:nvPr>
        </p:nvSpPr>
        <p:spPr>
          <a:xfrm>
            <a:off x="1232747" y="720132"/>
            <a:ext cx="4853093" cy="3600659"/>
          </a:xfrm>
          <a:ln/>
        </p:spPr>
      </p:sp>
      <p:sp>
        <p:nvSpPr>
          <p:cNvPr id="6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t>©2007 TTW</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©2007 TTW</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066800"/>
            <a:ext cx="22098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066800"/>
            <a:ext cx="64770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©2007 TTW</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dirty="0" smtClean="0"/>
            </a:lvl1pPr>
          </a:lstStyle>
          <a:p>
            <a:pPr>
              <a:defRPr/>
            </a:pPr>
            <a:r>
              <a:rPr lang="en-US"/>
              <a:t>©2008 TTW</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166289-0C63-4736-96ED-7F41257A2AF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©2007 TTW</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43C066-9B56-44E8-84BF-00481EBF8A2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©2007 TTW</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B449C7-01C7-42FC-96DF-42CB583F3D5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©2007 TTW</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0A5078-E43A-4D2D-A02E-390540A1180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©2007 TTW</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4E7857-9AD0-4445-B189-51805CD3D79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©2007 TTW</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78FDB3-50A9-4FB6-8B9F-9388D6FCB33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©2007 TTW</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ED834B-267F-40AA-A676-029110985CC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©2007 TTW</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5F6C69-49C0-46A8-99AA-F52DAC31B9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©2007 TTW</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©2007 TTW</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4476C9-160B-4DFE-A432-DBB0D3FD30F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©2007 TTW</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317A3D-10FD-4F33-A9EE-A8624542590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©2007 TTW</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52E07-4039-43A1-B3CD-CD154F76BF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©2007 TTW</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05000"/>
            <a:ext cx="3429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33800" y="1905000"/>
            <a:ext cx="3429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©2007 TTW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©2007 TTW</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©2007 TTW</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©2007 TTW</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©2007 TTW</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©2007 TTW</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905000"/>
            <a:ext cx="7010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to Click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defRPr>
            </a:lvl1pPr>
          </a:lstStyle>
          <a:p>
            <a:pPr>
              <a:defRPr/>
            </a:pPr>
            <a:r>
              <a:rPr lang="en-US"/>
              <a:t>©2007 TTW</a:t>
            </a:r>
          </a:p>
        </p:txBody>
      </p:sp>
      <p:sp>
        <p:nvSpPr>
          <p:cNvPr id="1038" name="Rectangle 14"/>
          <p:cNvSpPr>
            <a:spLocks noChangeArrowheads="1"/>
          </p:cNvSpPr>
          <p:nvPr/>
        </p:nvSpPr>
        <p:spPr bwMode="auto">
          <a:xfrm>
            <a:off x="0" y="0"/>
            <a:ext cx="9144000" cy="971550"/>
          </a:xfrm>
          <a:prstGeom prst="rect">
            <a:avLst/>
          </a:prstGeom>
          <a:solidFill>
            <a:srgbClr val="6699CC"/>
          </a:solidFill>
          <a:ln w="9525" algn="in">
            <a:solidFill>
              <a:srgbClr val="000000"/>
            </a:solidFill>
            <a:miter lim="800000"/>
            <a:headEnd/>
            <a:tailEnd/>
          </a:ln>
          <a:effectLst/>
        </p:spPr>
        <p:txBody>
          <a:bodyPr lIns="36576" tIns="36576" rIns="36576" bIns="36576"/>
          <a:lstStyle/>
          <a:p>
            <a:pPr>
              <a:defRPr/>
            </a:pPr>
            <a:endParaRPr lang="en-US" dirty="0"/>
          </a:p>
        </p:txBody>
      </p:sp>
      <p:sp>
        <p:nvSpPr>
          <p:cNvPr id="1029" name="Rectangle 15"/>
          <p:cNvSpPr>
            <a:spLocks noGrp="1" noChangeArrowheads="1"/>
          </p:cNvSpPr>
          <p:nvPr>
            <p:ph type="title"/>
          </p:nvPr>
        </p:nvSpPr>
        <p:spPr bwMode="auto">
          <a:xfrm>
            <a:off x="152400" y="106680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3" name="Rectangle 19"/>
          <p:cNvSpPr>
            <a:spLocks noChangeArrowheads="1"/>
          </p:cNvSpPr>
          <p:nvPr/>
        </p:nvSpPr>
        <p:spPr bwMode="auto">
          <a:xfrm>
            <a:off x="7118350" y="6491288"/>
            <a:ext cx="2025650" cy="366712"/>
          </a:xfrm>
          <a:prstGeom prst="rect">
            <a:avLst/>
          </a:prstGeom>
          <a:noFill/>
          <a:ln w="9525">
            <a:noFill/>
            <a:miter lim="800000"/>
            <a:headEnd/>
            <a:tailEnd/>
          </a:ln>
          <a:effectLst/>
        </p:spPr>
        <p:txBody>
          <a:bodyPr wrap="none">
            <a:spAutoFit/>
          </a:bodyPr>
          <a:lstStyle/>
          <a:p>
            <a:pPr>
              <a:defRPr/>
            </a:pPr>
            <a:r>
              <a:rPr lang="en-US" sz="1800" dirty="0"/>
              <a:t>www.winman.com</a:t>
            </a:r>
          </a:p>
        </p:txBody>
      </p:sp>
      <p:pic>
        <p:nvPicPr>
          <p:cNvPr id="1031" name="Picture 9" descr="WinMan-Logo-3.gif"/>
          <p:cNvPicPr>
            <a:picLocks noChangeAspect="1"/>
          </p:cNvPicPr>
          <p:nvPr/>
        </p:nvPicPr>
        <p:blipFill>
          <a:blip r:embed="rId13"/>
          <a:srcRect/>
          <a:stretch>
            <a:fillRect/>
          </a:stretch>
        </p:blipFill>
        <p:spPr bwMode="auto">
          <a:xfrm>
            <a:off x="6781800" y="228600"/>
            <a:ext cx="2057400" cy="647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p:txStyles>
    <p:titleStyle>
      <a:lvl1pPr algn="l" rtl="0" eaLnBrk="1" fontAlgn="base" hangingPunct="1">
        <a:spcBef>
          <a:spcPct val="0"/>
        </a:spcBef>
        <a:spcAft>
          <a:spcPct val="0"/>
        </a:spcAft>
        <a:defRPr sz="3600">
          <a:solidFill>
            <a:srgbClr val="6699CC"/>
          </a:solidFill>
          <a:latin typeface="+mj-lt"/>
          <a:ea typeface="+mj-ea"/>
          <a:cs typeface="+mj-cs"/>
        </a:defRPr>
      </a:lvl1pPr>
      <a:lvl2pPr algn="l" rtl="0" eaLnBrk="1" fontAlgn="base" hangingPunct="1">
        <a:spcBef>
          <a:spcPct val="0"/>
        </a:spcBef>
        <a:spcAft>
          <a:spcPct val="0"/>
        </a:spcAft>
        <a:defRPr sz="3600">
          <a:solidFill>
            <a:srgbClr val="6699CC"/>
          </a:solidFill>
          <a:latin typeface="Arial" charset="0"/>
          <a:cs typeface="Arial" charset="0"/>
        </a:defRPr>
      </a:lvl2pPr>
      <a:lvl3pPr algn="l" rtl="0" eaLnBrk="1" fontAlgn="base" hangingPunct="1">
        <a:spcBef>
          <a:spcPct val="0"/>
        </a:spcBef>
        <a:spcAft>
          <a:spcPct val="0"/>
        </a:spcAft>
        <a:defRPr sz="3600">
          <a:solidFill>
            <a:srgbClr val="6699CC"/>
          </a:solidFill>
          <a:latin typeface="Arial" charset="0"/>
          <a:cs typeface="Arial" charset="0"/>
        </a:defRPr>
      </a:lvl3pPr>
      <a:lvl4pPr algn="l" rtl="0" eaLnBrk="1" fontAlgn="base" hangingPunct="1">
        <a:spcBef>
          <a:spcPct val="0"/>
        </a:spcBef>
        <a:spcAft>
          <a:spcPct val="0"/>
        </a:spcAft>
        <a:defRPr sz="3600">
          <a:solidFill>
            <a:srgbClr val="6699CC"/>
          </a:solidFill>
          <a:latin typeface="Arial" charset="0"/>
          <a:cs typeface="Arial" charset="0"/>
        </a:defRPr>
      </a:lvl4pPr>
      <a:lvl5pPr algn="l" rtl="0" eaLnBrk="1" fontAlgn="base" hangingPunct="1">
        <a:spcBef>
          <a:spcPct val="0"/>
        </a:spcBef>
        <a:spcAft>
          <a:spcPct val="0"/>
        </a:spcAft>
        <a:defRPr sz="3600">
          <a:solidFill>
            <a:srgbClr val="6699CC"/>
          </a:solidFill>
          <a:latin typeface="Arial" charset="0"/>
          <a:cs typeface="Arial" charset="0"/>
        </a:defRPr>
      </a:lvl5pPr>
      <a:lvl6pPr marL="457200" algn="l" rtl="0" eaLnBrk="1" fontAlgn="base" hangingPunct="1">
        <a:spcBef>
          <a:spcPct val="0"/>
        </a:spcBef>
        <a:spcAft>
          <a:spcPct val="0"/>
        </a:spcAft>
        <a:defRPr sz="3600">
          <a:solidFill>
            <a:srgbClr val="6699CC"/>
          </a:solidFill>
          <a:latin typeface="Arial" charset="0"/>
          <a:cs typeface="Arial" charset="0"/>
        </a:defRPr>
      </a:lvl6pPr>
      <a:lvl7pPr marL="914400" algn="l" rtl="0" eaLnBrk="1" fontAlgn="base" hangingPunct="1">
        <a:spcBef>
          <a:spcPct val="0"/>
        </a:spcBef>
        <a:spcAft>
          <a:spcPct val="0"/>
        </a:spcAft>
        <a:defRPr sz="3600">
          <a:solidFill>
            <a:srgbClr val="6699CC"/>
          </a:solidFill>
          <a:latin typeface="Arial" charset="0"/>
          <a:cs typeface="Arial" charset="0"/>
        </a:defRPr>
      </a:lvl7pPr>
      <a:lvl8pPr marL="1371600" algn="l" rtl="0" eaLnBrk="1" fontAlgn="base" hangingPunct="1">
        <a:spcBef>
          <a:spcPct val="0"/>
        </a:spcBef>
        <a:spcAft>
          <a:spcPct val="0"/>
        </a:spcAft>
        <a:defRPr sz="3600">
          <a:solidFill>
            <a:srgbClr val="6699CC"/>
          </a:solidFill>
          <a:latin typeface="Arial" charset="0"/>
          <a:cs typeface="Arial" charset="0"/>
        </a:defRPr>
      </a:lvl8pPr>
      <a:lvl9pPr marL="1828800" algn="l" rtl="0" eaLnBrk="1" fontAlgn="base" hangingPunct="1">
        <a:spcBef>
          <a:spcPct val="0"/>
        </a:spcBef>
        <a:spcAft>
          <a:spcPct val="0"/>
        </a:spcAft>
        <a:defRPr sz="3600">
          <a:solidFill>
            <a:srgbClr val="6699CC"/>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rgbClr val="4D4D4D"/>
          </a:solidFill>
          <a:latin typeface="+mn-lt"/>
          <a:ea typeface="+mn-ea"/>
          <a:cs typeface="+mn-cs"/>
        </a:defRPr>
      </a:lvl1pPr>
      <a:lvl2pPr marL="742950" indent="-285750" algn="l" rtl="0" eaLnBrk="1" fontAlgn="base" hangingPunct="1">
        <a:spcBef>
          <a:spcPct val="20000"/>
        </a:spcBef>
        <a:spcAft>
          <a:spcPct val="0"/>
        </a:spcAft>
        <a:buChar char="–"/>
        <a:defRPr sz="2800">
          <a:solidFill>
            <a:srgbClr val="4D4D4D"/>
          </a:solidFill>
          <a:latin typeface="+mn-lt"/>
          <a:cs typeface="+mn-cs"/>
        </a:defRPr>
      </a:lvl2pPr>
      <a:lvl3pPr marL="1143000" indent="-228600" algn="l" rtl="0" eaLnBrk="1" fontAlgn="base" hangingPunct="1">
        <a:spcBef>
          <a:spcPct val="20000"/>
        </a:spcBef>
        <a:spcAft>
          <a:spcPct val="0"/>
        </a:spcAft>
        <a:buChar char="•"/>
        <a:defRPr sz="2400">
          <a:solidFill>
            <a:srgbClr val="4D4D4D"/>
          </a:solidFill>
          <a:latin typeface="+mn-lt"/>
          <a:cs typeface="+mn-cs"/>
        </a:defRPr>
      </a:lvl3pPr>
      <a:lvl4pPr marL="1600200" indent="-228600" algn="l" rtl="0" eaLnBrk="1" fontAlgn="base" hangingPunct="1">
        <a:spcBef>
          <a:spcPct val="20000"/>
        </a:spcBef>
        <a:spcAft>
          <a:spcPct val="0"/>
        </a:spcAft>
        <a:buChar char="–"/>
        <a:defRPr sz="2000">
          <a:solidFill>
            <a:srgbClr val="4D4D4D"/>
          </a:solidFill>
          <a:latin typeface="+mn-lt"/>
          <a:cs typeface="+mn-cs"/>
        </a:defRPr>
      </a:lvl4pPr>
      <a:lvl5pPr marL="2057400" indent="-228600" algn="l" rtl="0" eaLnBrk="1" fontAlgn="base" hangingPunct="1">
        <a:spcBef>
          <a:spcPct val="20000"/>
        </a:spcBef>
        <a:spcAft>
          <a:spcPct val="0"/>
        </a:spcAft>
        <a:buChar char="»"/>
        <a:defRPr sz="2000">
          <a:solidFill>
            <a:srgbClr val="4D4D4D"/>
          </a:solidFill>
          <a:latin typeface="+mn-lt"/>
          <a:cs typeface="+mn-cs"/>
        </a:defRPr>
      </a:lvl5pPr>
      <a:lvl6pPr marL="2514600" indent="-228600" algn="l" rtl="0" eaLnBrk="1" fontAlgn="base" hangingPunct="1">
        <a:spcBef>
          <a:spcPct val="20000"/>
        </a:spcBef>
        <a:spcAft>
          <a:spcPct val="0"/>
        </a:spcAft>
        <a:buChar char="»"/>
        <a:defRPr sz="2000">
          <a:solidFill>
            <a:srgbClr val="4D4D4D"/>
          </a:solidFill>
          <a:latin typeface="+mn-lt"/>
          <a:cs typeface="+mn-cs"/>
        </a:defRPr>
      </a:lvl6pPr>
      <a:lvl7pPr marL="2971800" indent="-228600" algn="l" rtl="0" eaLnBrk="1" fontAlgn="base" hangingPunct="1">
        <a:spcBef>
          <a:spcPct val="20000"/>
        </a:spcBef>
        <a:spcAft>
          <a:spcPct val="0"/>
        </a:spcAft>
        <a:buChar char="»"/>
        <a:defRPr sz="2000">
          <a:solidFill>
            <a:srgbClr val="4D4D4D"/>
          </a:solidFill>
          <a:latin typeface="+mn-lt"/>
          <a:cs typeface="+mn-cs"/>
        </a:defRPr>
      </a:lvl7pPr>
      <a:lvl8pPr marL="3429000" indent="-228600" algn="l" rtl="0" eaLnBrk="1" fontAlgn="base" hangingPunct="1">
        <a:spcBef>
          <a:spcPct val="20000"/>
        </a:spcBef>
        <a:spcAft>
          <a:spcPct val="0"/>
        </a:spcAft>
        <a:buChar char="»"/>
        <a:defRPr sz="2000">
          <a:solidFill>
            <a:srgbClr val="4D4D4D"/>
          </a:solidFill>
          <a:latin typeface="+mn-lt"/>
          <a:cs typeface="+mn-cs"/>
        </a:defRPr>
      </a:lvl8pPr>
      <a:lvl9pPr marL="3886200" indent="-228600" algn="l" rtl="0" eaLnBrk="1" fontAlgn="base" hangingPunct="1">
        <a:spcBef>
          <a:spcPct val="20000"/>
        </a:spcBef>
        <a:spcAft>
          <a:spcPct val="0"/>
        </a:spcAft>
        <a:buChar char="»"/>
        <a:defRPr sz="20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©2007 TTW</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A74ACB6-52FB-4315-9BFF-7E3AEEB98D26}" type="slidenum">
              <a:rPr lang="en-US"/>
              <a:pPr>
                <a:defRPr/>
              </a:pPr>
              <a:t>‹#›</a:t>
            </a:fld>
            <a:endParaRPr lang="en-US"/>
          </a:p>
        </p:txBody>
      </p:sp>
      <p:sp>
        <p:nvSpPr>
          <p:cNvPr id="7" name="Rectangle 14"/>
          <p:cNvSpPr>
            <a:spLocks noChangeArrowheads="1"/>
          </p:cNvSpPr>
          <p:nvPr/>
        </p:nvSpPr>
        <p:spPr bwMode="auto">
          <a:xfrm>
            <a:off x="0" y="0"/>
            <a:ext cx="9144000" cy="971550"/>
          </a:xfrm>
          <a:prstGeom prst="rect">
            <a:avLst/>
          </a:prstGeom>
          <a:solidFill>
            <a:srgbClr val="6699CC"/>
          </a:solidFill>
          <a:ln w="9525" algn="in">
            <a:solidFill>
              <a:srgbClr val="000000"/>
            </a:solidFill>
            <a:miter lim="800000"/>
            <a:headEnd/>
            <a:tailEnd/>
          </a:ln>
          <a:effectLst/>
        </p:spPr>
        <p:txBody>
          <a:bodyPr lIns="36576" tIns="36576" rIns="36576" bIns="36576"/>
          <a:lstStyle/>
          <a:p>
            <a:pPr>
              <a:defRPr/>
            </a:pPr>
            <a:endParaRPr lang="en-US" dirty="0"/>
          </a:p>
        </p:txBody>
      </p:sp>
      <p:sp>
        <p:nvSpPr>
          <p:cNvPr id="8" name="Rectangle 19"/>
          <p:cNvSpPr>
            <a:spLocks noChangeArrowheads="1"/>
          </p:cNvSpPr>
          <p:nvPr/>
        </p:nvSpPr>
        <p:spPr bwMode="auto">
          <a:xfrm>
            <a:off x="7118350" y="6491288"/>
            <a:ext cx="2025650" cy="366712"/>
          </a:xfrm>
          <a:prstGeom prst="rect">
            <a:avLst/>
          </a:prstGeom>
          <a:noFill/>
          <a:ln w="9525">
            <a:noFill/>
            <a:miter lim="800000"/>
            <a:headEnd/>
            <a:tailEnd/>
          </a:ln>
          <a:effectLst/>
        </p:spPr>
        <p:txBody>
          <a:bodyPr wrap="none">
            <a:spAutoFit/>
          </a:bodyPr>
          <a:lstStyle/>
          <a:p>
            <a:pPr>
              <a:defRPr/>
            </a:pPr>
            <a:r>
              <a:rPr lang="en-US" sz="1800" dirty="0"/>
              <a:t>www.winman.com</a:t>
            </a:r>
          </a:p>
        </p:txBody>
      </p:sp>
      <p:pic>
        <p:nvPicPr>
          <p:cNvPr id="2057" name="Picture 9" descr="WinMan-Logo-3.gif"/>
          <p:cNvPicPr>
            <a:picLocks noChangeAspect="1"/>
          </p:cNvPicPr>
          <p:nvPr/>
        </p:nvPicPr>
        <p:blipFill>
          <a:blip r:embed="rId13"/>
          <a:srcRect/>
          <a:stretch>
            <a:fillRect/>
          </a:stretch>
        </p:blipFill>
        <p:spPr bwMode="auto">
          <a:xfrm>
            <a:off x="6781800" y="228600"/>
            <a:ext cx="2057400" cy="647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ctrTitle"/>
          </p:nvPr>
        </p:nvSpPr>
        <p:spPr>
          <a:xfrm>
            <a:off x="685800" y="2133600"/>
            <a:ext cx="7696200" cy="1603375"/>
          </a:xfrm>
        </p:spPr>
        <p:txBody>
          <a:bodyPr/>
          <a:lstStyle/>
          <a:p>
            <a:pPr eaLnBrk="1" hangingPunct="1"/>
            <a:r>
              <a:rPr lang="en-US" dirty="0" smtClean="0"/>
              <a:t/>
            </a:r>
            <a:br>
              <a:rPr lang="en-US" dirty="0" smtClean="0"/>
            </a:br>
            <a:endParaRPr lang="en-US" b="1" dirty="0" smtClean="0"/>
          </a:p>
        </p:txBody>
      </p:sp>
      <p:sp>
        <p:nvSpPr>
          <p:cNvPr id="2050" name="Date Placeholder 3"/>
          <p:cNvSpPr>
            <a:spLocks noGrp="1"/>
          </p:cNvSpPr>
          <p:nvPr>
            <p:ph type="dt" sz="quarter" idx="10"/>
          </p:nvPr>
        </p:nvSpPr>
        <p:spPr/>
        <p:txBody>
          <a:bodyPr/>
          <a:lstStyle/>
          <a:p>
            <a:pPr>
              <a:defRPr/>
            </a:pPr>
            <a:r>
              <a:rPr lang="en-US" dirty="0"/>
              <a:t>©</a:t>
            </a:r>
            <a:r>
              <a:rPr lang="en-US" dirty="0" smtClean="0"/>
              <a:t>2008 </a:t>
            </a:r>
            <a:r>
              <a:rPr lang="en-US" dirty="0"/>
              <a:t>TTW</a:t>
            </a:r>
          </a:p>
        </p:txBody>
      </p:sp>
      <p:sp>
        <p:nvSpPr>
          <p:cNvPr id="4100" name="Text Box 6"/>
          <p:cNvSpPr txBox="1">
            <a:spLocks noChangeArrowheads="1"/>
          </p:cNvSpPr>
          <p:nvPr/>
        </p:nvSpPr>
        <p:spPr bwMode="auto">
          <a:xfrm>
            <a:off x="304800" y="1295400"/>
            <a:ext cx="7924800" cy="457200"/>
          </a:xfrm>
          <a:prstGeom prst="rect">
            <a:avLst/>
          </a:prstGeom>
          <a:noFill/>
          <a:ln w="9525" algn="in">
            <a:noFill/>
            <a:miter lim="800000"/>
            <a:headEnd/>
            <a:tailEnd/>
          </a:ln>
        </p:spPr>
        <p:txBody>
          <a:bodyPr lIns="36576" tIns="36576" rIns="36576" bIns="36576"/>
          <a:lstStyle/>
          <a:p>
            <a:endParaRPr lang="en-US" sz="2800" b="1">
              <a:solidFill>
                <a:schemeClr val="tx1"/>
              </a:solidFill>
            </a:endParaRPr>
          </a:p>
        </p:txBody>
      </p:sp>
      <p:sp>
        <p:nvSpPr>
          <p:cNvPr id="4101" name="Text Box 9"/>
          <p:cNvSpPr txBox="1">
            <a:spLocks noChangeArrowheads="1"/>
          </p:cNvSpPr>
          <p:nvPr/>
        </p:nvSpPr>
        <p:spPr bwMode="auto">
          <a:xfrm>
            <a:off x="1447800" y="4114800"/>
            <a:ext cx="6400800" cy="641350"/>
          </a:xfrm>
          <a:prstGeom prst="rect">
            <a:avLst/>
          </a:prstGeom>
          <a:noFill/>
          <a:ln w="9525">
            <a:noFill/>
            <a:miter lim="800000"/>
            <a:headEnd/>
            <a:tailEnd/>
          </a:ln>
        </p:spPr>
        <p:txBody>
          <a:bodyPr>
            <a:spAutoFit/>
          </a:bodyPr>
          <a:lstStyle/>
          <a:p>
            <a:pPr algn="ctr">
              <a:spcBef>
                <a:spcPct val="50000"/>
              </a:spcBef>
            </a:pPr>
            <a:r>
              <a:rPr lang="en-US" sz="1800" i="1"/>
              <a:t>Where “Lean” principles are considered common sense and are implemented with a passion!</a:t>
            </a:r>
          </a:p>
        </p:txBody>
      </p:sp>
      <p:sp>
        <p:nvSpPr>
          <p:cNvPr id="6" name="TextBox 5"/>
          <p:cNvSpPr txBox="1"/>
          <p:nvPr/>
        </p:nvSpPr>
        <p:spPr>
          <a:xfrm>
            <a:off x="1295400" y="2057400"/>
            <a:ext cx="6553200" cy="1754326"/>
          </a:xfrm>
          <a:prstGeom prst="rect">
            <a:avLst/>
          </a:prstGeom>
          <a:noFill/>
        </p:spPr>
        <p:txBody>
          <a:bodyPr wrap="square" rtlCol="0">
            <a:spAutoFit/>
          </a:bodyPr>
          <a:lstStyle/>
          <a:p>
            <a:pPr algn="ctr"/>
            <a:r>
              <a:rPr lang="en-US" dirty="0" smtClean="0"/>
              <a:t>Product Training</a:t>
            </a:r>
          </a:p>
          <a:p>
            <a:pPr algn="ctr"/>
            <a:r>
              <a:rPr lang="en-US" dirty="0" smtClean="0"/>
              <a:t>Manufacturing</a:t>
            </a:r>
          </a:p>
          <a:p>
            <a:pPr algn="ctr"/>
            <a:r>
              <a:rPr lang="en-US" dirty="0" smtClean="0"/>
              <a:t>Planning and Execution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MRP</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4" name="TextBox 3"/>
          <p:cNvSpPr txBox="1"/>
          <p:nvPr/>
        </p:nvSpPr>
        <p:spPr>
          <a:xfrm>
            <a:off x="381000" y="1219200"/>
            <a:ext cx="8534400" cy="4876800"/>
          </a:xfrm>
          <a:prstGeom prst="rect">
            <a:avLst/>
          </a:prstGeom>
          <a:noFill/>
        </p:spPr>
        <p:txBody>
          <a:bodyPr wrap="square" rtlCol="0">
            <a:normAutofit/>
          </a:bodyPr>
          <a:lstStyle/>
          <a:p>
            <a:r>
              <a:rPr lang="en-US" sz="2400" dirty="0" smtClean="0">
                <a:solidFill>
                  <a:schemeClr val="tx1"/>
                </a:solidFill>
              </a:rPr>
              <a:t>MRP balances supply and demand in a time phased manner.  It evaluates all of the demand and calculates the when and how much is needed to meet the demand.</a:t>
            </a:r>
          </a:p>
          <a:p>
            <a:endParaRPr lang="en-US" sz="2400" dirty="0" smtClean="0">
              <a:solidFill>
                <a:schemeClr val="tx1"/>
              </a:solidFill>
            </a:endParaRPr>
          </a:p>
          <a:p>
            <a:r>
              <a:rPr lang="en-US" sz="2400" dirty="0" smtClean="0">
                <a:solidFill>
                  <a:schemeClr val="tx1"/>
                </a:solidFill>
              </a:rPr>
              <a:t>MRP’s goals are:</a:t>
            </a:r>
          </a:p>
          <a:p>
            <a:pPr>
              <a:buFont typeface="Arial" pitchFamily="34" charset="0"/>
              <a:buChar char="•"/>
            </a:pPr>
            <a:r>
              <a:rPr lang="en-US" sz="2400" dirty="0" smtClean="0">
                <a:solidFill>
                  <a:schemeClr val="tx1"/>
                </a:solidFill>
              </a:rPr>
              <a:t>To have the correct inventory at the correct time</a:t>
            </a:r>
          </a:p>
          <a:p>
            <a:pPr>
              <a:buFont typeface="Arial" pitchFamily="34" charset="0"/>
              <a:buChar char="•"/>
            </a:pPr>
            <a:r>
              <a:rPr lang="en-US" sz="2400" dirty="0" smtClean="0">
                <a:solidFill>
                  <a:schemeClr val="tx1"/>
                </a:solidFill>
              </a:rPr>
              <a:t>Minimize inventory levels but maintain customer service levels</a:t>
            </a:r>
          </a:p>
          <a:p>
            <a:pPr>
              <a:buFont typeface="Arial" pitchFamily="34" charset="0"/>
              <a:buChar char="•"/>
            </a:pPr>
            <a:r>
              <a:rPr lang="en-US" sz="2400" dirty="0" smtClean="0">
                <a:solidFill>
                  <a:schemeClr val="tx1"/>
                </a:solidFill>
              </a:rPr>
              <a:t>High levels of production efficiencies</a:t>
            </a:r>
          </a:p>
          <a:p>
            <a:pPr lvl="1">
              <a:buFont typeface="Arial" pitchFamily="34" charset="0"/>
              <a:buChar char="•"/>
            </a:pPr>
            <a:r>
              <a:rPr lang="en-US" sz="2400" dirty="0" smtClean="0">
                <a:solidFill>
                  <a:schemeClr val="tx1"/>
                </a:solidFill>
              </a:rPr>
              <a:t>Order consolidation</a:t>
            </a:r>
          </a:p>
          <a:p>
            <a:pPr lvl="1">
              <a:buFont typeface="Arial" pitchFamily="34" charset="0"/>
              <a:buChar char="•"/>
            </a:pPr>
            <a:r>
              <a:rPr lang="en-US" sz="2400" dirty="0" smtClean="0">
                <a:solidFill>
                  <a:schemeClr val="tx1"/>
                </a:solidFill>
              </a:rPr>
              <a:t>Time Phasing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MRP</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4" name="TextBox 3"/>
          <p:cNvSpPr txBox="1"/>
          <p:nvPr/>
        </p:nvSpPr>
        <p:spPr>
          <a:xfrm>
            <a:off x="304800" y="1219200"/>
            <a:ext cx="8534400" cy="4876800"/>
          </a:xfrm>
          <a:prstGeom prst="rect">
            <a:avLst/>
          </a:prstGeom>
          <a:noFill/>
        </p:spPr>
        <p:txBody>
          <a:bodyPr wrap="square" rtlCol="0">
            <a:normAutofit/>
          </a:bodyPr>
          <a:lstStyle/>
          <a:p>
            <a:r>
              <a:rPr lang="en-US" sz="2400" dirty="0" smtClean="0">
                <a:solidFill>
                  <a:schemeClr val="tx1"/>
                </a:solidFill>
              </a:rPr>
              <a:t>MRP calculates the requirements by time and quantity. </a:t>
            </a:r>
          </a:p>
        </p:txBody>
      </p:sp>
      <p:pic>
        <p:nvPicPr>
          <p:cNvPr id="1026" name="Picture 2"/>
          <p:cNvPicPr>
            <a:picLocks noChangeAspect="1" noChangeArrowheads="1"/>
          </p:cNvPicPr>
          <p:nvPr/>
        </p:nvPicPr>
        <p:blipFill>
          <a:blip r:embed="rId2"/>
          <a:srcRect/>
          <a:stretch>
            <a:fillRect/>
          </a:stretch>
        </p:blipFill>
        <p:spPr bwMode="auto">
          <a:xfrm>
            <a:off x="457200" y="2362200"/>
            <a:ext cx="8239125"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MRP Calculations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graphicFrame>
        <p:nvGraphicFramePr>
          <p:cNvPr id="6" name="Table 5"/>
          <p:cNvGraphicFramePr>
            <a:graphicFrameLocks noGrp="1"/>
          </p:cNvGraphicFramePr>
          <p:nvPr/>
        </p:nvGraphicFramePr>
        <p:xfrm>
          <a:off x="685800" y="4191000"/>
          <a:ext cx="7619996" cy="1112520"/>
        </p:xfrm>
        <a:graphic>
          <a:graphicData uri="http://schemas.openxmlformats.org/drawingml/2006/table">
            <a:tbl>
              <a:tblPr firstRow="1" bandRow="1">
                <a:tableStyleId>{5C22544A-7EE6-4342-B048-85BDC9FD1C3A}</a:tableStyleId>
              </a:tblPr>
              <a:tblGrid>
                <a:gridCol w="1238250"/>
                <a:gridCol w="793750"/>
                <a:gridCol w="846665"/>
                <a:gridCol w="1016000"/>
                <a:gridCol w="822474"/>
                <a:gridCol w="967619"/>
                <a:gridCol w="967619"/>
                <a:gridCol w="967619"/>
              </a:tblGrid>
              <a:tr h="370840">
                <a:tc>
                  <a:txBody>
                    <a:bodyPr/>
                    <a:lstStyle/>
                    <a:p>
                      <a:pPr algn="ctr"/>
                      <a:r>
                        <a:rPr lang="en-US" dirty="0" smtClean="0"/>
                        <a:t>Time </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c>
                  <a:txBody>
                    <a:bodyPr/>
                    <a:lstStyle/>
                    <a:p>
                      <a:pPr algn="ctr"/>
                      <a:r>
                        <a:rPr lang="en-US" dirty="0" smtClean="0"/>
                        <a:t>7</a:t>
                      </a:r>
                      <a:endParaRPr lang="en-US" dirty="0"/>
                    </a:p>
                  </a:txBody>
                  <a:tcPr/>
                </a:tc>
              </a:tr>
              <a:tr h="370840">
                <a:tc>
                  <a:txBody>
                    <a:bodyPr/>
                    <a:lstStyle/>
                    <a:p>
                      <a:r>
                        <a:rPr lang="en-US" dirty="0" smtClean="0"/>
                        <a:t>Required</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6C,</a:t>
                      </a:r>
                      <a:r>
                        <a:rPr lang="en-US" baseline="0" dirty="0" smtClean="0"/>
                        <a:t> 6D</a:t>
                      </a:r>
                      <a:endParaRPr lang="en-US" dirty="0"/>
                    </a:p>
                  </a:txBody>
                  <a:tcPr/>
                </a:tc>
                <a:tc>
                  <a:txBody>
                    <a:bodyPr/>
                    <a:lstStyle/>
                    <a:p>
                      <a:endParaRPr lang="en-US"/>
                    </a:p>
                  </a:txBody>
                  <a:tcPr/>
                </a:tc>
                <a:tc>
                  <a:txBody>
                    <a:bodyPr/>
                    <a:lstStyle/>
                    <a:p>
                      <a:r>
                        <a:rPr lang="en-US" dirty="0" smtClean="0"/>
                        <a:t>6B</a:t>
                      </a:r>
                      <a:r>
                        <a:rPr lang="en-US" baseline="0" dirty="0" smtClean="0"/>
                        <a:t>, 6E</a:t>
                      </a:r>
                      <a:endParaRPr lang="en-US" dirty="0"/>
                    </a:p>
                  </a:txBody>
                  <a:tcPr/>
                </a:tc>
                <a:tc>
                  <a:txBody>
                    <a:bodyPr/>
                    <a:lstStyle/>
                    <a:p>
                      <a:endParaRPr lang="en-US"/>
                    </a:p>
                  </a:txBody>
                  <a:tcPr/>
                </a:tc>
                <a:tc>
                  <a:txBody>
                    <a:bodyPr/>
                    <a:lstStyle/>
                    <a:p>
                      <a:r>
                        <a:rPr lang="en-US" dirty="0" smtClean="0"/>
                        <a:t>6</a:t>
                      </a:r>
                      <a:r>
                        <a:rPr lang="en-US" baseline="0" dirty="0" smtClean="0"/>
                        <a:t> A</a:t>
                      </a:r>
                      <a:r>
                        <a:rPr lang="en-US" dirty="0" smtClean="0"/>
                        <a:t> </a:t>
                      </a:r>
                      <a:endParaRPr lang="en-US" dirty="0"/>
                    </a:p>
                  </a:txBody>
                  <a:tcPr/>
                </a:tc>
              </a:tr>
              <a:tr h="370840">
                <a:tc>
                  <a:txBody>
                    <a:bodyPr/>
                    <a:lstStyle/>
                    <a:p>
                      <a:r>
                        <a:rPr lang="en-US" dirty="0" smtClean="0"/>
                        <a:t>Start</a:t>
                      </a:r>
                      <a:endParaRPr lang="en-US" dirty="0"/>
                    </a:p>
                  </a:txBody>
                  <a:tcPr/>
                </a:tc>
                <a:tc>
                  <a:txBody>
                    <a:bodyPr/>
                    <a:lstStyle/>
                    <a:p>
                      <a:r>
                        <a:rPr lang="en-US" dirty="0" smtClean="0"/>
                        <a:t>6C, 6D</a:t>
                      </a:r>
                      <a:endParaRPr lang="en-US" dirty="0"/>
                    </a:p>
                  </a:txBody>
                  <a:tcPr/>
                </a:tc>
                <a:tc>
                  <a:txBody>
                    <a:bodyPr/>
                    <a:lstStyle/>
                    <a:p>
                      <a:endParaRPr lang="en-US"/>
                    </a:p>
                  </a:txBody>
                  <a:tcPr/>
                </a:tc>
                <a:tc>
                  <a:txBody>
                    <a:bodyPr/>
                    <a:lstStyle/>
                    <a:p>
                      <a:r>
                        <a:rPr lang="en-US" dirty="0" smtClean="0"/>
                        <a:t>6B, 6E</a:t>
                      </a:r>
                      <a:endParaRPr lang="en-US" dirty="0"/>
                    </a:p>
                  </a:txBody>
                  <a:tcPr/>
                </a:tc>
                <a:tc>
                  <a:txBody>
                    <a:bodyPr/>
                    <a:lstStyle/>
                    <a:p>
                      <a:endParaRPr lang="en-US"/>
                    </a:p>
                  </a:txBody>
                  <a:tcPr/>
                </a:tc>
                <a:tc>
                  <a:txBody>
                    <a:bodyPr/>
                    <a:lstStyle/>
                    <a:p>
                      <a:r>
                        <a:rPr lang="en-US" dirty="0" smtClean="0"/>
                        <a:t>6A</a:t>
                      </a:r>
                      <a:endParaRPr lang="en-US" dirty="0"/>
                    </a:p>
                  </a:txBody>
                  <a:tcPr/>
                </a:tc>
                <a:tc>
                  <a:txBody>
                    <a:bodyPr/>
                    <a:lstStyle/>
                    <a:p>
                      <a:endParaRPr lang="en-US"/>
                    </a:p>
                  </a:txBody>
                  <a:tcPr/>
                </a:tc>
                <a:tc>
                  <a:txBody>
                    <a:bodyPr/>
                    <a:lstStyle/>
                    <a:p>
                      <a:endParaRPr lang="en-US" dirty="0"/>
                    </a:p>
                  </a:txBody>
                  <a:tcPr/>
                </a:tc>
              </a:tr>
            </a:tbl>
          </a:graphicData>
        </a:graphic>
      </p:graphicFrame>
      <p:graphicFrame>
        <p:nvGraphicFramePr>
          <p:cNvPr id="7" name="Diagram 6"/>
          <p:cNvGraphicFramePr/>
          <p:nvPr/>
        </p:nvGraphicFramePr>
        <p:xfrm>
          <a:off x="304800" y="1295400"/>
          <a:ext cx="4953000" cy="271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410200" y="1447800"/>
            <a:ext cx="3276600" cy="2031325"/>
          </a:xfrm>
          <a:prstGeom prst="rect">
            <a:avLst/>
          </a:prstGeom>
          <a:noFill/>
        </p:spPr>
        <p:txBody>
          <a:bodyPr wrap="square" rtlCol="0">
            <a:spAutoFit/>
          </a:bodyPr>
          <a:lstStyle/>
          <a:p>
            <a:r>
              <a:rPr lang="en-US" sz="1800" dirty="0" smtClean="0">
                <a:solidFill>
                  <a:schemeClr val="tx1"/>
                </a:solidFill>
              </a:rPr>
              <a:t>Assume 1 of each component to make a parent.  Also assume 2 period lead time.  If there is a demand for 6 A’s in period 7 then the MRP would calculate the requirements as below.</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MRP Calculations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381000" y="1447800"/>
            <a:ext cx="8305800" cy="3447098"/>
          </a:xfrm>
          <a:prstGeom prst="rect">
            <a:avLst/>
          </a:prstGeom>
          <a:noFill/>
        </p:spPr>
        <p:txBody>
          <a:bodyPr wrap="square" rtlCol="0">
            <a:spAutoFit/>
          </a:bodyPr>
          <a:lstStyle/>
          <a:p>
            <a:r>
              <a:rPr lang="en-US" sz="2400" dirty="0" smtClean="0">
                <a:solidFill>
                  <a:schemeClr val="tx1"/>
                </a:solidFill>
              </a:rPr>
              <a:t>In the previous example, there was no consideration to on hand inventory or other demands.  For instance, if we used the same logic board for other products there would be additional demand on it.  MRP calculates the demand by using simple calculations for each demand period.</a:t>
            </a:r>
          </a:p>
          <a:p>
            <a:endParaRPr lang="en-US" sz="1800" dirty="0" smtClean="0">
              <a:solidFill>
                <a:schemeClr val="tx1"/>
              </a:solidFill>
            </a:endParaRPr>
          </a:p>
          <a:p>
            <a:pPr algn="ctr"/>
            <a:r>
              <a:rPr lang="en-US" sz="2000" dirty="0" smtClean="0">
                <a:solidFill>
                  <a:schemeClr val="tx1"/>
                </a:solidFill>
              </a:rPr>
              <a:t>Demand</a:t>
            </a:r>
          </a:p>
          <a:p>
            <a:endParaRPr lang="en-US" sz="2000" dirty="0" smtClean="0">
              <a:solidFill>
                <a:schemeClr val="tx1"/>
              </a:solidFill>
            </a:endParaRPr>
          </a:p>
          <a:p>
            <a:endParaRPr lang="en-US" sz="2000" dirty="0" smtClean="0">
              <a:solidFill>
                <a:schemeClr val="tx1"/>
              </a:solidFill>
            </a:endParaRPr>
          </a:p>
          <a:p>
            <a:pPr algn="ctr"/>
            <a:r>
              <a:rPr lang="en-US" sz="2000" dirty="0" smtClean="0">
                <a:solidFill>
                  <a:schemeClr val="tx1"/>
                </a:solidFill>
              </a:rPr>
              <a:t>Gross Requirements - On Hand Inventory - Quantity On Order</a:t>
            </a:r>
            <a:endParaRPr lang="en-US" sz="2000" dirty="0">
              <a:solidFill>
                <a:schemeClr val="tx1"/>
              </a:solidFill>
            </a:endParaRPr>
          </a:p>
        </p:txBody>
      </p:sp>
      <p:sp>
        <p:nvSpPr>
          <p:cNvPr id="9" name="Right Arrow 8"/>
          <p:cNvSpPr/>
          <p:nvPr/>
        </p:nvSpPr>
        <p:spPr>
          <a:xfrm rot="16200000">
            <a:off x="4267200" y="3948684"/>
            <a:ext cx="60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MRP Demand</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381000" y="1447800"/>
            <a:ext cx="8305800" cy="707886"/>
          </a:xfrm>
          <a:prstGeom prst="rect">
            <a:avLst/>
          </a:prstGeom>
          <a:noFill/>
        </p:spPr>
        <p:txBody>
          <a:bodyPr wrap="square" rtlCol="0">
            <a:spAutoFit/>
          </a:bodyPr>
          <a:lstStyle/>
          <a:p>
            <a:r>
              <a:rPr lang="en-US" sz="2000" dirty="0" smtClean="0">
                <a:solidFill>
                  <a:schemeClr val="tx1"/>
                </a:solidFill>
              </a:rPr>
              <a:t>MRP calculated dependent demand.  Independent demand comes from orders and forecasts.</a:t>
            </a:r>
            <a:endParaRPr lang="en-US" sz="2000"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381000" y="2438400"/>
            <a:ext cx="3698969" cy="2895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572000" y="2362200"/>
            <a:ext cx="4426541" cy="2895600"/>
          </a:xfrm>
          <a:prstGeom prst="rect">
            <a:avLst/>
          </a:prstGeom>
          <a:noFill/>
          <a:ln w="9525">
            <a:noFill/>
            <a:miter lim="800000"/>
            <a:headEnd/>
            <a:tailEnd/>
          </a:ln>
          <a:effectLst/>
        </p:spPr>
      </p:pic>
      <p:sp>
        <p:nvSpPr>
          <p:cNvPr id="10" name="TextBox 9"/>
          <p:cNvSpPr txBox="1"/>
          <p:nvPr/>
        </p:nvSpPr>
        <p:spPr>
          <a:xfrm>
            <a:off x="4572000" y="5562600"/>
            <a:ext cx="4152900" cy="400110"/>
          </a:xfrm>
          <a:prstGeom prst="rect">
            <a:avLst/>
          </a:prstGeom>
          <a:noFill/>
        </p:spPr>
        <p:txBody>
          <a:bodyPr wrap="square" rtlCol="0">
            <a:spAutoFit/>
          </a:bodyPr>
          <a:lstStyle/>
          <a:p>
            <a:r>
              <a:rPr lang="en-US" sz="2000" dirty="0" smtClean="0">
                <a:solidFill>
                  <a:schemeClr val="tx1"/>
                </a:solidFill>
              </a:rPr>
              <a:t>Notice the available to promise.</a:t>
            </a:r>
            <a:endParaRPr lang="en-US" sz="2000" dirty="0">
              <a:solidFill>
                <a:schemeClr val="tx1"/>
              </a:solidFill>
            </a:endParaRPr>
          </a:p>
        </p:txBody>
      </p:sp>
      <p:cxnSp>
        <p:nvCxnSpPr>
          <p:cNvPr id="12" name="Straight Arrow Connector 11"/>
          <p:cNvCxnSpPr>
            <a:stCxn id="10" idx="0"/>
          </p:cNvCxnSpPr>
          <p:nvPr/>
        </p:nvCxnSpPr>
        <p:spPr>
          <a:xfrm rot="5400000" flipH="1" flipV="1">
            <a:off x="6143625" y="3705225"/>
            <a:ext cx="2362200" cy="13525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000" y="5562600"/>
            <a:ext cx="4191000" cy="400110"/>
          </a:xfrm>
          <a:prstGeom prst="rect">
            <a:avLst/>
          </a:prstGeom>
          <a:noFill/>
        </p:spPr>
        <p:txBody>
          <a:bodyPr wrap="square" rtlCol="0">
            <a:spAutoFit/>
          </a:bodyPr>
          <a:lstStyle/>
          <a:p>
            <a:r>
              <a:rPr lang="en-US" sz="2000" dirty="0" smtClean="0">
                <a:solidFill>
                  <a:schemeClr val="tx1"/>
                </a:solidFill>
              </a:rPr>
              <a:t>Due date March 21, 2008</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MRP Demand</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381000" y="1447800"/>
            <a:ext cx="8305800" cy="400110"/>
          </a:xfrm>
          <a:prstGeom prst="rect">
            <a:avLst/>
          </a:prstGeom>
          <a:noFill/>
        </p:spPr>
        <p:txBody>
          <a:bodyPr wrap="square" rtlCol="0">
            <a:spAutoFit/>
          </a:bodyPr>
          <a:lstStyle/>
          <a:p>
            <a:r>
              <a:rPr lang="en-US" sz="2000" dirty="0" smtClean="0">
                <a:solidFill>
                  <a:schemeClr val="tx1"/>
                </a:solidFill>
              </a:rPr>
              <a:t>After running MRP we can see our demand and where it came from.</a:t>
            </a:r>
            <a:endParaRPr lang="en-US" sz="2000" dirty="0">
              <a:solidFill>
                <a:schemeClr val="tx1"/>
              </a:solidFill>
            </a:endParaRPr>
          </a:p>
        </p:txBody>
      </p:sp>
      <p:pic>
        <p:nvPicPr>
          <p:cNvPr id="1027" name="Picture 3"/>
          <p:cNvPicPr>
            <a:picLocks noChangeAspect="1" noChangeArrowheads="1"/>
          </p:cNvPicPr>
          <p:nvPr/>
        </p:nvPicPr>
        <p:blipFill>
          <a:blip r:embed="rId2"/>
          <a:srcRect/>
          <a:stretch>
            <a:fillRect/>
          </a:stretch>
        </p:blipFill>
        <p:spPr bwMode="auto">
          <a:xfrm>
            <a:off x="457200" y="1752600"/>
            <a:ext cx="7858125" cy="9810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457200" y="4724400"/>
            <a:ext cx="7905750" cy="1647825"/>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a:srcRect/>
          <a:stretch>
            <a:fillRect/>
          </a:stretch>
        </p:blipFill>
        <p:spPr bwMode="auto">
          <a:xfrm>
            <a:off x="381000" y="2819400"/>
            <a:ext cx="8001000" cy="1781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MRP Demand</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381000" y="1447800"/>
            <a:ext cx="8305800" cy="707886"/>
          </a:xfrm>
          <a:prstGeom prst="rect">
            <a:avLst/>
          </a:prstGeom>
          <a:noFill/>
        </p:spPr>
        <p:txBody>
          <a:bodyPr wrap="square" rtlCol="0">
            <a:spAutoFit/>
          </a:bodyPr>
          <a:lstStyle/>
          <a:p>
            <a:r>
              <a:rPr lang="en-US" sz="2000" dirty="0" smtClean="0">
                <a:solidFill>
                  <a:schemeClr val="tx1"/>
                </a:solidFill>
              </a:rPr>
              <a:t>MRP also suggests purchases based upon requirements.  If some items were in stock, MRP would lower its recommendations accordingly.</a:t>
            </a:r>
            <a:endParaRPr lang="en-US" sz="2000"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557212" y="2286000"/>
            <a:ext cx="8029575"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MRP Demand</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447800"/>
            <a:ext cx="5943600" cy="2862322"/>
          </a:xfrm>
          <a:prstGeom prst="rect">
            <a:avLst/>
          </a:prstGeom>
          <a:noFill/>
        </p:spPr>
        <p:txBody>
          <a:bodyPr wrap="square" rtlCol="0">
            <a:spAutoFit/>
          </a:bodyPr>
          <a:lstStyle/>
          <a:p>
            <a:r>
              <a:rPr lang="en-US" sz="2000" dirty="0" smtClean="0">
                <a:solidFill>
                  <a:schemeClr val="tx1"/>
                </a:solidFill>
              </a:rPr>
              <a:t>Delivery due 3/21</a:t>
            </a:r>
          </a:p>
          <a:p>
            <a:r>
              <a:rPr lang="en-US" sz="2000" dirty="0" smtClean="0">
                <a:solidFill>
                  <a:schemeClr val="tx1"/>
                </a:solidFill>
              </a:rPr>
              <a:t>MRP sets Manufacturing Order due date 3/20 for Laser Pointer</a:t>
            </a:r>
          </a:p>
          <a:p>
            <a:r>
              <a:rPr lang="en-US" sz="2000" dirty="0" smtClean="0">
                <a:solidFill>
                  <a:schemeClr val="tx1"/>
                </a:solidFill>
              </a:rPr>
              <a:t>	release date 3/18</a:t>
            </a:r>
          </a:p>
          <a:p>
            <a:r>
              <a:rPr lang="en-US" sz="2000" dirty="0" smtClean="0">
                <a:solidFill>
                  <a:schemeClr val="tx1"/>
                </a:solidFill>
              </a:rPr>
              <a:t>Subassembly Logic Board due date is 3/17 so it can be supplied on 3/18</a:t>
            </a:r>
          </a:p>
          <a:p>
            <a:r>
              <a:rPr lang="en-US" sz="2000" dirty="0" smtClean="0">
                <a:solidFill>
                  <a:schemeClr val="tx1"/>
                </a:solidFill>
              </a:rPr>
              <a:t>	release date 3/13 (order spans weekend)</a:t>
            </a:r>
          </a:p>
          <a:p>
            <a:r>
              <a:rPr lang="en-US" sz="2000" dirty="0" smtClean="0">
                <a:solidFill>
                  <a:schemeClr val="tx1"/>
                </a:solidFill>
              </a:rPr>
              <a:t>Laser Pointer components due 3/17</a:t>
            </a:r>
          </a:p>
          <a:p>
            <a:r>
              <a:rPr lang="en-US" sz="2000" dirty="0" smtClean="0">
                <a:solidFill>
                  <a:schemeClr val="tx1"/>
                </a:solidFill>
              </a:rPr>
              <a:t>Logic Board components due 3/12</a:t>
            </a:r>
          </a:p>
        </p:txBody>
      </p:sp>
      <p:pic>
        <p:nvPicPr>
          <p:cNvPr id="1027" name="Picture 3"/>
          <p:cNvPicPr>
            <a:picLocks noChangeAspect="1" noChangeArrowheads="1"/>
          </p:cNvPicPr>
          <p:nvPr/>
        </p:nvPicPr>
        <p:blipFill>
          <a:blip r:embed="rId2"/>
          <a:srcRect/>
          <a:stretch>
            <a:fillRect/>
          </a:stretch>
        </p:blipFill>
        <p:spPr bwMode="auto">
          <a:xfrm>
            <a:off x="6324600" y="2133600"/>
            <a:ext cx="2641600" cy="1771805"/>
          </a:xfrm>
          <a:prstGeom prst="rect">
            <a:avLst/>
          </a:prstGeom>
          <a:noFill/>
          <a:ln w="9525">
            <a:noFill/>
            <a:miter lim="800000"/>
            <a:headEnd/>
            <a:tailEnd/>
          </a:ln>
          <a:effectLst/>
        </p:spPr>
      </p:pic>
      <p:sp>
        <p:nvSpPr>
          <p:cNvPr id="6" name="TextBox 5"/>
          <p:cNvSpPr txBox="1"/>
          <p:nvPr/>
        </p:nvSpPr>
        <p:spPr>
          <a:xfrm>
            <a:off x="304800" y="4648200"/>
            <a:ext cx="8382000" cy="1600438"/>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When calculating due dates for manufactured items, the manufacturing calendar will be used to determine the due date.  By default if the lead time of the item is less than 90 days the manufacturing calendar will be used.  If the lead time is greater than 90 days, WinMan will use an open calendar and simply count calendar days.  Use the MRP system option </a:t>
            </a:r>
            <a:r>
              <a:rPr lang="en-US" sz="1400" b="1" dirty="0" smtClean="0">
                <a:solidFill>
                  <a:schemeClr val="tx1"/>
                </a:solidFill>
              </a:rPr>
              <a:t>Number of days </a:t>
            </a:r>
            <a:r>
              <a:rPr lang="en-US" sz="1400" b="1" dirty="0" err="1" smtClean="0">
                <a:solidFill>
                  <a:schemeClr val="tx1"/>
                </a:solidFill>
              </a:rPr>
              <a:t>leadtime</a:t>
            </a:r>
            <a:r>
              <a:rPr lang="en-US" sz="1400" b="1" dirty="0" smtClean="0">
                <a:solidFill>
                  <a:schemeClr val="tx1"/>
                </a:solidFill>
              </a:rPr>
              <a:t> after which working days will not be taken into account, </a:t>
            </a:r>
            <a:r>
              <a:rPr lang="en-US" sz="1400" dirty="0" smtClean="0">
                <a:solidFill>
                  <a:schemeClr val="tx1"/>
                </a:solidFill>
              </a:rPr>
              <a:t>to increase the number of days that the manufacturing calendar will be used.  Enable the option and set the value to the number of days required, typically the longest lead time for a manufactured item.</a:t>
            </a:r>
            <a:endParaRPr lang="en-US" sz="1400" b="1" dirty="0" smtClean="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Executing the MRP Plan</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447800"/>
            <a:ext cx="8763000" cy="1938992"/>
          </a:xfrm>
          <a:prstGeom prst="rect">
            <a:avLst/>
          </a:prstGeom>
          <a:noFill/>
        </p:spPr>
        <p:txBody>
          <a:bodyPr wrap="square" rtlCol="0">
            <a:spAutoFit/>
          </a:bodyPr>
          <a:lstStyle/>
          <a:p>
            <a:r>
              <a:rPr lang="en-US" sz="2000" dirty="0" smtClean="0">
                <a:solidFill>
                  <a:schemeClr val="tx1"/>
                </a:solidFill>
              </a:rPr>
              <a:t>The process begins with the buyers who review the Orders Summary Processing screen which shows by Supplier, proposed purchase orders.</a:t>
            </a:r>
          </a:p>
          <a:p>
            <a:endParaRPr lang="en-US" sz="2000" dirty="0" smtClean="0">
              <a:solidFill>
                <a:schemeClr val="tx1"/>
              </a:solidFill>
            </a:endParaRPr>
          </a:p>
          <a:p>
            <a:r>
              <a:rPr lang="en-US" sz="2000" dirty="0" smtClean="0">
                <a:solidFill>
                  <a:schemeClr val="tx1"/>
                </a:solidFill>
              </a:rPr>
              <a:t>Suggested suppliers are determined by the supplier cross reference.  When multiple supplier cross reference records exist, the supplier with the lowest sequence number with a lead time within the requirement will be selected</a:t>
            </a:r>
            <a:endParaRPr lang="en-US" sz="2000" dirty="0">
              <a:solidFill>
                <a:schemeClr val="tx1"/>
              </a:solidFill>
            </a:endParaRPr>
          </a:p>
        </p:txBody>
      </p:sp>
      <p:sp>
        <p:nvSpPr>
          <p:cNvPr id="6" name="TextBox 5"/>
          <p:cNvSpPr txBox="1"/>
          <p:nvPr/>
        </p:nvSpPr>
        <p:spPr>
          <a:xfrm>
            <a:off x="304800" y="3657600"/>
            <a:ext cx="8382000" cy="954107"/>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To always use the supplier with the lowest lead when the due date can not be met by any </a:t>
            </a:r>
            <a:r>
              <a:rPr lang="en-US" sz="1400" smtClean="0">
                <a:solidFill>
                  <a:schemeClr val="tx1"/>
                </a:solidFill>
              </a:rPr>
              <a:t>supplier select </a:t>
            </a:r>
            <a:r>
              <a:rPr lang="en-US" sz="1400" dirty="0" smtClean="0">
                <a:solidFill>
                  <a:schemeClr val="tx1"/>
                </a:solidFill>
              </a:rPr>
              <a:t>the Supplier Cross Reference system option </a:t>
            </a:r>
            <a:r>
              <a:rPr lang="en-US" sz="1400" b="1" dirty="0" smtClean="0">
                <a:solidFill>
                  <a:schemeClr val="tx1"/>
                </a:solidFill>
              </a:rPr>
              <a:t>Determines whether the supplier with the lowest lead-time gets selected if no records meet the due date criteria</a:t>
            </a:r>
            <a:r>
              <a:rPr lang="en-US" sz="1400" dirty="0" smtClean="0">
                <a:solidFill>
                  <a:schemeClr val="tx1"/>
                </a:solidFill>
              </a:rPr>
              <a:t>.  Enable the option and set to Y to use shortest lead time as the criteria for selecting a supplier. </a:t>
            </a:r>
            <a:endParaRPr lang="en-US" sz="1400" b="1" dirty="0" smtClean="0">
              <a:solidFill>
                <a:schemeClr val="tx1"/>
              </a:solidFill>
            </a:endParaRPr>
          </a:p>
        </p:txBody>
      </p:sp>
      <p:sp>
        <p:nvSpPr>
          <p:cNvPr id="7" name="TextBox 6"/>
          <p:cNvSpPr txBox="1"/>
          <p:nvPr/>
        </p:nvSpPr>
        <p:spPr>
          <a:xfrm>
            <a:off x="304800" y="4876800"/>
            <a:ext cx="8382000" cy="954107"/>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To always use the default supplier use the MRP system option </a:t>
            </a:r>
            <a:r>
              <a:rPr lang="en-US" sz="1400" b="1" dirty="0" smtClean="0">
                <a:solidFill>
                  <a:schemeClr val="tx1"/>
                </a:solidFill>
              </a:rPr>
              <a:t>Always use the default supplier regardless of </a:t>
            </a:r>
            <a:r>
              <a:rPr lang="en-US" sz="1400" b="1" dirty="0" err="1" smtClean="0">
                <a:solidFill>
                  <a:schemeClr val="tx1"/>
                </a:solidFill>
              </a:rPr>
              <a:t>leadtime</a:t>
            </a:r>
            <a:r>
              <a:rPr lang="en-US" sz="1400" dirty="0" smtClean="0">
                <a:solidFill>
                  <a:schemeClr val="tx1"/>
                </a:solidFill>
              </a:rPr>
              <a:t>.  Enable the option and set the value to Y to always use the supplier with the lowest sequence number regardless of </a:t>
            </a:r>
            <a:r>
              <a:rPr lang="en-US" sz="1400" dirty="0" err="1" smtClean="0">
                <a:solidFill>
                  <a:schemeClr val="tx1"/>
                </a:solidFill>
              </a:rPr>
              <a:t>leadtime</a:t>
            </a:r>
            <a:r>
              <a:rPr lang="en-US" sz="1400" dirty="0" smtClean="0">
                <a:solidFill>
                  <a:schemeClr val="tx1"/>
                </a:solidFill>
              </a:rPr>
              <a:t>.  </a:t>
            </a:r>
          </a:p>
          <a:p>
            <a:r>
              <a:rPr lang="en-US" sz="1400" b="1" dirty="0" smtClean="0">
                <a:solidFill>
                  <a:schemeClr val="tx1"/>
                </a:solidFill>
              </a:rPr>
              <a:t>Note:  This profile will override the above setting if both are used.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Executing the MRP Plan</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447800"/>
            <a:ext cx="8763000" cy="707886"/>
          </a:xfrm>
          <a:prstGeom prst="rect">
            <a:avLst/>
          </a:prstGeom>
          <a:noFill/>
        </p:spPr>
        <p:txBody>
          <a:bodyPr wrap="square" rtlCol="0">
            <a:spAutoFit/>
          </a:bodyPr>
          <a:lstStyle/>
          <a:p>
            <a:r>
              <a:rPr lang="en-US" sz="2000" dirty="0" smtClean="0">
                <a:solidFill>
                  <a:schemeClr val="tx1"/>
                </a:solidFill>
              </a:rPr>
              <a:t>All of the items for a supplier can be chosen by clicking on the “Include” checkbox for the supplier.</a:t>
            </a:r>
            <a:endParaRPr lang="en-US" sz="2000"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228600" y="2163024"/>
            <a:ext cx="8686800" cy="40853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324600" cy="609600"/>
          </a:xfrm>
        </p:spPr>
        <p:txBody>
          <a:bodyPr/>
          <a:lstStyle/>
          <a:p>
            <a:r>
              <a:rPr lang="en-US" dirty="0" smtClean="0">
                <a:solidFill>
                  <a:schemeClr val="bg1"/>
                </a:solidFill>
              </a:rPr>
              <a:t>Definitions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4" name="TextBox 3"/>
          <p:cNvSpPr txBox="1"/>
          <p:nvPr/>
        </p:nvSpPr>
        <p:spPr>
          <a:xfrm>
            <a:off x="381000" y="1524000"/>
            <a:ext cx="8534400" cy="4572000"/>
          </a:xfrm>
          <a:prstGeom prst="rect">
            <a:avLst/>
          </a:prstGeom>
          <a:noFill/>
        </p:spPr>
        <p:txBody>
          <a:bodyPr wrap="square" rtlCol="0">
            <a:normAutofit fontScale="92500" lnSpcReduction="20000"/>
          </a:bodyPr>
          <a:lstStyle/>
          <a:p>
            <a:r>
              <a:rPr lang="en-US" sz="2400" dirty="0" smtClean="0">
                <a:solidFill>
                  <a:schemeClr val="tx1"/>
                </a:solidFill>
              </a:rPr>
              <a:t>There are two major groups of activities in manufacturing. Planning and execution.</a:t>
            </a:r>
          </a:p>
          <a:p>
            <a:endParaRPr lang="en-US" sz="2400" dirty="0" smtClean="0">
              <a:solidFill>
                <a:schemeClr val="tx1"/>
              </a:solidFill>
            </a:endParaRPr>
          </a:p>
          <a:p>
            <a:r>
              <a:rPr lang="en-US" sz="2400" dirty="0" smtClean="0">
                <a:solidFill>
                  <a:schemeClr val="tx1"/>
                </a:solidFill>
              </a:rPr>
              <a:t>Planning Activities include:</a:t>
            </a:r>
          </a:p>
          <a:p>
            <a:pPr lvl="1">
              <a:buFont typeface="Arial" pitchFamily="34" charset="0"/>
              <a:buChar char="•"/>
            </a:pPr>
            <a:r>
              <a:rPr lang="en-US" sz="2400" dirty="0" smtClean="0">
                <a:solidFill>
                  <a:schemeClr val="tx1"/>
                </a:solidFill>
              </a:rPr>
              <a:t>Forecasting</a:t>
            </a:r>
          </a:p>
          <a:p>
            <a:pPr lvl="1">
              <a:buFont typeface="Arial" pitchFamily="34" charset="0"/>
              <a:buChar char="•"/>
            </a:pPr>
            <a:r>
              <a:rPr lang="en-US" sz="2400" dirty="0" smtClean="0">
                <a:solidFill>
                  <a:schemeClr val="tx1"/>
                </a:solidFill>
              </a:rPr>
              <a:t>Master Scheduling</a:t>
            </a:r>
          </a:p>
          <a:p>
            <a:pPr lvl="1">
              <a:buFont typeface="Arial" pitchFamily="34" charset="0"/>
              <a:buChar char="•"/>
            </a:pPr>
            <a:r>
              <a:rPr lang="en-US" sz="2400" dirty="0" smtClean="0">
                <a:solidFill>
                  <a:schemeClr val="tx1"/>
                </a:solidFill>
              </a:rPr>
              <a:t>MRP</a:t>
            </a:r>
          </a:p>
          <a:p>
            <a:pPr lvl="1">
              <a:buFont typeface="Arial" pitchFamily="34" charset="0"/>
              <a:buChar char="•"/>
            </a:pPr>
            <a:r>
              <a:rPr lang="en-US" sz="2400" dirty="0" smtClean="0">
                <a:solidFill>
                  <a:schemeClr val="tx1"/>
                </a:solidFill>
              </a:rPr>
              <a:t>Production Scheduling</a:t>
            </a:r>
          </a:p>
          <a:p>
            <a:pPr lvl="1">
              <a:buFont typeface="Arial" pitchFamily="34" charset="0"/>
              <a:buChar char="•"/>
            </a:pPr>
            <a:r>
              <a:rPr lang="en-US" sz="2400" dirty="0" smtClean="0">
                <a:solidFill>
                  <a:schemeClr val="tx1"/>
                </a:solidFill>
              </a:rPr>
              <a:t>Inventory Planning</a:t>
            </a:r>
          </a:p>
          <a:p>
            <a:r>
              <a:rPr lang="en-US" sz="2400" dirty="0" smtClean="0">
                <a:solidFill>
                  <a:schemeClr val="tx1"/>
                </a:solidFill>
              </a:rPr>
              <a:t>Execution Activities include:</a:t>
            </a:r>
          </a:p>
          <a:p>
            <a:pPr lvl="1">
              <a:buFont typeface="Arial" pitchFamily="34" charset="0"/>
              <a:buChar char="•"/>
            </a:pPr>
            <a:r>
              <a:rPr lang="en-US" sz="2400" dirty="0" smtClean="0">
                <a:solidFill>
                  <a:schemeClr val="tx1"/>
                </a:solidFill>
              </a:rPr>
              <a:t>Material Issues</a:t>
            </a:r>
          </a:p>
          <a:p>
            <a:pPr lvl="1">
              <a:buFont typeface="Arial" pitchFamily="34" charset="0"/>
              <a:buChar char="•"/>
            </a:pPr>
            <a:r>
              <a:rPr lang="en-US" sz="2400" dirty="0" smtClean="0">
                <a:solidFill>
                  <a:schemeClr val="tx1"/>
                </a:solidFill>
              </a:rPr>
              <a:t>Material Receipts</a:t>
            </a:r>
          </a:p>
          <a:p>
            <a:pPr lvl="1">
              <a:buFont typeface="Arial" pitchFamily="34" charset="0"/>
              <a:buChar char="•"/>
            </a:pPr>
            <a:r>
              <a:rPr lang="en-US" sz="2400" dirty="0" smtClean="0">
                <a:solidFill>
                  <a:schemeClr val="tx1"/>
                </a:solidFill>
              </a:rPr>
              <a:t>Production Reporting</a:t>
            </a:r>
          </a:p>
          <a:p>
            <a:pPr lvl="1">
              <a:buFont typeface="Arial" pitchFamily="34" charset="0"/>
              <a:buChar char="•"/>
            </a:pPr>
            <a:r>
              <a:rPr lang="en-US" sz="2400" dirty="0" smtClean="0">
                <a:solidFill>
                  <a:schemeClr val="tx1"/>
                </a:solidFill>
              </a:rPr>
              <a:t>Order Launching (Purchase Orders and Manufacturing Orders)</a:t>
            </a:r>
          </a:p>
          <a:p>
            <a:pPr lvl="1">
              <a:buFont typeface="Arial" pitchFamily="34" charset="0"/>
              <a:buChar char="•"/>
            </a:pPr>
            <a:r>
              <a:rPr lang="en-US" sz="2400" dirty="0" smtClean="0">
                <a:solidFill>
                  <a:schemeClr val="tx1"/>
                </a:solidFill>
              </a:rPr>
              <a:t>Product Movement</a:t>
            </a:r>
          </a:p>
          <a:p>
            <a:pPr lvl="1">
              <a:buFont typeface="Arial" pitchFamily="34" charset="0"/>
              <a:buChar char="•"/>
            </a:pPr>
            <a:r>
              <a:rPr lang="en-US" sz="2400" dirty="0" smtClean="0">
                <a:solidFill>
                  <a:schemeClr val="tx1"/>
                </a:solidFill>
              </a:rPr>
              <a:t>Inventory Management (Replenishment and supply)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Executing the MRP Plan</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447800"/>
            <a:ext cx="8763000" cy="707886"/>
          </a:xfrm>
          <a:prstGeom prst="rect">
            <a:avLst/>
          </a:prstGeom>
          <a:noFill/>
        </p:spPr>
        <p:txBody>
          <a:bodyPr wrap="square" rtlCol="0">
            <a:spAutoFit/>
          </a:bodyPr>
          <a:lstStyle/>
          <a:p>
            <a:r>
              <a:rPr lang="en-US" sz="2000" dirty="0" smtClean="0">
                <a:solidFill>
                  <a:schemeClr val="tx1"/>
                </a:solidFill>
              </a:rPr>
              <a:t>All of the items for a supplier can be chosen by clicking on the “Include” checkbox for the supplier.  Next we firm up the proposed orders.</a:t>
            </a:r>
            <a:endParaRPr lang="en-US" sz="2000" dirty="0">
              <a:solidFill>
                <a:schemeClr val="tx1"/>
              </a:solidFill>
            </a:endParaRPr>
          </a:p>
        </p:txBody>
      </p:sp>
      <p:pic>
        <p:nvPicPr>
          <p:cNvPr id="3074" name="Picture 2"/>
          <p:cNvPicPr>
            <a:picLocks noChangeAspect="1" noChangeArrowheads="1"/>
          </p:cNvPicPr>
          <p:nvPr/>
        </p:nvPicPr>
        <p:blipFill>
          <a:blip r:embed="rId2"/>
          <a:srcRect t="13506" r="3125" b="20000"/>
          <a:stretch>
            <a:fillRect/>
          </a:stretch>
        </p:blipFill>
        <p:spPr bwMode="auto">
          <a:xfrm>
            <a:off x="142875" y="2514600"/>
            <a:ext cx="885825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Executing the MRP Plan</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447800"/>
            <a:ext cx="8763000" cy="1015663"/>
          </a:xfrm>
          <a:prstGeom prst="rect">
            <a:avLst/>
          </a:prstGeom>
          <a:noFill/>
        </p:spPr>
        <p:txBody>
          <a:bodyPr wrap="square" rtlCol="0">
            <a:spAutoFit/>
          </a:bodyPr>
          <a:lstStyle/>
          <a:p>
            <a:r>
              <a:rPr lang="en-US" sz="2000" dirty="0" smtClean="0">
                <a:solidFill>
                  <a:schemeClr val="tx1"/>
                </a:solidFill>
              </a:rPr>
              <a:t>Once the proposed orders have been firmed, they can be viewed on the Generated Orders tab.  Orders can be drilled down to for final review and sending of the Purchase Order to the vendor</a:t>
            </a:r>
            <a:endParaRPr lang="en-US" sz="2000" dirty="0">
              <a:solidFill>
                <a:schemeClr val="tx1"/>
              </a:solidFill>
            </a:endParaRPr>
          </a:p>
        </p:txBody>
      </p:sp>
      <p:pic>
        <p:nvPicPr>
          <p:cNvPr id="1027" name="Picture 3"/>
          <p:cNvPicPr>
            <a:picLocks noChangeAspect="1" noChangeArrowheads="1"/>
          </p:cNvPicPr>
          <p:nvPr/>
        </p:nvPicPr>
        <p:blipFill>
          <a:blip r:embed="rId2"/>
          <a:srcRect t="12791" r="18750" b="52658"/>
          <a:stretch>
            <a:fillRect/>
          </a:stretch>
        </p:blipFill>
        <p:spPr bwMode="auto">
          <a:xfrm>
            <a:off x="533400" y="2590800"/>
            <a:ext cx="8001000" cy="2057400"/>
          </a:xfrm>
          <a:prstGeom prst="rect">
            <a:avLst/>
          </a:prstGeom>
          <a:noFill/>
          <a:ln w="9525">
            <a:noFill/>
            <a:miter lim="800000"/>
            <a:headEnd/>
            <a:tailEnd/>
          </a:ln>
          <a:effectLst/>
        </p:spPr>
      </p:pic>
      <p:sp>
        <p:nvSpPr>
          <p:cNvPr id="9" name="TextBox 8"/>
          <p:cNvSpPr txBox="1"/>
          <p:nvPr/>
        </p:nvSpPr>
        <p:spPr>
          <a:xfrm>
            <a:off x="381000" y="5105400"/>
            <a:ext cx="8382000" cy="954107"/>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When orders are firmed, by default a Firm purchase order is created.  To have New purchase orders created (and manually Firm the PO) use the Orders Summary Processing system option </a:t>
            </a:r>
            <a:r>
              <a:rPr lang="en-US" sz="1400" b="1" dirty="0" smtClean="0">
                <a:solidFill>
                  <a:schemeClr val="tx1"/>
                </a:solidFill>
              </a:rPr>
              <a:t>Create and use existing new orders instead of firm orders</a:t>
            </a:r>
            <a:r>
              <a:rPr lang="en-US" sz="1400" dirty="0" smtClean="0">
                <a:solidFill>
                  <a:schemeClr val="tx1"/>
                </a:solidFill>
              </a:rPr>
              <a:t>.  Enable the option and set the value to Y for New orders to be created.</a:t>
            </a:r>
            <a:endParaRPr lang="en-US" sz="1400" b="1" dirty="0" smtClean="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Executing the MRP Plan</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447800"/>
            <a:ext cx="8763000" cy="707886"/>
          </a:xfrm>
          <a:prstGeom prst="rect">
            <a:avLst/>
          </a:prstGeom>
          <a:noFill/>
        </p:spPr>
        <p:txBody>
          <a:bodyPr wrap="square" rtlCol="0">
            <a:spAutoFit/>
          </a:bodyPr>
          <a:lstStyle/>
          <a:p>
            <a:r>
              <a:rPr lang="en-US" sz="2000" dirty="0" smtClean="0">
                <a:solidFill>
                  <a:schemeClr val="tx1"/>
                </a:solidFill>
              </a:rPr>
              <a:t>The next step is to launch the order with the supplier, receive the parts then begin working on the subassembly, the 44-1500 (Logic Board).</a:t>
            </a:r>
            <a:endParaRPr lang="en-US" sz="2000" dirty="0">
              <a:solidFill>
                <a:schemeClr val="tx1"/>
              </a:solidFill>
            </a:endParaRPr>
          </a:p>
        </p:txBody>
      </p:sp>
      <p:pic>
        <p:nvPicPr>
          <p:cNvPr id="4098" name="Picture 2"/>
          <p:cNvPicPr>
            <a:picLocks noChangeAspect="1" noChangeArrowheads="1"/>
          </p:cNvPicPr>
          <p:nvPr/>
        </p:nvPicPr>
        <p:blipFill>
          <a:blip r:embed="rId2"/>
          <a:srcRect/>
          <a:stretch>
            <a:fillRect/>
          </a:stretch>
        </p:blipFill>
        <p:spPr bwMode="auto">
          <a:xfrm>
            <a:off x="1147762" y="2209800"/>
            <a:ext cx="6848475" cy="41749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Executing the MRP Plan</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447800"/>
            <a:ext cx="8763000" cy="1631216"/>
          </a:xfrm>
          <a:prstGeom prst="rect">
            <a:avLst/>
          </a:prstGeom>
          <a:noFill/>
        </p:spPr>
        <p:txBody>
          <a:bodyPr wrap="square" rtlCol="0">
            <a:spAutoFit/>
          </a:bodyPr>
          <a:lstStyle/>
          <a:p>
            <a:r>
              <a:rPr lang="en-US" sz="2000" dirty="0" smtClean="0">
                <a:solidFill>
                  <a:schemeClr val="tx1"/>
                </a:solidFill>
              </a:rPr>
              <a:t>Manufacturing Orders generated by MRP are created as Proposed.  </a:t>
            </a:r>
          </a:p>
          <a:p>
            <a:endParaRPr lang="en-US" sz="2000" dirty="0" smtClean="0">
              <a:solidFill>
                <a:schemeClr val="tx1"/>
              </a:solidFill>
            </a:endParaRPr>
          </a:p>
          <a:p>
            <a:r>
              <a:rPr lang="en-US" sz="2000" dirty="0" smtClean="0">
                <a:solidFill>
                  <a:schemeClr val="tx1"/>
                </a:solidFill>
              </a:rPr>
              <a:t>Proposed orders do not have their requirements fixed until the order has been firmed.  Making changes to a Bill of Material for a proposed item will have the changes generate requirements the next time MRP is run.</a:t>
            </a:r>
            <a:endParaRPr lang="en-US" sz="2000" dirty="0">
              <a:solidFill>
                <a:schemeClr val="tx1"/>
              </a:solidFill>
            </a:endParaRPr>
          </a:p>
        </p:txBody>
      </p:sp>
      <p:sp>
        <p:nvSpPr>
          <p:cNvPr id="6" name="TextBox 5"/>
          <p:cNvSpPr txBox="1"/>
          <p:nvPr/>
        </p:nvSpPr>
        <p:spPr>
          <a:xfrm>
            <a:off x="304800" y="3429000"/>
            <a:ext cx="8382000" cy="738664"/>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Proposed manufacturing orders generated in MRP will have a default prefix of MRP.  To change this prefix, use the MRP system option </a:t>
            </a:r>
            <a:r>
              <a:rPr lang="en-US" sz="1400" b="1" dirty="0" smtClean="0">
                <a:solidFill>
                  <a:schemeClr val="tx1"/>
                </a:solidFill>
              </a:rPr>
              <a:t>MRP proposed manufacturing orders prefix</a:t>
            </a:r>
            <a:r>
              <a:rPr lang="en-US" sz="1400" dirty="0" smtClean="0">
                <a:solidFill>
                  <a:schemeClr val="tx1"/>
                </a:solidFill>
              </a:rPr>
              <a:t>.  Enable the option and set the value to the required prefix.</a:t>
            </a:r>
            <a:endParaRPr lang="en-US" sz="1400" b="1" dirty="0" smtClean="0">
              <a:solidFill>
                <a:schemeClr val="tx1"/>
              </a:solidFill>
            </a:endParaRPr>
          </a:p>
        </p:txBody>
      </p:sp>
      <p:sp>
        <p:nvSpPr>
          <p:cNvPr id="7" name="TextBox 6"/>
          <p:cNvSpPr txBox="1"/>
          <p:nvPr/>
        </p:nvSpPr>
        <p:spPr>
          <a:xfrm>
            <a:off x="304800" y="4419600"/>
            <a:ext cx="8382000" cy="1169551"/>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When the proposed manufacturing number becomes to large, the MRP manufacturing order number can be reset to 1.  Use the MRP system option </a:t>
            </a:r>
            <a:r>
              <a:rPr lang="en-US" sz="1400" b="1" dirty="0" smtClean="0">
                <a:solidFill>
                  <a:schemeClr val="tx1"/>
                </a:solidFill>
              </a:rPr>
              <a:t>Resets the manufacturing orders counters to 1, </a:t>
            </a:r>
            <a:r>
              <a:rPr lang="en-US" sz="1400" dirty="0" smtClean="0">
                <a:solidFill>
                  <a:schemeClr val="tx1"/>
                </a:solidFill>
              </a:rPr>
              <a:t>enable the option and set the value to Y to reset the value.  </a:t>
            </a:r>
          </a:p>
          <a:p>
            <a:r>
              <a:rPr lang="en-US" sz="1400" b="1" dirty="0" smtClean="0">
                <a:solidFill>
                  <a:schemeClr val="tx1"/>
                </a:solidFill>
              </a:rPr>
              <a:t>NOTE:  Once MRP has run and reset the counter, you must disable this option or each subsequent MRP run will reset the counter.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Executing the MRP Plan</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447800"/>
            <a:ext cx="8763000" cy="707886"/>
          </a:xfrm>
          <a:prstGeom prst="rect">
            <a:avLst/>
          </a:prstGeom>
          <a:noFill/>
        </p:spPr>
        <p:txBody>
          <a:bodyPr wrap="square" rtlCol="0">
            <a:spAutoFit/>
          </a:bodyPr>
          <a:lstStyle/>
          <a:p>
            <a:r>
              <a:rPr lang="en-US" sz="2000" dirty="0" smtClean="0">
                <a:solidFill>
                  <a:schemeClr val="tx1"/>
                </a:solidFill>
              </a:rPr>
              <a:t>The final step is to finish the order.  This step receives the final assembly into inventory.</a:t>
            </a:r>
            <a:endParaRPr lang="en-US" sz="2000" dirty="0">
              <a:solidFill>
                <a:schemeClr val="tx1"/>
              </a:solidFill>
            </a:endParaRPr>
          </a:p>
        </p:txBody>
      </p:sp>
      <p:pic>
        <p:nvPicPr>
          <p:cNvPr id="7170" name="Picture 2"/>
          <p:cNvPicPr>
            <a:picLocks noChangeAspect="1" noChangeArrowheads="1"/>
          </p:cNvPicPr>
          <p:nvPr/>
        </p:nvPicPr>
        <p:blipFill>
          <a:blip r:embed="rId2"/>
          <a:srcRect/>
          <a:stretch>
            <a:fillRect/>
          </a:stretch>
        </p:blipFill>
        <p:spPr bwMode="auto">
          <a:xfrm>
            <a:off x="195263" y="2247900"/>
            <a:ext cx="8753475" cy="3924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Other MRP Options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6" name="TextBox 5"/>
          <p:cNvSpPr txBox="1"/>
          <p:nvPr/>
        </p:nvSpPr>
        <p:spPr>
          <a:xfrm>
            <a:off x="381000" y="4114800"/>
            <a:ext cx="8382000" cy="1169551"/>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A planning buffer can be used to add additional time to the procurement lead time to add safety time.  A planning buffer exists at the product level, and will be used over the global setting.  To use a global setting, enable the MRP system option </a:t>
            </a:r>
            <a:r>
              <a:rPr lang="en-US" sz="1400" b="1" dirty="0" smtClean="0">
                <a:solidFill>
                  <a:schemeClr val="tx1"/>
                </a:solidFill>
              </a:rPr>
              <a:t>Planning buffer, </a:t>
            </a:r>
            <a:r>
              <a:rPr lang="en-US" sz="1400" dirty="0" smtClean="0">
                <a:solidFill>
                  <a:schemeClr val="tx1"/>
                </a:solidFill>
              </a:rPr>
              <a:t>and set the value to the number of days that should be added to the lead time</a:t>
            </a:r>
          </a:p>
          <a:p>
            <a:r>
              <a:rPr lang="en-US" sz="1400" b="1" dirty="0" smtClean="0">
                <a:solidFill>
                  <a:schemeClr val="tx1"/>
                </a:solidFill>
              </a:rPr>
              <a:t>Note:  Buffers allow waste to be created so caution should be used with buffers</a:t>
            </a:r>
          </a:p>
        </p:txBody>
      </p:sp>
      <p:sp>
        <p:nvSpPr>
          <p:cNvPr id="7" name="TextBox 6"/>
          <p:cNvSpPr txBox="1"/>
          <p:nvPr/>
        </p:nvSpPr>
        <p:spPr>
          <a:xfrm>
            <a:off x="381000" y="5562600"/>
            <a:ext cx="8382000" cy="738664"/>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When using re-order points, a proposed order will be created regardless of </a:t>
            </a:r>
            <a:r>
              <a:rPr lang="en-US" sz="1400" dirty="0" smtClean="0">
                <a:solidFill>
                  <a:schemeClr val="tx1"/>
                </a:solidFill>
              </a:rPr>
              <a:t>demand exists for the item.  </a:t>
            </a:r>
            <a:r>
              <a:rPr lang="en-US" sz="1400" dirty="0" smtClean="0">
                <a:solidFill>
                  <a:schemeClr val="tx1"/>
                </a:solidFill>
              </a:rPr>
              <a:t>Use the MRP system option </a:t>
            </a:r>
            <a:r>
              <a:rPr lang="en-US" sz="1400" b="1" dirty="0" smtClean="0">
                <a:solidFill>
                  <a:schemeClr val="tx1"/>
                </a:solidFill>
              </a:rPr>
              <a:t>Re order products when there is no demand </a:t>
            </a:r>
            <a:r>
              <a:rPr lang="en-US" sz="1400" dirty="0" smtClean="0">
                <a:solidFill>
                  <a:schemeClr val="tx1"/>
                </a:solidFill>
              </a:rPr>
              <a:t>to not create proposed orders for re-order points unless there is demand for the </a:t>
            </a:r>
            <a:r>
              <a:rPr lang="en-US" sz="1400" dirty="0" smtClean="0">
                <a:solidFill>
                  <a:schemeClr val="tx1"/>
                </a:solidFill>
              </a:rPr>
              <a:t>item.</a:t>
            </a:r>
            <a:endParaRPr lang="en-US" sz="1400" b="1" dirty="0" smtClean="0">
              <a:solidFill>
                <a:schemeClr val="tx1"/>
              </a:solidFill>
            </a:endParaRPr>
          </a:p>
        </p:txBody>
      </p:sp>
      <p:sp>
        <p:nvSpPr>
          <p:cNvPr id="9" name="TextBox 8"/>
          <p:cNvSpPr txBox="1"/>
          <p:nvPr/>
        </p:nvSpPr>
        <p:spPr>
          <a:xfrm>
            <a:off x="381000" y="2514600"/>
            <a:ext cx="8305800" cy="1384995"/>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By default, when MRP generates orders, it will suggest the date before it is required.  For example, if a WIP component is required on Oct 26, the PO for the component will have a due date of Oct 25.  WinMan can use “Optimistic” logic where the component will be scheduled to arrive the same day as required.  In the example above, the PO would have a due date of Oct 26.  To use this functionality, enable the MRP system option </a:t>
            </a:r>
            <a:r>
              <a:rPr lang="en-US" sz="1400" b="1" dirty="0" smtClean="0">
                <a:solidFill>
                  <a:schemeClr val="tx1"/>
                </a:solidFill>
              </a:rPr>
              <a:t>Use optimistic logic for supply and demand on the same day, </a:t>
            </a:r>
            <a:r>
              <a:rPr lang="en-US" sz="1400" dirty="0" smtClean="0">
                <a:solidFill>
                  <a:schemeClr val="tx1"/>
                </a:solidFill>
              </a:rPr>
              <a:t>and set the value to Y</a:t>
            </a:r>
            <a:endParaRPr lang="en-US" sz="1400" b="1" dirty="0" smtClean="0">
              <a:solidFill>
                <a:schemeClr val="tx1"/>
              </a:solidFill>
            </a:endParaRPr>
          </a:p>
        </p:txBody>
      </p:sp>
      <p:sp>
        <p:nvSpPr>
          <p:cNvPr id="10" name="TextBox 9"/>
          <p:cNvSpPr txBox="1"/>
          <p:nvPr/>
        </p:nvSpPr>
        <p:spPr>
          <a:xfrm>
            <a:off x="381000" y="1295400"/>
            <a:ext cx="8305800" cy="954107"/>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MRP will generate proposed orders when the items are required.  Use the MRP system option </a:t>
            </a:r>
            <a:r>
              <a:rPr lang="en-US" sz="1400" b="1" dirty="0" smtClean="0">
                <a:solidFill>
                  <a:schemeClr val="tx1"/>
                </a:solidFill>
              </a:rPr>
              <a:t>Consolidate orders within </a:t>
            </a:r>
            <a:r>
              <a:rPr lang="en-US" sz="1400" b="1" dirty="0" err="1" smtClean="0">
                <a:solidFill>
                  <a:schemeClr val="tx1"/>
                </a:solidFill>
              </a:rPr>
              <a:t>leadtime</a:t>
            </a:r>
            <a:r>
              <a:rPr lang="en-US" sz="1400" b="1" dirty="0" smtClean="0">
                <a:solidFill>
                  <a:schemeClr val="tx1"/>
                </a:solidFill>
              </a:rPr>
              <a:t>, </a:t>
            </a:r>
            <a:r>
              <a:rPr lang="en-US" sz="1400" dirty="0" smtClean="0">
                <a:solidFill>
                  <a:schemeClr val="tx1"/>
                </a:solidFill>
              </a:rPr>
              <a:t>to combine orders within the lead time of the item into 1 order.  Enable the option and set to Y to use this setting.  This is especially helpful for items that have long set-up times.</a:t>
            </a:r>
            <a:endParaRPr lang="en-US" sz="1400" b="1" dirty="0" smtClean="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Other MRP Options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9" name="TextBox 8"/>
          <p:cNvSpPr txBox="1"/>
          <p:nvPr/>
        </p:nvSpPr>
        <p:spPr>
          <a:xfrm>
            <a:off x="381000" y="1981200"/>
            <a:ext cx="8305800" cy="1600438"/>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When a purchased item is required in a time shorter than the lead time, MRP will suggest an order for when it is required.   Typically, the buyer will either accept the date and pay an expedite fee or move the due date of the PO.  If the PO date is moved out, MRP will continue to propose a PO for the first date.  These PO’s can act as signals to monitor the true PO, however, to prevent them from being created, use the MRP system option </a:t>
            </a:r>
            <a:r>
              <a:rPr lang="en-US" sz="1400" b="1" dirty="0" smtClean="0">
                <a:solidFill>
                  <a:schemeClr val="tx1"/>
                </a:solidFill>
              </a:rPr>
              <a:t>Suppress POs in </a:t>
            </a:r>
            <a:r>
              <a:rPr lang="en-US" sz="1400" b="1" dirty="0" err="1" smtClean="0">
                <a:solidFill>
                  <a:schemeClr val="tx1"/>
                </a:solidFill>
              </a:rPr>
              <a:t>Leadtime</a:t>
            </a:r>
            <a:r>
              <a:rPr lang="en-US" sz="1400" b="1" dirty="0" smtClean="0">
                <a:solidFill>
                  <a:schemeClr val="tx1"/>
                </a:solidFill>
              </a:rPr>
              <a:t> if demand to satisfy is available in </a:t>
            </a:r>
            <a:r>
              <a:rPr lang="en-US" sz="1400" b="1" dirty="0" err="1" smtClean="0">
                <a:solidFill>
                  <a:schemeClr val="tx1"/>
                </a:solidFill>
              </a:rPr>
              <a:t>leadtime</a:t>
            </a:r>
            <a:r>
              <a:rPr lang="en-US" sz="1400" b="1" dirty="0" smtClean="0">
                <a:solidFill>
                  <a:schemeClr val="tx1"/>
                </a:solidFill>
              </a:rPr>
              <a:t>.  </a:t>
            </a:r>
            <a:r>
              <a:rPr lang="en-US" sz="1400" dirty="0" smtClean="0">
                <a:solidFill>
                  <a:schemeClr val="tx1"/>
                </a:solidFill>
              </a:rPr>
              <a:t>Enable the option and set the value to Y to use this option.  To avoid excess PO’s from accidently being created, it is recommended to use this option.</a:t>
            </a:r>
            <a:endParaRPr lang="en-US" sz="1400" b="1" dirty="0" smtClean="0">
              <a:solidFill>
                <a:schemeClr val="tx1"/>
              </a:solidFill>
            </a:endParaRPr>
          </a:p>
        </p:txBody>
      </p:sp>
      <p:sp>
        <p:nvSpPr>
          <p:cNvPr id="8" name="TextBox 7"/>
          <p:cNvSpPr txBox="1"/>
          <p:nvPr/>
        </p:nvSpPr>
        <p:spPr>
          <a:xfrm>
            <a:off x="381000" y="4114800"/>
            <a:ext cx="8305800" cy="1600438"/>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When a manufacturing item is required in a time shorter than the lead time, MRP will suggest an order for when it is required.   Typically, the planner will move the due date of the MO as the lead time is not something typically changed.  When the MO date is moved out, MRP will continue to propose a MO for the first date.  These MO’s can act as signals to monitor the true MO, however, to prevent them from being created, use the MRP system option </a:t>
            </a:r>
            <a:r>
              <a:rPr lang="en-US" sz="1400" b="1" dirty="0" smtClean="0">
                <a:solidFill>
                  <a:schemeClr val="tx1"/>
                </a:solidFill>
              </a:rPr>
              <a:t>Suppress MOs in </a:t>
            </a:r>
            <a:r>
              <a:rPr lang="en-US" sz="1400" b="1" dirty="0" err="1" smtClean="0">
                <a:solidFill>
                  <a:schemeClr val="tx1"/>
                </a:solidFill>
              </a:rPr>
              <a:t>Leadtime</a:t>
            </a:r>
            <a:r>
              <a:rPr lang="en-US" sz="1400" b="1" dirty="0" smtClean="0">
                <a:solidFill>
                  <a:schemeClr val="tx1"/>
                </a:solidFill>
              </a:rPr>
              <a:t> if demand to satisfy is available in </a:t>
            </a:r>
            <a:r>
              <a:rPr lang="en-US" sz="1400" b="1" dirty="0" err="1" smtClean="0">
                <a:solidFill>
                  <a:schemeClr val="tx1"/>
                </a:solidFill>
              </a:rPr>
              <a:t>leadtime</a:t>
            </a:r>
            <a:r>
              <a:rPr lang="en-US" sz="1400" b="1" dirty="0" smtClean="0">
                <a:solidFill>
                  <a:schemeClr val="tx1"/>
                </a:solidFill>
              </a:rPr>
              <a:t>.  </a:t>
            </a:r>
            <a:r>
              <a:rPr lang="en-US" sz="1400" dirty="0" smtClean="0">
                <a:solidFill>
                  <a:schemeClr val="tx1"/>
                </a:solidFill>
              </a:rPr>
              <a:t>Enable the option and set the value to Y to use this option.  To avoid excess MO’s from accidently being created, it is recommended to use this option.</a:t>
            </a:r>
            <a:endParaRPr lang="en-US" sz="1400" b="1" dirty="0" smtClean="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Production Scheduling</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4800600" y="1143000"/>
            <a:ext cx="4191000" cy="5016758"/>
          </a:xfrm>
          <a:prstGeom prst="rect">
            <a:avLst/>
          </a:prstGeom>
          <a:noFill/>
        </p:spPr>
        <p:txBody>
          <a:bodyPr wrap="square" rtlCol="0">
            <a:spAutoFit/>
          </a:bodyPr>
          <a:lstStyle/>
          <a:p>
            <a:r>
              <a:rPr lang="en-US" sz="2000" dirty="0" smtClean="0">
                <a:solidFill>
                  <a:schemeClr val="tx1"/>
                </a:solidFill>
              </a:rPr>
              <a:t>We can view our capacity by viewing the Production Scheduling module.  We can see that the week of March 17 we have lots of capacity, but on Thursday, March 20 we have exceeded our capacity.   Note the color coding.  </a:t>
            </a:r>
          </a:p>
          <a:p>
            <a:endParaRPr lang="en-US" sz="2000" dirty="0" smtClean="0">
              <a:solidFill>
                <a:schemeClr val="tx1"/>
              </a:solidFill>
            </a:endParaRPr>
          </a:p>
          <a:p>
            <a:r>
              <a:rPr lang="en-US" sz="2000" dirty="0" smtClean="0">
                <a:solidFill>
                  <a:schemeClr val="tx1"/>
                </a:solidFill>
              </a:rPr>
              <a:t>Capacity is determined by the capacity in the activity center.  </a:t>
            </a:r>
          </a:p>
          <a:p>
            <a:endParaRPr lang="en-US" sz="2000" dirty="0" smtClean="0">
              <a:solidFill>
                <a:schemeClr val="tx1"/>
              </a:solidFill>
            </a:endParaRPr>
          </a:p>
          <a:p>
            <a:r>
              <a:rPr lang="en-US" sz="2000" dirty="0" smtClean="0">
                <a:solidFill>
                  <a:schemeClr val="tx1"/>
                </a:solidFill>
              </a:rPr>
              <a:t>WinMan is an Infinite capacity scheduling system, which means if there isn’t enough capacity, required action must be done manually</a:t>
            </a:r>
            <a:endParaRPr lang="en-US" sz="2000" dirty="0">
              <a:solidFill>
                <a:schemeClr val="tx1"/>
              </a:solidFill>
            </a:endParaRPr>
          </a:p>
        </p:txBody>
      </p:sp>
      <p:pic>
        <p:nvPicPr>
          <p:cNvPr id="11266" name="Picture 2"/>
          <p:cNvPicPr>
            <a:picLocks noChangeAspect="1" noChangeArrowheads="1"/>
          </p:cNvPicPr>
          <p:nvPr/>
        </p:nvPicPr>
        <p:blipFill>
          <a:blip r:embed="rId2"/>
          <a:srcRect/>
          <a:stretch>
            <a:fillRect/>
          </a:stretch>
        </p:blipFill>
        <p:spPr bwMode="auto">
          <a:xfrm>
            <a:off x="152400" y="1981200"/>
            <a:ext cx="4495800" cy="35157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Production Scheduling</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143000"/>
            <a:ext cx="8763000" cy="707886"/>
          </a:xfrm>
          <a:prstGeom prst="rect">
            <a:avLst/>
          </a:prstGeom>
          <a:noFill/>
        </p:spPr>
        <p:txBody>
          <a:bodyPr wrap="square" rtlCol="0">
            <a:spAutoFit/>
          </a:bodyPr>
          <a:lstStyle/>
          <a:p>
            <a:r>
              <a:rPr lang="en-US" sz="2000" dirty="0" smtClean="0">
                <a:solidFill>
                  <a:schemeClr val="tx1"/>
                </a:solidFill>
              </a:rPr>
              <a:t>We can look at that specific day and see all of the jobs scheduled, see the status of the manufacturing order, and see the resource requirements. </a:t>
            </a:r>
            <a:endParaRPr lang="en-US" sz="2000" dirty="0">
              <a:solidFill>
                <a:schemeClr val="tx1"/>
              </a:solidFill>
            </a:endParaRPr>
          </a:p>
        </p:txBody>
      </p:sp>
      <p:pic>
        <p:nvPicPr>
          <p:cNvPr id="12290" name="Picture 2"/>
          <p:cNvPicPr>
            <a:picLocks noChangeAspect="1" noChangeArrowheads="1"/>
          </p:cNvPicPr>
          <p:nvPr/>
        </p:nvPicPr>
        <p:blipFill>
          <a:blip r:embed="rId2"/>
          <a:srcRect/>
          <a:stretch>
            <a:fillRect/>
          </a:stretch>
        </p:blipFill>
        <p:spPr bwMode="auto">
          <a:xfrm>
            <a:off x="1892300" y="2181225"/>
            <a:ext cx="5357122" cy="1781175"/>
          </a:xfrm>
          <a:prstGeom prst="rect">
            <a:avLst/>
          </a:prstGeom>
          <a:noFill/>
          <a:ln w="9525">
            <a:noFill/>
            <a:miter lim="800000"/>
            <a:headEnd/>
            <a:tailEnd/>
          </a:ln>
          <a:effectLst/>
        </p:spPr>
      </p:pic>
      <p:sp>
        <p:nvSpPr>
          <p:cNvPr id="6" name="TextBox 5"/>
          <p:cNvSpPr txBox="1"/>
          <p:nvPr/>
        </p:nvSpPr>
        <p:spPr>
          <a:xfrm>
            <a:off x="304800" y="4419600"/>
            <a:ext cx="8382000" cy="954107"/>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Days can be grouped together to simplify viewing.  By default WinMan will group 7 days together (1 Week).  However, other logical values might be 1 day or 31 days (month view).  To change the bucket size, use the Production Scheduling system option </a:t>
            </a:r>
            <a:r>
              <a:rPr lang="en-US" sz="1400" b="1" dirty="0" smtClean="0">
                <a:solidFill>
                  <a:schemeClr val="tx1"/>
                </a:solidFill>
              </a:rPr>
              <a:t>Bucket size.  </a:t>
            </a:r>
            <a:r>
              <a:rPr lang="en-US" sz="1400" dirty="0" smtClean="0">
                <a:solidFill>
                  <a:schemeClr val="tx1"/>
                </a:solidFill>
              </a:rPr>
              <a:t>Enable the option and set the value to the number of days to be grouped together.</a:t>
            </a:r>
            <a:endParaRPr lang="en-US" sz="1400" b="1" dirty="0" smtClean="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Production Scheduling</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143000"/>
            <a:ext cx="8763000" cy="1077218"/>
          </a:xfrm>
          <a:prstGeom prst="rect">
            <a:avLst/>
          </a:prstGeom>
          <a:noFill/>
        </p:spPr>
        <p:txBody>
          <a:bodyPr wrap="square" rtlCol="0">
            <a:spAutoFit/>
          </a:bodyPr>
          <a:lstStyle/>
          <a:p>
            <a:r>
              <a:rPr lang="en-US" sz="1600" dirty="0" smtClean="0">
                <a:solidFill>
                  <a:schemeClr val="tx1"/>
                </a:solidFill>
              </a:rPr>
              <a:t>Looking at screen, we can see that we are over capacity on Thursday.  We can  drag the first operation and move it to another day.  Here we moved it to Tuesday.  Notice that now I have enough capacity to make the units.  When re-scheduling, drag the MO line and drop on the calendar icon of the new date. </a:t>
            </a:r>
            <a:endParaRPr lang="en-US" sz="1600" dirty="0">
              <a:solidFill>
                <a:schemeClr val="tx1"/>
              </a:solidFill>
            </a:endParaRPr>
          </a:p>
        </p:txBody>
      </p:sp>
      <p:pic>
        <p:nvPicPr>
          <p:cNvPr id="12290" name="Picture 2"/>
          <p:cNvPicPr>
            <a:picLocks noChangeAspect="1" noChangeArrowheads="1"/>
          </p:cNvPicPr>
          <p:nvPr/>
        </p:nvPicPr>
        <p:blipFill>
          <a:blip r:embed="rId2"/>
          <a:srcRect/>
          <a:stretch>
            <a:fillRect/>
          </a:stretch>
        </p:blipFill>
        <p:spPr bwMode="auto">
          <a:xfrm>
            <a:off x="152400" y="2819400"/>
            <a:ext cx="4191000" cy="1421008"/>
          </a:xfrm>
          <a:prstGeom prst="rect">
            <a:avLst/>
          </a:prstGeom>
          <a:noFill/>
          <a:ln w="9525">
            <a:noFill/>
            <a:miter lim="800000"/>
            <a:headEnd/>
            <a:tailEnd/>
          </a:ln>
          <a:effectLst/>
        </p:spPr>
      </p:pic>
      <p:pic>
        <p:nvPicPr>
          <p:cNvPr id="13314" name="Picture 2"/>
          <p:cNvPicPr>
            <a:picLocks noChangeAspect="1" noChangeArrowheads="1"/>
          </p:cNvPicPr>
          <p:nvPr/>
        </p:nvPicPr>
        <p:blipFill>
          <a:blip r:embed="rId3"/>
          <a:srcRect/>
          <a:stretch>
            <a:fillRect/>
          </a:stretch>
        </p:blipFill>
        <p:spPr bwMode="auto">
          <a:xfrm>
            <a:off x="304800" y="4419600"/>
            <a:ext cx="3933825" cy="1876425"/>
          </a:xfrm>
          <a:prstGeom prst="rect">
            <a:avLst/>
          </a:prstGeom>
          <a:noFill/>
          <a:ln w="9525">
            <a:noFill/>
            <a:miter lim="800000"/>
            <a:headEnd/>
            <a:tailEnd/>
          </a:ln>
          <a:effectLst/>
        </p:spPr>
      </p:pic>
      <p:sp>
        <p:nvSpPr>
          <p:cNvPr id="7" name="TextBox 6"/>
          <p:cNvSpPr txBox="1"/>
          <p:nvPr/>
        </p:nvSpPr>
        <p:spPr>
          <a:xfrm>
            <a:off x="4191000" y="2590800"/>
            <a:ext cx="4343400" cy="3293209"/>
          </a:xfrm>
          <a:prstGeom prst="rect">
            <a:avLst/>
          </a:prstGeom>
          <a:noFill/>
        </p:spPr>
        <p:txBody>
          <a:bodyPr wrap="square" rtlCol="0">
            <a:spAutoFit/>
          </a:bodyPr>
          <a:lstStyle/>
          <a:p>
            <a:r>
              <a:rPr lang="en-US" sz="1600" dirty="0" smtClean="0">
                <a:solidFill>
                  <a:schemeClr val="tx1"/>
                </a:solidFill>
              </a:rPr>
              <a:t>Scheduling uses the offset lead time of the process from the Bill of Material to determine when activities should be scheduled.  Once the MO is Firmed, the offsets are locked in place, and changes to the schedule must be done in the Production Scheduling module.</a:t>
            </a:r>
          </a:p>
          <a:p>
            <a:endParaRPr lang="en-US" sz="1600" dirty="0" smtClean="0">
              <a:solidFill>
                <a:schemeClr val="tx1"/>
              </a:solidFill>
            </a:endParaRPr>
          </a:p>
          <a:p>
            <a:r>
              <a:rPr lang="en-US" sz="1600" dirty="0" smtClean="0">
                <a:solidFill>
                  <a:schemeClr val="tx1"/>
                </a:solidFill>
              </a:rPr>
              <a:t>Moving a MO will cause the remainder of the order to be rescheduled.  If a work order is moved forward, the activities ahead of it will be rescheduled.  If a work order is moved back, the previous activities will be rescheduled.</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Manufacturing System Goals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4" name="TextBox 3"/>
          <p:cNvSpPr txBox="1"/>
          <p:nvPr/>
        </p:nvSpPr>
        <p:spPr>
          <a:xfrm>
            <a:off x="381000" y="1219200"/>
            <a:ext cx="8534400" cy="4876800"/>
          </a:xfrm>
          <a:prstGeom prst="rect">
            <a:avLst/>
          </a:prstGeom>
          <a:noFill/>
        </p:spPr>
        <p:txBody>
          <a:bodyPr wrap="square" rtlCol="0">
            <a:normAutofit/>
          </a:bodyPr>
          <a:lstStyle/>
          <a:p>
            <a:pPr>
              <a:buFont typeface="Arial" pitchFamily="34" charset="0"/>
              <a:buChar char="•"/>
            </a:pPr>
            <a:r>
              <a:rPr lang="en-US" sz="2400" dirty="0" smtClean="0">
                <a:solidFill>
                  <a:schemeClr val="tx1"/>
                </a:solidFill>
              </a:rPr>
              <a:t>Balance Supply and Demand</a:t>
            </a:r>
          </a:p>
          <a:p>
            <a:pPr>
              <a:buFont typeface="Arial" pitchFamily="34" charset="0"/>
              <a:buChar char="•"/>
            </a:pPr>
            <a:r>
              <a:rPr lang="en-US" sz="2400" dirty="0" smtClean="0">
                <a:solidFill>
                  <a:schemeClr val="tx1"/>
                </a:solidFill>
              </a:rPr>
              <a:t>Time phase supply and demand</a:t>
            </a:r>
          </a:p>
          <a:p>
            <a:pPr>
              <a:buFont typeface="Arial" pitchFamily="34" charset="0"/>
              <a:buChar char="•"/>
            </a:pPr>
            <a:r>
              <a:rPr lang="en-US" sz="2400" dirty="0" smtClean="0">
                <a:solidFill>
                  <a:schemeClr val="tx1"/>
                </a:solidFill>
              </a:rPr>
              <a:t>Alert management to problems</a:t>
            </a:r>
          </a:p>
          <a:p>
            <a:pPr lvl="1">
              <a:buFont typeface="Arial" pitchFamily="34" charset="0"/>
              <a:buChar char="•"/>
            </a:pPr>
            <a:r>
              <a:rPr lang="en-US" sz="2400" dirty="0" smtClean="0">
                <a:solidFill>
                  <a:schemeClr val="tx1"/>
                </a:solidFill>
              </a:rPr>
              <a:t>Shortages</a:t>
            </a:r>
          </a:p>
          <a:p>
            <a:pPr lvl="1">
              <a:buFont typeface="Arial" pitchFamily="34" charset="0"/>
              <a:buChar char="•"/>
            </a:pPr>
            <a:r>
              <a:rPr lang="en-US" sz="2400" dirty="0" smtClean="0">
                <a:solidFill>
                  <a:schemeClr val="tx1"/>
                </a:solidFill>
              </a:rPr>
              <a:t>Missed Dates (Production)</a:t>
            </a:r>
          </a:p>
          <a:p>
            <a:pPr lvl="1">
              <a:buFont typeface="Arial" pitchFamily="34" charset="0"/>
              <a:buChar char="•"/>
            </a:pPr>
            <a:r>
              <a:rPr lang="en-US" sz="2400" dirty="0" smtClean="0">
                <a:solidFill>
                  <a:schemeClr val="tx1"/>
                </a:solidFill>
              </a:rPr>
              <a:t>Missed Dates (Suppliers)</a:t>
            </a:r>
          </a:p>
          <a:p>
            <a:pPr>
              <a:buFont typeface="Arial" pitchFamily="34" charset="0"/>
              <a:buChar char="•"/>
            </a:pPr>
            <a:r>
              <a:rPr lang="en-US" sz="2400" dirty="0" smtClean="0">
                <a:solidFill>
                  <a:schemeClr val="tx1"/>
                </a:solidFill>
              </a:rPr>
              <a:t>Maintain Order (formal system as opposed to informal)</a:t>
            </a:r>
          </a:p>
          <a:p>
            <a:pPr>
              <a:buFont typeface="Arial" pitchFamily="34" charset="0"/>
              <a:buChar char="•"/>
            </a:pPr>
            <a:r>
              <a:rPr lang="en-US" sz="2400" dirty="0" smtClean="0">
                <a:solidFill>
                  <a:schemeClr val="tx1"/>
                </a:solidFill>
              </a:rPr>
              <a:t>All information in one place</a:t>
            </a:r>
          </a:p>
          <a:p>
            <a:pPr>
              <a:buFont typeface="Arial" pitchFamily="34" charset="0"/>
              <a:buChar char="•"/>
            </a:pPr>
            <a:r>
              <a:rPr lang="en-US" sz="2400" dirty="0" smtClean="0">
                <a:solidFill>
                  <a:schemeClr val="tx1"/>
                </a:solidFill>
              </a:rPr>
              <a:t>Maintain Service Levels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Production Scheduling</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143000"/>
            <a:ext cx="8763000" cy="1815882"/>
          </a:xfrm>
          <a:prstGeom prst="rect">
            <a:avLst/>
          </a:prstGeom>
          <a:noFill/>
        </p:spPr>
        <p:txBody>
          <a:bodyPr wrap="square" rtlCol="0">
            <a:spAutoFit/>
          </a:bodyPr>
          <a:lstStyle/>
          <a:p>
            <a:r>
              <a:rPr lang="en-US" sz="1400" dirty="0" smtClean="0">
                <a:solidFill>
                  <a:schemeClr val="tx1"/>
                </a:solidFill>
              </a:rPr>
              <a:t>The production schedule is viewed by activity center.  Select the activity center in Actions to view capacity requirements for each Activity center</a:t>
            </a:r>
          </a:p>
          <a:p>
            <a:endParaRPr lang="en-US" sz="1400" dirty="0" smtClean="0">
              <a:solidFill>
                <a:schemeClr val="tx1"/>
              </a:solidFill>
            </a:endParaRPr>
          </a:p>
          <a:p>
            <a:r>
              <a:rPr lang="en-US" sz="1400" dirty="0" smtClean="0">
                <a:solidFill>
                  <a:schemeClr val="tx1"/>
                </a:solidFill>
              </a:rPr>
              <a:t>Proposed orders can be viewed in the production schedule by selecting the action Show/Hide Proposed.  Proposed orders can not be scheduled but used as reference to see potential scheduling conflicts</a:t>
            </a:r>
          </a:p>
          <a:p>
            <a:endParaRPr lang="en-US" sz="1400" dirty="0" smtClean="0">
              <a:solidFill>
                <a:schemeClr val="tx1"/>
              </a:solidFill>
            </a:endParaRPr>
          </a:p>
          <a:p>
            <a:r>
              <a:rPr lang="en-US" sz="1400" dirty="0" smtClean="0">
                <a:solidFill>
                  <a:schemeClr val="tx1"/>
                </a:solidFill>
              </a:rPr>
              <a:t>The default date range is 1 Month.  To change the date range, select the action Change Date Range and select a different date range.  Different date ranges can be used to see either larger or smaller schedules.</a:t>
            </a:r>
          </a:p>
        </p:txBody>
      </p:sp>
      <p:pic>
        <p:nvPicPr>
          <p:cNvPr id="3074" name="Picture 2"/>
          <p:cNvPicPr>
            <a:picLocks noChangeAspect="1" noChangeArrowheads="1"/>
          </p:cNvPicPr>
          <p:nvPr/>
        </p:nvPicPr>
        <p:blipFill>
          <a:blip r:embed="rId2"/>
          <a:srcRect t="15504" b="31783"/>
          <a:stretch>
            <a:fillRect/>
          </a:stretch>
        </p:blipFill>
        <p:spPr bwMode="auto">
          <a:xfrm>
            <a:off x="762000" y="3352800"/>
            <a:ext cx="7924800" cy="25260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Labor Reporting</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609600" y="1371600"/>
            <a:ext cx="8001000" cy="3785652"/>
          </a:xfrm>
          <a:prstGeom prst="rect">
            <a:avLst/>
          </a:prstGeom>
          <a:noFill/>
        </p:spPr>
        <p:txBody>
          <a:bodyPr wrap="square" rtlCol="0">
            <a:spAutoFit/>
          </a:bodyPr>
          <a:lstStyle/>
          <a:p>
            <a:r>
              <a:rPr lang="en-US" sz="2000" dirty="0" smtClean="0">
                <a:solidFill>
                  <a:schemeClr val="tx1"/>
                </a:solidFill>
              </a:rPr>
              <a:t>Labor can be recovered using a standard labor value or actual value.  Standard labor is added to an item during the finish process of a manufacturing order</a:t>
            </a:r>
          </a:p>
          <a:p>
            <a:endParaRPr lang="en-US" sz="2000" dirty="0" smtClean="0">
              <a:solidFill>
                <a:schemeClr val="tx1"/>
              </a:solidFill>
            </a:endParaRPr>
          </a:p>
          <a:p>
            <a:r>
              <a:rPr lang="en-US" sz="2000" dirty="0" smtClean="0">
                <a:solidFill>
                  <a:schemeClr val="tx1"/>
                </a:solidFill>
              </a:rPr>
              <a:t>A direct labor value can be added to a Manufacturing Order using the Add Cost action in the Manufacturing Orders</a:t>
            </a:r>
          </a:p>
          <a:p>
            <a:endParaRPr lang="en-US" sz="2000" dirty="0" smtClean="0">
              <a:solidFill>
                <a:schemeClr val="tx1"/>
              </a:solidFill>
            </a:endParaRPr>
          </a:p>
          <a:p>
            <a:r>
              <a:rPr lang="en-US" sz="2000" dirty="0" smtClean="0">
                <a:solidFill>
                  <a:schemeClr val="tx1"/>
                </a:solidFill>
              </a:rPr>
              <a:t>The Time Sheets module can be used to track time against a Manufacturing Order, Job or GL account.</a:t>
            </a:r>
          </a:p>
          <a:p>
            <a:endParaRPr lang="en-US" sz="2000" dirty="0" smtClean="0">
              <a:solidFill>
                <a:schemeClr val="tx1"/>
              </a:solidFill>
            </a:endParaRPr>
          </a:p>
          <a:p>
            <a:r>
              <a:rPr lang="en-US" sz="2000" dirty="0" smtClean="0">
                <a:solidFill>
                  <a:schemeClr val="tx1"/>
                </a:solidFill>
              </a:rPr>
              <a:t>The Labor Recordings module can be used to track real time labor against a Job or Manufacturing Order</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Labor Reporting</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381000" y="1066800"/>
            <a:ext cx="8458200" cy="1938992"/>
          </a:xfrm>
          <a:prstGeom prst="rect">
            <a:avLst/>
          </a:prstGeom>
          <a:noFill/>
        </p:spPr>
        <p:txBody>
          <a:bodyPr wrap="square" rtlCol="0">
            <a:spAutoFit/>
          </a:bodyPr>
          <a:lstStyle/>
          <a:p>
            <a:r>
              <a:rPr lang="en-US" sz="2000" dirty="0" smtClean="0">
                <a:solidFill>
                  <a:schemeClr val="tx1"/>
                </a:solidFill>
              </a:rPr>
              <a:t>WinMan can track labor through the Labor Recordings module.  The Labor Recordings module is used to track labor in real time.</a:t>
            </a:r>
          </a:p>
          <a:p>
            <a:endParaRPr lang="en-US" sz="2000" dirty="0" smtClean="0">
              <a:solidFill>
                <a:schemeClr val="tx1"/>
              </a:solidFill>
            </a:endParaRPr>
          </a:p>
          <a:p>
            <a:r>
              <a:rPr lang="en-US" sz="2000" dirty="0" smtClean="0">
                <a:solidFill>
                  <a:schemeClr val="tx1"/>
                </a:solidFill>
              </a:rPr>
              <a:t>Use the action Book In/Out to start or finish booking time.  Time must be booked against either a Job or a Manufacturing Order.  Only open Jobs or Released/Issued Manufacturing Orders can be booked against.</a:t>
            </a:r>
            <a:endParaRPr lang="en-US" sz="2000" dirty="0">
              <a:solidFill>
                <a:schemeClr val="tx1"/>
              </a:solidFill>
            </a:endParaRPr>
          </a:p>
        </p:txBody>
      </p:sp>
      <p:pic>
        <p:nvPicPr>
          <p:cNvPr id="4098" name="Picture 2"/>
          <p:cNvPicPr>
            <a:picLocks noChangeAspect="1" noChangeArrowheads="1"/>
          </p:cNvPicPr>
          <p:nvPr/>
        </p:nvPicPr>
        <p:blipFill>
          <a:blip r:embed="rId2"/>
          <a:srcRect r="30308" b="42233"/>
          <a:stretch>
            <a:fillRect/>
          </a:stretch>
        </p:blipFill>
        <p:spPr bwMode="auto">
          <a:xfrm>
            <a:off x="2209800" y="3200400"/>
            <a:ext cx="4314825" cy="28336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Labor Reporting</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4724400" y="1371600"/>
            <a:ext cx="4114800" cy="1938992"/>
          </a:xfrm>
          <a:prstGeom prst="rect">
            <a:avLst/>
          </a:prstGeom>
          <a:noFill/>
        </p:spPr>
        <p:txBody>
          <a:bodyPr wrap="square" rtlCol="0">
            <a:spAutoFit/>
          </a:bodyPr>
          <a:lstStyle/>
          <a:p>
            <a:r>
              <a:rPr lang="en-US" sz="2000" dirty="0" smtClean="0">
                <a:solidFill>
                  <a:schemeClr val="tx1"/>
                </a:solidFill>
              </a:rPr>
              <a:t>A process can be used to track what operation was completed during the labor recording.</a:t>
            </a:r>
          </a:p>
          <a:p>
            <a:endParaRPr lang="en-US" sz="2000" dirty="0" smtClean="0">
              <a:solidFill>
                <a:schemeClr val="tx1"/>
              </a:solidFill>
            </a:endParaRPr>
          </a:p>
          <a:p>
            <a:r>
              <a:rPr lang="en-US" sz="2000" dirty="0" smtClean="0">
                <a:solidFill>
                  <a:schemeClr val="tx1"/>
                </a:solidFill>
              </a:rPr>
              <a:t>The time in will default to the current time.</a:t>
            </a:r>
          </a:p>
        </p:txBody>
      </p:sp>
      <p:pic>
        <p:nvPicPr>
          <p:cNvPr id="4098" name="Picture 2"/>
          <p:cNvPicPr>
            <a:picLocks noChangeAspect="1" noChangeArrowheads="1"/>
          </p:cNvPicPr>
          <p:nvPr/>
        </p:nvPicPr>
        <p:blipFill>
          <a:blip r:embed="rId2"/>
          <a:srcRect r="30308" b="50291"/>
          <a:stretch>
            <a:fillRect/>
          </a:stretch>
        </p:blipFill>
        <p:spPr bwMode="auto">
          <a:xfrm>
            <a:off x="152400" y="1219200"/>
            <a:ext cx="4314825" cy="2438400"/>
          </a:xfrm>
          <a:prstGeom prst="rect">
            <a:avLst/>
          </a:prstGeom>
          <a:noFill/>
          <a:ln w="9525">
            <a:noFill/>
            <a:miter lim="800000"/>
            <a:headEnd/>
            <a:tailEnd/>
          </a:ln>
          <a:effectLst/>
        </p:spPr>
      </p:pic>
      <p:sp>
        <p:nvSpPr>
          <p:cNvPr id="6" name="TextBox 5"/>
          <p:cNvSpPr txBox="1"/>
          <p:nvPr/>
        </p:nvSpPr>
        <p:spPr>
          <a:xfrm>
            <a:off x="304800" y="3962400"/>
            <a:ext cx="8382000" cy="954107"/>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By default Time in and Time out can be altered by the user to allow for any corrections.  However, to prevent any changes to the times and only use the default time, the Labor Recordings system option </a:t>
            </a:r>
            <a:r>
              <a:rPr lang="en-US" sz="1400" b="1" dirty="0" smtClean="0">
                <a:solidFill>
                  <a:schemeClr val="tx1"/>
                </a:solidFill>
              </a:rPr>
              <a:t>Make the Times read only </a:t>
            </a:r>
            <a:r>
              <a:rPr lang="en-US" sz="1400" dirty="0" smtClean="0">
                <a:solidFill>
                  <a:schemeClr val="tx1"/>
                </a:solidFill>
              </a:rPr>
              <a:t>can be used.  Enable the option and set the value to Y to have times read only.</a:t>
            </a:r>
            <a:endParaRPr lang="en-US" sz="1400" b="1" dirty="0" smtClean="0">
              <a:solidFill>
                <a:schemeClr val="tx1"/>
              </a:solidFill>
            </a:endParaRPr>
          </a:p>
        </p:txBody>
      </p:sp>
      <p:sp>
        <p:nvSpPr>
          <p:cNvPr id="7" name="TextBox 6"/>
          <p:cNvSpPr txBox="1"/>
          <p:nvPr/>
        </p:nvSpPr>
        <p:spPr>
          <a:xfrm>
            <a:off x="304800" y="5181600"/>
            <a:ext cx="8382000" cy="1169551"/>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By Default the book in time will default to the current time.  However in the case where something has already been booked off, the previous book off time can be used as the book in time regardless of the current time.  Use the Labor Recordings system option </a:t>
            </a:r>
            <a:r>
              <a:rPr lang="en-US" sz="1400" b="1" dirty="0" smtClean="0">
                <a:solidFill>
                  <a:schemeClr val="tx1"/>
                </a:solidFill>
              </a:rPr>
              <a:t>Automatically suggest the book in time to be the last book out time for the current day.  </a:t>
            </a:r>
            <a:r>
              <a:rPr lang="en-US" sz="1400" dirty="0" smtClean="0">
                <a:solidFill>
                  <a:schemeClr val="tx1"/>
                </a:solidFill>
              </a:rPr>
              <a:t>Enable the option and set the value to Y to use previous book out time.</a:t>
            </a:r>
            <a:endParaRPr lang="en-US" sz="1400" b="1" dirty="0" smtClean="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Labor Reporting</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dirty="0" smtClean="0"/>
              <a:t>©2007 TTW</a:t>
            </a:r>
            <a:endParaRPr lang="en-US" dirty="0"/>
          </a:p>
        </p:txBody>
      </p:sp>
      <p:sp>
        <p:nvSpPr>
          <p:cNvPr id="8" name="TextBox 7"/>
          <p:cNvSpPr txBox="1"/>
          <p:nvPr/>
        </p:nvSpPr>
        <p:spPr>
          <a:xfrm>
            <a:off x="3657600" y="990600"/>
            <a:ext cx="5334000" cy="4093428"/>
          </a:xfrm>
          <a:prstGeom prst="rect">
            <a:avLst/>
          </a:prstGeom>
          <a:noFill/>
        </p:spPr>
        <p:txBody>
          <a:bodyPr wrap="square" rtlCol="0">
            <a:spAutoFit/>
          </a:bodyPr>
          <a:lstStyle/>
          <a:p>
            <a:r>
              <a:rPr lang="en-US" sz="2000" dirty="0" smtClean="0">
                <a:solidFill>
                  <a:schemeClr val="tx1"/>
                </a:solidFill>
              </a:rPr>
              <a:t>The activity center will default to the activity center of the selected process</a:t>
            </a:r>
          </a:p>
          <a:p>
            <a:endParaRPr lang="en-US" sz="2000" dirty="0" smtClean="0">
              <a:solidFill>
                <a:schemeClr val="tx1"/>
              </a:solidFill>
            </a:endParaRPr>
          </a:p>
          <a:p>
            <a:r>
              <a:rPr lang="en-US" sz="2000" dirty="0" smtClean="0">
                <a:solidFill>
                  <a:schemeClr val="tx1"/>
                </a:solidFill>
              </a:rPr>
              <a:t>The labor rate will default to the labor rate assigned to the user</a:t>
            </a:r>
          </a:p>
          <a:p>
            <a:endParaRPr lang="en-US" sz="2000" dirty="0" smtClean="0">
              <a:solidFill>
                <a:schemeClr val="tx1"/>
              </a:solidFill>
            </a:endParaRPr>
          </a:p>
          <a:p>
            <a:r>
              <a:rPr lang="en-US" sz="2000" dirty="0" smtClean="0">
                <a:solidFill>
                  <a:schemeClr val="tx1"/>
                </a:solidFill>
              </a:rPr>
              <a:t>The department will default from the user</a:t>
            </a:r>
          </a:p>
          <a:p>
            <a:endParaRPr lang="en-US" sz="2000" dirty="0" smtClean="0">
              <a:solidFill>
                <a:schemeClr val="tx1"/>
              </a:solidFill>
            </a:endParaRPr>
          </a:p>
          <a:p>
            <a:r>
              <a:rPr lang="en-US" sz="2000" dirty="0" smtClean="0">
                <a:solidFill>
                  <a:schemeClr val="tx1"/>
                </a:solidFill>
              </a:rPr>
              <a:t>The GL account is the account that the labor will get expensed to.  For manufacturing orders this will be the labor account for the parent item.  For jobs this will be the default labor account in the system set-up.</a:t>
            </a:r>
            <a:endParaRPr lang="en-US" sz="2000" dirty="0">
              <a:solidFill>
                <a:schemeClr val="tx1"/>
              </a:solidFill>
            </a:endParaRPr>
          </a:p>
        </p:txBody>
      </p:sp>
      <p:pic>
        <p:nvPicPr>
          <p:cNvPr id="5122" name="Picture 2"/>
          <p:cNvPicPr>
            <a:picLocks noChangeAspect="1" noChangeArrowheads="1"/>
          </p:cNvPicPr>
          <p:nvPr/>
        </p:nvPicPr>
        <p:blipFill>
          <a:blip r:embed="rId2"/>
          <a:srcRect r="38923" b="53107"/>
          <a:stretch>
            <a:fillRect/>
          </a:stretch>
        </p:blipFill>
        <p:spPr bwMode="auto">
          <a:xfrm>
            <a:off x="228600" y="2286000"/>
            <a:ext cx="3124199" cy="1900489"/>
          </a:xfrm>
          <a:prstGeom prst="rect">
            <a:avLst/>
          </a:prstGeom>
          <a:noFill/>
          <a:ln w="9525">
            <a:noFill/>
            <a:miter lim="800000"/>
            <a:headEnd/>
            <a:tailEnd/>
          </a:ln>
          <a:effectLst/>
        </p:spPr>
      </p:pic>
      <p:sp>
        <p:nvSpPr>
          <p:cNvPr id="9" name="TextBox 8"/>
          <p:cNvSpPr txBox="1"/>
          <p:nvPr/>
        </p:nvSpPr>
        <p:spPr>
          <a:xfrm>
            <a:off x="304800" y="5181600"/>
            <a:ext cx="8382000" cy="738664"/>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Users have the ability to change the default GL account.  To prevent users from changing the GL account, use the Labor Recordings system option </a:t>
            </a:r>
            <a:r>
              <a:rPr lang="en-US" sz="1400" b="1" dirty="0" smtClean="0">
                <a:solidFill>
                  <a:schemeClr val="tx1"/>
                </a:solidFill>
              </a:rPr>
              <a:t>Make the GL Account read only.  </a:t>
            </a:r>
            <a:r>
              <a:rPr lang="en-US" sz="1400" dirty="0" smtClean="0">
                <a:solidFill>
                  <a:schemeClr val="tx1"/>
                </a:solidFill>
              </a:rPr>
              <a:t>Enable the option and set the value to Y to prevent users from changing the GL account.</a:t>
            </a:r>
            <a:endParaRPr lang="en-US" sz="1400" b="1" dirty="0" smtClean="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Labor Reporting</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dirty="0" smtClean="0"/>
              <a:t>©2007 TTW</a:t>
            </a:r>
            <a:endParaRPr lang="en-US" dirty="0"/>
          </a:p>
        </p:txBody>
      </p:sp>
      <p:sp>
        <p:nvSpPr>
          <p:cNvPr id="8" name="TextBox 7"/>
          <p:cNvSpPr txBox="1"/>
          <p:nvPr/>
        </p:nvSpPr>
        <p:spPr>
          <a:xfrm>
            <a:off x="381000" y="1143000"/>
            <a:ext cx="8153400" cy="3785652"/>
          </a:xfrm>
          <a:prstGeom prst="rect">
            <a:avLst/>
          </a:prstGeom>
          <a:noFill/>
        </p:spPr>
        <p:txBody>
          <a:bodyPr wrap="square" rtlCol="0">
            <a:spAutoFit/>
          </a:bodyPr>
          <a:lstStyle/>
          <a:p>
            <a:r>
              <a:rPr lang="en-US" sz="2000" dirty="0" smtClean="0">
                <a:solidFill>
                  <a:schemeClr val="tx1"/>
                </a:solidFill>
              </a:rPr>
              <a:t>Time Sheets can be used to record labor for Jobs, Manufacturing Orders or as expenses to GL accounts. </a:t>
            </a:r>
          </a:p>
          <a:p>
            <a:endParaRPr lang="en-US" sz="2000" dirty="0" smtClean="0">
              <a:solidFill>
                <a:schemeClr val="tx1"/>
              </a:solidFill>
            </a:endParaRPr>
          </a:p>
          <a:p>
            <a:r>
              <a:rPr lang="en-US" sz="2000" dirty="0" smtClean="0">
                <a:solidFill>
                  <a:schemeClr val="tx1"/>
                </a:solidFill>
              </a:rPr>
              <a:t>Time Sheets are typically used when employees record time outside of WinMan and need to get a daily accounting entered.</a:t>
            </a:r>
          </a:p>
          <a:p>
            <a:endParaRPr lang="en-US" sz="2000" dirty="0" smtClean="0">
              <a:solidFill>
                <a:schemeClr val="tx1"/>
              </a:solidFill>
            </a:endParaRPr>
          </a:p>
          <a:p>
            <a:r>
              <a:rPr lang="en-US" sz="2000" dirty="0" smtClean="0">
                <a:solidFill>
                  <a:schemeClr val="tx1"/>
                </a:solidFill>
              </a:rPr>
              <a:t>Since Manufacturing Orders typically need to be finished in a timely manner, time cards are not recommended for MO’s.</a:t>
            </a:r>
          </a:p>
          <a:p>
            <a:endParaRPr lang="en-US" sz="2000" dirty="0" smtClean="0">
              <a:solidFill>
                <a:schemeClr val="tx1"/>
              </a:solidFill>
            </a:endParaRPr>
          </a:p>
          <a:p>
            <a:r>
              <a:rPr lang="en-US" sz="2000" dirty="0" smtClean="0">
                <a:solidFill>
                  <a:schemeClr val="tx1"/>
                </a:solidFill>
              </a:rPr>
              <a:t>Once a Time Sheet has been entered it must be processed before the labor values will be added to the MO/Job or posted to the GL when the item type is GL account.</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Labor Reporting</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dirty="0" smtClean="0"/>
              <a:t>©2007 TTW</a:t>
            </a:r>
            <a:endParaRPr lang="en-US" dirty="0"/>
          </a:p>
        </p:txBody>
      </p:sp>
      <p:sp>
        <p:nvSpPr>
          <p:cNvPr id="8" name="TextBox 7"/>
          <p:cNvSpPr txBox="1"/>
          <p:nvPr/>
        </p:nvSpPr>
        <p:spPr>
          <a:xfrm>
            <a:off x="4572000" y="1143000"/>
            <a:ext cx="4267200" cy="5324535"/>
          </a:xfrm>
          <a:prstGeom prst="rect">
            <a:avLst/>
          </a:prstGeom>
          <a:noFill/>
        </p:spPr>
        <p:txBody>
          <a:bodyPr wrap="square" rtlCol="0">
            <a:spAutoFit/>
          </a:bodyPr>
          <a:lstStyle/>
          <a:p>
            <a:r>
              <a:rPr lang="en-US" sz="2000" dirty="0" smtClean="0">
                <a:solidFill>
                  <a:schemeClr val="tx1"/>
                </a:solidFill>
              </a:rPr>
              <a:t>ID – Assigned automatically when a new Time sheet is created</a:t>
            </a:r>
          </a:p>
          <a:p>
            <a:endParaRPr lang="en-US" sz="2000" dirty="0" smtClean="0">
              <a:solidFill>
                <a:schemeClr val="tx1"/>
              </a:solidFill>
            </a:endParaRPr>
          </a:p>
          <a:p>
            <a:r>
              <a:rPr lang="en-US" sz="2000" dirty="0" smtClean="0">
                <a:solidFill>
                  <a:schemeClr val="tx1"/>
                </a:solidFill>
              </a:rPr>
              <a:t>Effective Date – The date the transaction will post to the GL</a:t>
            </a:r>
          </a:p>
          <a:p>
            <a:endParaRPr lang="en-US" sz="2000" dirty="0" smtClean="0">
              <a:solidFill>
                <a:schemeClr val="tx1"/>
              </a:solidFill>
            </a:endParaRPr>
          </a:p>
          <a:p>
            <a:r>
              <a:rPr lang="en-US" sz="2000" dirty="0" smtClean="0">
                <a:solidFill>
                  <a:schemeClr val="tx1"/>
                </a:solidFill>
              </a:rPr>
              <a:t>User – The user that the time card is for</a:t>
            </a:r>
          </a:p>
          <a:p>
            <a:endParaRPr lang="en-US" sz="2000" dirty="0" smtClean="0">
              <a:solidFill>
                <a:schemeClr val="tx1"/>
              </a:solidFill>
            </a:endParaRPr>
          </a:p>
          <a:p>
            <a:r>
              <a:rPr lang="en-US" sz="2000" dirty="0" smtClean="0">
                <a:solidFill>
                  <a:schemeClr val="tx1"/>
                </a:solidFill>
              </a:rPr>
              <a:t>Labor Rate – The labor rate related to the selected user</a:t>
            </a:r>
          </a:p>
          <a:p>
            <a:endParaRPr lang="en-US" sz="2000" dirty="0" smtClean="0">
              <a:solidFill>
                <a:schemeClr val="tx1"/>
              </a:solidFill>
            </a:endParaRPr>
          </a:p>
          <a:p>
            <a:r>
              <a:rPr lang="en-US" sz="2000" dirty="0" smtClean="0">
                <a:solidFill>
                  <a:schemeClr val="tx1"/>
                </a:solidFill>
              </a:rPr>
              <a:t>Control total – The total value of labor for the entire time sheet if known.  This can be used to ensure all line items are entered before processing</a:t>
            </a:r>
            <a:endParaRPr lang="en-US" sz="2000" dirty="0">
              <a:solidFill>
                <a:schemeClr val="tx1"/>
              </a:solidFill>
            </a:endParaRPr>
          </a:p>
        </p:txBody>
      </p:sp>
      <p:pic>
        <p:nvPicPr>
          <p:cNvPr id="6146" name="Picture 2"/>
          <p:cNvPicPr>
            <a:picLocks noChangeAspect="1" noChangeArrowheads="1"/>
          </p:cNvPicPr>
          <p:nvPr/>
        </p:nvPicPr>
        <p:blipFill>
          <a:blip r:embed="rId2"/>
          <a:srcRect r="38923" b="43786"/>
          <a:stretch>
            <a:fillRect/>
          </a:stretch>
        </p:blipFill>
        <p:spPr bwMode="auto">
          <a:xfrm>
            <a:off x="457200" y="2133600"/>
            <a:ext cx="3781425" cy="2757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Labor Reporting</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dirty="0" smtClean="0"/>
              <a:t>©2007 TTW</a:t>
            </a:r>
            <a:endParaRPr lang="en-US" dirty="0"/>
          </a:p>
        </p:txBody>
      </p:sp>
      <p:sp>
        <p:nvSpPr>
          <p:cNvPr id="8" name="TextBox 7"/>
          <p:cNvSpPr txBox="1"/>
          <p:nvPr/>
        </p:nvSpPr>
        <p:spPr>
          <a:xfrm>
            <a:off x="228600" y="1066800"/>
            <a:ext cx="3581400" cy="584775"/>
          </a:xfrm>
          <a:prstGeom prst="rect">
            <a:avLst/>
          </a:prstGeom>
          <a:noFill/>
        </p:spPr>
        <p:txBody>
          <a:bodyPr wrap="square" rtlCol="0">
            <a:spAutoFit/>
          </a:bodyPr>
          <a:lstStyle/>
          <a:p>
            <a:r>
              <a:rPr lang="en-US" sz="3200" dirty="0" smtClean="0">
                <a:solidFill>
                  <a:schemeClr val="tx1"/>
                </a:solidFill>
              </a:rPr>
              <a:t>Adding Line items</a:t>
            </a:r>
            <a:endParaRPr lang="en-US" sz="3200" dirty="0">
              <a:solidFill>
                <a:schemeClr val="tx1"/>
              </a:solidFill>
            </a:endParaRPr>
          </a:p>
        </p:txBody>
      </p:sp>
      <p:pic>
        <p:nvPicPr>
          <p:cNvPr id="7170" name="Picture 2"/>
          <p:cNvPicPr>
            <a:picLocks noChangeAspect="1" noChangeArrowheads="1"/>
          </p:cNvPicPr>
          <p:nvPr/>
        </p:nvPicPr>
        <p:blipFill>
          <a:blip r:embed="rId2"/>
          <a:srcRect r="39716" b="34783"/>
          <a:stretch>
            <a:fillRect/>
          </a:stretch>
        </p:blipFill>
        <p:spPr bwMode="auto">
          <a:xfrm>
            <a:off x="152400" y="1752600"/>
            <a:ext cx="2514600" cy="2155371"/>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r="39655" b="45597"/>
          <a:stretch>
            <a:fillRect/>
          </a:stretch>
        </p:blipFill>
        <p:spPr bwMode="auto">
          <a:xfrm>
            <a:off x="990600" y="3657600"/>
            <a:ext cx="2514600" cy="1796144"/>
          </a:xfrm>
          <a:prstGeom prst="rect">
            <a:avLst/>
          </a:prstGeom>
          <a:noFill/>
          <a:ln w="9525">
            <a:noFill/>
            <a:miter lim="800000"/>
            <a:headEnd/>
            <a:tailEnd/>
          </a:ln>
          <a:effectLst/>
        </p:spPr>
      </p:pic>
      <p:sp>
        <p:nvSpPr>
          <p:cNvPr id="9" name="TextBox 8"/>
          <p:cNvSpPr txBox="1"/>
          <p:nvPr/>
        </p:nvSpPr>
        <p:spPr>
          <a:xfrm>
            <a:off x="3581400" y="1143000"/>
            <a:ext cx="5410200" cy="4401205"/>
          </a:xfrm>
          <a:prstGeom prst="rect">
            <a:avLst/>
          </a:prstGeom>
          <a:noFill/>
        </p:spPr>
        <p:txBody>
          <a:bodyPr wrap="square" rtlCol="0">
            <a:spAutoFit/>
          </a:bodyPr>
          <a:lstStyle/>
          <a:p>
            <a:r>
              <a:rPr lang="en-US" sz="1400" dirty="0" smtClean="0">
                <a:solidFill>
                  <a:schemeClr val="tx1"/>
                </a:solidFill>
              </a:rPr>
              <a:t>Type – An MO, Job or GL account</a:t>
            </a:r>
          </a:p>
          <a:p>
            <a:endParaRPr lang="en-US" sz="1400" dirty="0" smtClean="0">
              <a:solidFill>
                <a:schemeClr val="tx1"/>
              </a:solidFill>
            </a:endParaRPr>
          </a:p>
          <a:p>
            <a:r>
              <a:rPr lang="en-US" sz="1400" dirty="0" smtClean="0">
                <a:solidFill>
                  <a:schemeClr val="tx1"/>
                </a:solidFill>
              </a:rPr>
              <a:t>Item – The specific item that the labor will get expensed to</a:t>
            </a:r>
          </a:p>
          <a:p>
            <a:endParaRPr lang="en-US" sz="1400" dirty="0" smtClean="0">
              <a:solidFill>
                <a:schemeClr val="tx1"/>
              </a:solidFill>
            </a:endParaRPr>
          </a:p>
          <a:p>
            <a:r>
              <a:rPr lang="en-US" sz="1400" dirty="0" smtClean="0">
                <a:solidFill>
                  <a:schemeClr val="tx1"/>
                </a:solidFill>
              </a:rPr>
              <a:t>Process – The process that the time relates to</a:t>
            </a:r>
          </a:p>
          <a:p>
            <a:endParaRPr lang="en-US" sz="1400" dirty="0" smtClean="0">
              <a:solidFill>
                <a:schemeClr val="tx1"/>
              </a:solidFill>
            </a:endParaRPr>
          </a:p>
          <a:p>
            <a:r>
              <a:rPr lang="en-US" sz="1400" dirty="0" smtClean="0">
                <a:solidFill>
                  <a:schemeClr val="tx1"/>
                </a:solidFill>
              </a:rPr>
              <a:t>Date – The date that the activity took place on</a:t>
            </a:r>
          </a:p>
          <a:p>
            <a:endParaRPr lang="en-US" sz="1400" dirty="0" smtClean="0">
              <a:solidFill>
                <a:schemeClr val="tx1"/>
              </a:solidFill>
            </a:endParaRPr>
          </a:p>
          <a:p>
            <a:r>
              <a:rPr lang="en-US" sz="1400" dirty="0" smtClean="0">
                <a:solidFill>
                  <a:schemeClr val="tx1"/>
                </a:solidFill>
              </a:rPr>
              <a:t>Hours and Minutes – The amount of time used</a:t>
            </a:r>
          </a:p>
          <a:p>
            <a:endParaRPr lang="en-US" sz="1400" dirty="0" smtClean="0">
              <a:solidFill>
                <a:schemeClr val="tx1"/>
              </a:solidFill>
            </a:endParaRPr>
          </a:p>
          <a:p>
            <a:r>
              <a:rPr lang="en-US" sz="1400" dirty="0" smtClean="0">
                <a:solidFill>
                  <a:schemeClr val="tx1"/>
                </a:solidFill>
              </a:rPr>
              <a:t>Cost – Multiplies the time by the labor rate to generate a cost</a:t>
            </a:r>
          </a:p>
          <a:p>
            <a:endParaRPr lang="en-US" sz="1400" dirty="0" smtClean="0">
              <a:solidFill>
                <a:schemeClr val="tx1"/>
              </a:solidFill>
            </a:endParaRPr>
          </a:p>
          <a:p>
            <a:r>
              <a:rPr lang="en-US" sz="1400" dirty="0" smtClean="0">
                <a:solidFill>
                  <a:schemeClr val="tx1"/>
                </a:solidFill>
              </a:rPr>
              <a:t>Value – The billing rate of the labor</a:t>
            </a:r>
          </a:p>
          <a:p>
            <a:endParaRPr lang="en-US" sz="1400" dirty="0" smtClean="0">
              <a:solidFill>
                <a:schemeClr val="tx1"/>
              </a:solidFill>
            </a:endParaRPr>
          </a:p>
          <a:p>
            <a:r>
              <a:rPr lang="en-US" sz="1400" dirty="0" smtClean="0">
                <a:solidFill>
                  <a:schemeClr val="tx1"/>
                </a:solidFill>
              </a:rPr>
              <a:t>Activity Center – The Activity center for the selected process</a:t>
            </a:r>
          </a:p>
          <a:p>
            <a:endParaRPr lang="en-US" sz="1400" dirty="0" smtClean="0">
              <a:solidFill>
                <a:schemeClr val="tx1"/>
              </a:solidFill>
            </a:endParaRPr>
          </a:p>
          <a:p>
            <a:r>
              <a:rPr lang="en-US" sz="1400" dirty="0" smtClean="0">
                <a:solidFill>
                  <a:schemeClr val="tx1"/>
                </a:solidFill>
              </a:rPr>
              <a:t>Labor GL account – The labor account that will be used for the transaction</a:t>
            </a:r>
          </a:p>
          <a:p>
            <a:endParaRPr lang="en-US" sz="1400" dirty="0" smtClean="0">
              <a:solidFill>
                <a:schemeClr val="tx1"/>
              </a:solidFill>
            </a:endParaRPr>
          </a:p>
          <a:p>
            <a:r>
              <a:rPr lang="en-US" sz="1400" dirty="0" smtClean="0">
                <a:solidFill>
                  <a:schemeClr val="tx1"/>
                </a:solidFill>
              </a:rPr>
              <a:t>Department – The department of the selected user</a:t>
            </a:r>
            <a:endParaRPr lang="en-US" sz="1400" dirty="0">
              <a:solidFill>
                <a:schemeClr val="tx1"/>
              </a:solidFill>
            </a:endParaRPr>
          </a:p>
        </p:txBody>
      </p:sp>
      <p:sp>
        <p:nvSpPr>
          <p:cNvPr id="10" name="TextBox 9"/>
          <p:cNvSpPr txBox="1"/>
          <p:nvPr/>
        </p:nvSpPr>
        <p:spPr>
          <a:xfrm>
            <a:off x="457200" y="5638800"/>
            <a:ext cx="8382000" cy="738664"/>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The value and cost fields can be removed from the screen to prevent users from seeing labor values.  Use the Time Sheets system option </a:t>
            </a:r>
            <a:r>
              <a:rPr lang="en-US" sz="1400" b="1" dirty="0" smtClean="0">
                <a:solidFill>
                  <a:schemeClr val="tx1"/>
                </a:solidFill>
              </a:rPr>
              <a:t>Determines whether the labor values are displayed to the user, </a:t>
            </a:r>
            <a:r>
              <a:rPr lang="en-US" sz="1400" dirty="0" smtClean="0">
                <a:solidFill>
                  <a:schemeClr val="tx1"/>
                </a:solidFill>
              </a:rPr>
              <a:t>enable the option and set the value to N to remove labor values.</a:t>
            </a:r>
            <a:endParaRPr lang="en-US" sz="1400" b="1" dirty="0" smtClean="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WIP Tracking</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117937"/>
            <a:ext cx="8763000" cy="1015663"/>
          </a:xfrm>
          <a:prstGeom prst="rect">
            <a:avLst/>
          </a:prstGeom>
          <a:noFill/>
        </p:spPr>
        <p:txBody>
          <a:bodyPr wrap="square" rtlCol="0">
            <a:spAutoFit/>
          </a:bodyPr>
          <a:lstStyle/>
          <a:p>
            <a:r>
              <a:rPr lang="en-US" sz="2000" dirty="0" smtClean="0">
                <a:solidFill>
                  <a:schemeClr val="tx1"/>
                </a:solidFill>
              </a:rPr>
              <a:t>WinMan also tracks the WIP through the operations.  WIP is booked in to operations by right clicking on the operation and selecting “Book In”.  Labor Recording </a:t>
            </a:r>
            <a:r>
              <a:rPr lang="en-US" sz="2000" b="1" u="sng" dirty="0" smtClean="0">
                <a:solidFill>
                  <a:schemeClr val="tx1"/>
                </a:solidFill>
              </a:rPr>
              <a:t>does not </a:t>
            </a:r>
            <a:r>
              <a:rPr lang="en-US" sz="2000" dirty="0" smtClean="0">
                <a:solidFill>
                  <a:schemeClr val="tx1"/>
                </a:solidFill>
              </a:rPr>
              <a:t>check WIP into or out of an operation.</a:t>
            </a:r>
            <a:endParaRPr lang="en-US" sz="2000" b="1" dirty="0">
              <a:solidFill>
                <a:schemeClr val="tx1"/>
              </a:solidFill>
            </a:endParaRPr>
          </a:p>
        </p:txBody>
      </p:sp>
      <p:pic>
        <p:nvPicPr>
          <p:cNvPr id="15362" name="Picture 2"/>
          <p:cNvPicPr>
            <a:picLocks noChangeAspect="1" noChangeArrowheads="1"/>
          </p:cNvPicPr>
          <p:nvPr/>
        </p:nvPicPr>
        <p:blipFill>
          <a:blip r:embed="rId2"/>
          <a:srcRect/>
          <a:stretch>
            <a:fillRect/>
          </a:stretch>
        </p:blipFill>
        <p:spPr bwMode="auto">
          <a:xfrm>
            <a:off x="923925" y="2438400"/>
            <a:ext cx="729615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WIP Tracking</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117937"/>
            <a:ext cx="8763000" cy="1015663"/>
          </a:xfrm>
          <a:prstGeom prst="rect">
            <a:avLst/>
          </a:prstGeom>
          <a:noFill/>
        </p:spPr>
        <p:txBody>
          <a:bodyPr wrap="square" rtlCol="0">
            <a:spAutoFit/>
          </a:bodyPr>
          <a:lstStyle/>
          <a:p>
            <a:r>
              <a:rPr lang="en-US" sz="2000" dirty="0" smtClean="0">
                <a:solidFill>
                  <a:schemeClr val="tx1"/>
                </a:solidFill>
              </a:rPr>
              <a:t>Once all of the stock has been booked in, the system will only allow for booking out.  Below 60 have been booked out but 15 remain open in the operation.</a:t>
            </a:r>
            <a:endParaRPr lang="en-US" sz="2000" b="1" dirty="0">
              <a:solidFill>
                <a:schemeClr val="tx1"/>
              </a:solidFill>
            </a:endParaRPr>
          </a:p>
        </p:txBody>
      </p:sp>
      <p:pic>
        <p:nvPicPr>
          <p:cNvPr id="16386" name="Picture 2"/>
          <p:cNvPicPr>
            <a:picLocks noChangeAspect="1" noChangeArrowheads="1"/>
          </p:cNvPicPr>
          <p:nvPr/>
        </p:nvPicPr>
        <p:blipFill>
          <a:blip r:embed="rId2"/>
          <a:srcRect/>
          <a:stretch>
            <a:fillRect/>
          </a:stretch>
        </p:blipFill>
        <p:spPr bwMode="auto">
          <a:xfrm>
            <a:off x="638175" y="2895600"/>
            <a:ext cx="7867650" cy="3143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Supply and Demand</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4" name="TextBox 3"/>
          <p:cNvSpPr txBox="1"/>
          <p:nvPr/>
        </p:nvSpPr>
        <p:spPr>
          <a:xfrm>
            <a:off x="381000" y="1219200"/>
            <a:ext cx="8534400" cy="4876800"/>
          </a:xfrm>
          <a:prstGeom prst="rect">
            <a:avLst/>
          </a:prstGeom>
          <a:noFill/>
        </p:spPr>
        <p:txBody>
          <a:bodyPr wrap="square" rtlCol="0">
            <a:normAutofit fontScale="92500" lnSpcReduction="10000"/>
          </a:bodyPr>
          <a:lstStyle/>
          <a:p>
            <a:r>
              <a:rPr lang="en-US" sz="2400" dirty="0" smtClean="0">
                <a:solidFill>
                  <a:schemeClr val="tx1"/>
                </a:solidFill>
              </a:rPr>
              <a:t>Supply is the material/resources needed to make the product.</a:t>
            </a:r>
          </a:p>
          <a:p>
            <a:endParaRPr lang="en-US" sz="2400" dirty="0" smtClean="0">
              <a:solidFill>
                <a:schemeClr val="tx1"/>
              </a:solidFill>
            </a:endParaRPr>
          </a:p>
          <a:p>
            <a:r>
              <a:rPr lang="en-US" sz="2400" dirty="0" smtClean="0">
                <a:solidFill>
                  <a:schemeClr val="tx1"/>
                </a:solidFill>
              </a:rPr>
              <a:t>Demand is the amount of product required.</a:t>
            </a:r>
          </a:p>
          <a:p>
            <a:endParaRPr lang="en-US" sz="2400" dirty="0" smtClean="0">
              <a:solidFill>
                <a:schemeClr val="tx1"/>
              </a:solidFill>
            </a:endParaRPr>
          </a:p>
          <a:p>
            <a:r>
              <a:rPr lang="en-US" sz="2400" dirty="0" smtClean="0">
                <a:solidFill>
                  <a:schemeClr val="tx1"/>
                </a:solidFill>
              </a:rPr>
              <a:t>Independent Demand is demand generated by sales orders, master schedule, forecast, etc.  For our pointer company, the only item that has only independent demand is the Laser Pointer.  Generally, independent demand is determined by the market place.</a:t>
            </a:r>
          </a:p>
          <a:p>
            <a:endParaRPr lang="en-US" sz="2400" dirty="0" smtClean="0">
              <a:solidFill>
                <a:schemeClr val="tx1"/>
              </a:solidFill>
            </a:endParaRPr>
          </a:p>
          <a:p>
            <a:r>
              <a:rPr lang="en-US" sz="2400" dirty="0" smtClean="0">
                <a:solidFill>
                  <a:schemeClr val="tx1"/>
                </a:solidFill>
              </a:rPr>
              <a:t>Dependent demand is demand that is derived from another item.  For instance, our logic boards derive their demand from the Laser Pointer.  If logic boards were also sold as a repair part, then the board would have a demand component that is dependent (based upon Laser Pointer demand) and independent demand driven by the repair part sales.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WIP Tracking</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117937"/>
            <a:ext cx="8763000" cy="1015663"/>
          </a:xfrm>
          <a:prstGeom prst="rect">
            <a:avLst/>
          </a:prstGeom>
          <a:noFill/>
        </p:spPr>
        <p:txBody>
          <a:bodyPr wrap="square" rtlCol="0">
            <a:spAutoFit/>
          </a:bodyPr>
          <a:lstStyle/>
          <a:p>
            <a:r>
              <a:rPr lang="en-US" sz="2000" dirty="0" smtClean="0">
                <a:solidFill>
                  <a:schemeClr val="tx1"/>
                </a:solidFill>
              </a:rPr>
              <a:t>The system will permit booking in of the quantity in the previous operation.  Below, we can book in 75 even though only 60 have been booked out.  Looking at the screen below, we know that at least 60 is in transit. </a:t>
            </a:r>
            <a:endParaRPr lang="en-US" sz="2000" b="1" dirty="0">
              <a:solidFill>
                <a:schemeClr val="tx1"/>
              </a:solidFill>
            </a:endParaRPr>
          </a:p>
        </p:txBody>
      </p:sp>
      <p:pic>
        <p:nvPicPr>
          <p:cNvPr id="17410" name="Picture 2"/>
          <p:cNvPicPr>
            <a:picLocks noChangeAspect="1" noChangeArrowheads="1"/>
          </p:cNvPicPr>
          <p:nvPr/>
        </p:nvPicPr>
        <p:blipFill>
          <a:blip r:embed="rId2"/>
          <a:srcRect/>
          <a:stretch>
            <a:fillRect/>
          </a:stretch>
        </p:blipFill>
        <p:spPr bwMode="auto">
          <a:xfrm>
            <a:off x="985837" y="2362200"/>
            <a:ext cx="7167563" cy="4060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WIP Tracking</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117937"/>
            <a:ext cx="8763000" cy="1938992"/>
          </a:xfrm>
          <a:prstGeom prst="rect">
            <a:avLst/>
          </a:prstGeom>
          <a:noFill/>
        </p:spPr>
        <p:txBody>
          <a:bodyPr wrap="square" rtlCol="0">
            <a:spAutoFit/>
          </a:bodyPr>
          <a:lstStyle/>
          <a:p>
            <a:r>
              <a:rPr lang="en-US" sz="2000" dirty="0" smtClean="0">
                <a:solidFill>
                  <a:schemeClr val="tx1"/>
                </a:solidFill>
              </a:rPr>
              <a:t>If 70 are booked into the LENSASSY operation, we see the entries generated for the BATBOARDASSM.  Notice that another line was created for the 10 that were added to the moved 60.  Next to the operation we see the amount remaining in the operation.  When the full amount of WIP is received by the “Finished” operation, the Manufacturing Order is considered completed.</a:t>
            </a:r>
            <a:endParaRPr lang="en-US" sz="2000" b="1" dirty="0">
              <a:solidFill>
                <a:schemeClr val="tx1"/>
              </a:solidFill>
            </a:endParaRPr>
          </a:p>
        </p:txBody>
      </p:sp>
      <p:pic>
        <p:nvPicPr>
          <p:cNvPr id="18434" name="Picture 2"/>
          <p:cNvPicPr>
            <a:picLocks noChangeAspect="1" noChangeArrowheads="1"/>
          </p:cNvPicPr>
          <p:nvPr/>
        </p:nvPicPr>
        <p:blipFill>
          <a:blip r:embed="rId2"/>
          <a:srcRect/>
          <a:stretch>
            <a:fillRect/>
          </a:stretch>
        </p:blipFill>
        <p:spPr bwMode="auto">
          <a:xfrm>
            <a:off x="2700337" y="2895600"/>
            <a:ext cx="3743325" cy="3600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Shipping Serial Numbers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117937"/>
            <a:ext cx="8763000" cy="1631216"/>
          </a:xfrm>
          <a:prstGeom prst="rect">
            <a:avLst/>
          </a:prstGeom>
          <a:noFill/>
        </p:spPr>
        <p:txBody>
          <a:bodyPr wrap="square" rtlCol="0">
            <a:spAutoFit/>
          </a:bodyPr>
          <a:lstStyle/>
          <a:p>
            <a:r>
              <a:rPr lang="en-US" sz="2000" dirty="0" smtClean="0">
                <a:solidFill>
                  <a:schemeClr val="tx1"/>
                </a:solidFill>
              </a:rPr>
              <a:t>If the end item is under serial number control and you want to issue the serial numbers at shipping time, you can assign a starting serial number, give the serial numbers a prefix, enter them manually, or apply a single number to the whole batch.  This permits tying the serial number (or lot) to a specific manufacturing order.  </a:t>
            </a:r>
            <a:endParaRPr lang="en-US" sz="2000" dirty="0">
              <a:solidFill>
                <a:schemeClr val="tx1"/>
              </a:solidFill>
            </a:endParaRPr>
          </a:p>
        </p:txBody>
      </p:sp>
      <p:pic>
        <p:nvPicPr>
          <p:cNvPr id="20482" name="Picture 2"/>
          <p:cNvPicPr>
            <a:picLocks noChangeAspect="1" noChangeArrowheads="1"/>
          </p:cNvPicPr>
          <p:nvPr/>
        </p:nvPicPr>
        <p:blipFill>
          <a:blip r:embed="rId2"/>
          <a:srcRect/>
          <a:stretch>
            <a:fillRect/>
          </a:stretch>
        </p:blipFill>
        <p:spPr bwMode="auto">
          <a:xfrm>
            <a:off x="1371600" y="2895600"/>
            <a:ext cx="5857758"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More on Serial Numbers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117937"/>
            <a:ext cx="8763000" cy="3170099"/>
          </a:xfrm>
          <a:prstGeom prst="rect">
            <a:avLst/>
          </a:prstGeom>
          <a:noFill/>
        </p:spPr>
        <p:txBody>
          <a:bodyPr wrap="square" rtlCol="0">
            <a:spAutoFit/>
          </a:bodyPr>
          <a:lstStyle/>
          <a:p>
            <a:r>
              <a:rPr lang="en-US" sz="2000" dirty="0" smtClean="0">
                <a:solidFill>
                  <a:schemeClr val="tx1"/>
                </a:solidFill>
              </a:rPr>
              <a:t>There are situations where a company needs to know what exactly what components went into an assembly, down to the serial and lot number of the components.  In those cases, you need to operate in lot sizes of one since you must issue specific components (by lot or serial number) to the assembly.  Many medical devices have this requirement.</a:t>
            </a:r>
          </a:p>
          <a:p>
            <a:endParaRPr lang="en-US" sz="2000" dirty="0" smtClean="0">
              <a:solidFill>
                <a:schemeClr val="tx1"/>
              </a:solidFill>
            </a:endParaRPr>
          </a:p>
          <a:p>
            <a:r>
              <a:rPr lang="en-US" sz="2000" dirty="0" smtClean="0">
                <a:solidFill>
                  <a:schemeClr val="tx1"/>
                </a:solidFill>
              </a:rPr>
              <a:t>Having serial controlled components and not serializing the assembly will allow you to know what lots/serial numbers went into the assembly.  WinMan by default puts a lot number (the Manufacturing Order Number) on each manufactured batch.</a:t>
            </a:r>
            <a:endParaRPr lang="en-US" sz="2000" dirty="0">
              <a:solidFill>
                <a:schemeClr val="tx1"/>
              </a:solidFill>
            </a:endParaRPr>
          </a:p>
        </p:txBody>
      </p:sp>
      <p:sp>
        <p:nvSpPr>
          <p:cNvPr id="5" name="TextBox 4"/>
          <p:cNvSpPr txBox="1"/>
          <p:nvPr/>
        </p:nvSpPr>
        <p:spPr>
          <a:xfrm>
            <a:off x="304800" y="4648200"/>
            <a:ext cx="8382000" cy="738664"/>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By default, duplicate serial numbers can be used in WinMan.  To prevent duplicates from being used, enable the Serial Numbers system option </a:t>
            </a:r>
            <a:r>
              <a:rPr lang="en-US" sz="1400" b="1" dirty="0" smtClean="0">
                <a:solidFill>
                  <a:schemeClr val="tx1"/>
                </a:solidFill>
              </a:rPr>
              <a:t>Allow duplicate serial numbers.  </a:t>
            </a:r>
            <a:r>
              <a:rPr lang="en-US" sz="1400" dirty="0" smtClean="0">
                <a:solidFill>
                  <a:schemeClr val="tx1"/>
                </a:solidFill>
              </a:rPr>
              <a:t>Set the value of the option to N to prevent duplicate serial numbers in WinMan.</a:t>
            </a:r>
            <a:endParaRPr lang="en-US" sz="1400" b="1" dirty="0" smtClean="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err="1" smtClean="0">
                <a:solidFill>
                  <a:schemeClr val="bg1"/>
                </a:solidFill>
              </a:rPr>
              <a:t>Kanban</a:t>
            </a:r>
            <a:r>
              <a:rPr lang="en-US" dirty="0" smtClean="0">
                <a:solidFill>
                  <a:schemeClr val="bg1"/>
                </a:solidFill>
              </a:rPr>
              <a:t> Controlled Items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117937"/>
            <a:ext cx="8763000" cy="1015663"/>
          </a:xfrm>
          <a:prstGeom prst="rect">
            <a:avLst/>
          </a:prstGeom>
          <a:noFill/>
        </p:spPr>
        <p:txBody>
          <a:bodyPr wrap="square" rtlCol="0">
            <a:spAutoFit/>
          </a:bodyPr>
          <a:lstStyle/>
          <a:p>
            <a:r>
              <a:rPr lang="en-US" sz="2000" dirty="0" err="1" smtClean="0">
                <a:solidFill>
                  <a:schemeClr val="tx1"/>
                </a:solidFill>
              </a:rPr>
              <a:t>Kanban</a:t>
            </a:r>
            <a:r>
              <a:rPr lang="en-US" sz="2000" dirty="0" smtClean="0">
                <a:solidFill>
                  <a:schemeClr val="tx1"/>
                </a:solidFill>
              </a:rPr>
              <a:t> items are not planned by MRP.  Children of </a:t>
            </a:r>
            <a:r>
              <a:rPr lang="en-US" sz="2000" dirty="0" err="1" smtClean="0">
                <a:solidFill>
                  <a:schemeClr val="tx1"/>
                </a:solidFill>
              </a:rPr>
              <a:t>kanban</a:t>
            </a:r>
            <a:r>
              <a:rPr lang="en-US" sz="2000" dirty="0" smtClean="0">
                <a:solidFill>
                  <a:schemeClr val="tx1"/>
                </a:solidFill>
              </a:rPr>
              <a:t> assemblies are planned by MRP.  To follow the process, we start with an order of 48 Laser Pointers (44-1000)</a:t>
            </a:r>
            <a:endParaRPr lang="en-US" sz="2000"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1146230" y="2362200"/>
            <a:ext cx="6851539" cy="3638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err="1" smtClean="0">
                <a:solidFill>
                  <a:schemeClr val="bg1"/>
                </a:solidFill>
              </a:rPr>
              <a:t>Kanban</a:t>
            </a:r>
            <a:r>
              <a:rPr lang="en-US" dirty="0" smtClean="0">
                <a:solidFill>
                  <a:schemeClr val="bg1"/>
                </a:solidFill>
              </a:rPr>
              <a:t> Controlled Items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117937"/>
            <a:ext cx="8763000" cy="1015663"/>
          </a:xfrm>
          <a:prstGeom prst="rect">
            <a:avLst/>
          </a:prstGeom>
          <a:noFill/>
        </p:spPr>
        <p:txBody>
          <a:bodyPr wrap="square" rtlCol="0">
            <a:spAutoFit/>
          </a:bodyPr>
          <a:lstStyle/>
          <a:p>
            <a:r>
              <a:rPr lang="en-US" sz="2000" dirty="0" smtClean="0">
                <a:solidFill>
                  <a:schemeClr val="tx1"/>
                </a:solidFill>
              </a:rPr>
              <a:t>MRP creates a planned order for the main assembly (44-1000) and but not for the Logic Board (44-1500) that goes into it because it is a </a:t>
            </a:r>
            <a:r>
              <a:rPr lang="en-US" sz="2000" dirty="0" err="1" smtClean="0">
                <a:solidFill>
                  <a:schemeClr val="tx1"/>
                </a:solidFill>
              </a:rPr>
              <a:t>kanban</a:t>
            </a:r>
            <a:r>
              <a:rPr lang="en-US" sz="2000" dirty="0" smtClean="0">
                <a:solidFill>
                  <a:schemeClr val="tx1"/>
                </a:solidFill>
              </a:rPr>
              <a:t> controlled item.</a:t>
            </a:r>
            <a:endParaRPr lang="en-US" sz="2000"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419100" y="2438400"/>
            <a:ext cx="8305800" cy="2584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err="1" smtClean="0">
                <a:solidFill>
                  <a:schemeClr val="bg1"/>
                </a:solidFill>
              </a:rPr>
              <a:t>Kanban</a:t>
            </a:r>
            <a:r>
              <a:rPr lang="en-US" dirty="0" smtClean="0">
                <a:solidFill>
                  <a:schemeClr val="bg1"/>
                </a:solidFill>
              </a:rPr>
              <a:t> Controlled Items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117937"/>
            <a:ext cx="8763000" cy="1323439"/>
          </a:xfrm>
          <a:prstGeom prst="rect">
            <a:avLst/>
          </a:prstGeom>
          <a:noFill/>
        </p:spPr>
        <p:txBody>
          <a:bodyPr wrap="square" rtlCol="0">
            <a:spAutoFit/>
          </a:bodyPr>
          <a:lstStyle/>
          <a:p>
            <a:r>
              <a:rPr lang="en-US" sz="2000" dirty="0" smtClean="0">
                <a:solidFill>
                  <a:schemeClr val="tx1"/>
                </a:solidFill>
              </a:rPr>
              <a:t>MRP does create requirement for the </a:t>
            </a:r>
            <a:r>
              <a:rPr lang="en-US" sz="2000" dirty="0" err="1" smtClean="0">
                <a:solidFill>
                  <a:schemeClr val="tx1"/>
                </a:solidFill>
              </a:rPr>
              <a:t>kanban</a:t>
            </a:r>
            <a:r>
              <a:rPr lang="en-US" sz="2000" dirty="0" smtClean="0">
                <a:solidFill>
                  <a:schemeClr val="tx1"/>
                </a:solidFill>
              </a:rPr>
              <a:t> assemblies.  This is particularly important for companies in a mixed mode environment where some assemblies are </a:t>
            </a:r>
            <a:r>
              <a:rPr lang="en-US" sz="2000" dirty="0" err="1" smtClean="0">
                <a:solidFill>
                  <a:schemeClr val="tx1"/>
                </a:solidFill>
              </a:rPr>
              <a:t>kanban</a:t>
            </a:r>
            <a:r>
              <a:rPr lang="en-US" sz="2000" dirty="0" smtClean="0">
                <a:solidFill>
                  <a:schemeClr val="tx1"/>
                </a:solidFill>
              </a:rPr>
              <a:t> controlled and others are not but they all use common components.</a:t>
            </a:r>
            <a:endParaRPr lang="en-US" sz="2000" dirty="0">
              <a:solidFill>
                <a:schemeClr val="tx1"/>
              </a:solidFill>
            </a:endParaRPr>
          </a:p>
        </p:txBody>
      </p:sp>
      <p:pic>
        <p:nvPicPr>
          <p:cNvPr id="3074" name="Picture 2"/>
          <p:cNvPicPr>
            <a:picLocks noChangeAspect="1" noChangeArrowheads="1"/>
          </p:cNvPicPr>
          <p:nvPr/>
        </p:nvPicPr>
        <p:blipFill>
          <a:blip r:embed="rId2"/>
          <a:srcRect/>
          <a:stretch>
            <a:fillRect/>
          </a:stretch>
        </p:blipFill>
        <p:spPr bwMode="auto">
          <a:xfrm>
            <a:off x="571500" y="3200400"/>
            <a:ext cx="8001000" cy="21593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err="1" smtClean="0">
                <a:solidFill>
                  <a:schemeClr val="bg1"/>
                </a:solidFill>
              </a:rPr>
              <a:t>Kanban</a:t>
            </a:r>
            <a:r>
              <a:rPr lang="en-US" dirty="0" smtClean="0">
                <a:solidFill>
                  <a:schemeClr val="bg1"/>
                </a:solidFill>
              </a:rPr>
              <a:t> Controlled Items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117937"/>
            <a:ext cx="8763000" cy="2308324"/>
          </a:xfrm>
          <a:prstGeom prst="rect">
            <a:avLst/>
          </a:prstGeom>
          <a:noFill/>
        </p:spPr>
        <p:txBody>
          <a:bodyPr wrap="square" rtlCol="0">
            <a:spAutoFit/>
          </a:bodyPr>
          <a:lstStyle/>
          <a:p>
            <a:r>
              <a:rPr lang="en-US" sz="1600" dirty="0" err="1" smtClean="0">
                <a:solidFill>
                  <a:schemeClr val="tx1"/>
                </a:solidFill>
              </a:rPr>
              <a:t>Kanban</a:t>
            </a:r>
            <a:r>
              <a:rPr lang="en-US" sz="1600" dirty="0" smtClean="0">
                <a:solidFill>
                  <a:schemeClr val="tx1"/>
                </a:solidFill>
              </a:rPr>
              <a:t> manufacturing consists of adding the item produced to the </a:t>
            </a:r>
            <a:r>
              <a:rPr lang="en-US" sz="1600" dirty="0" err="1" smtClean="0">
                <a:solidFill>
                  <a:schemeClr val="tx1"/>
                </a:solidFill>
              </a:rPr>
              <a:t>Kanban</a:t>
            </a:r>
            <a:r>
              <a:rPr lang="en-US" sz="1600" dirty="0" smtClean="0">
                <a:solidFill>
                  <a:schemeClr val="tx1"/>
                </a:solidFill>
              </a:rPr>
              <a:t> Manufacturing screen.  </a:t>
            </a:r>
          </a:p>
          <a:p>
            <a:endParaRPr lang="en-US" sz="1600" dirty="0" smtClean="0">
              <a:solidFill>
                <a:schemeClr val="tx1"/>
              </a:solidFill>
            </a:endParaRPr>
          </a:p>
          <a:p>
            <a:r>
              <a:rPr lang="en-US" sz="1600" dirty="0" smtClean="0">
                <a:solidFill>
                  <a:schemeClr val="tx1"/>
                </a:solidFill>
              </a:rPr>
              <a:t>When an item is </a:t>
            </a:r>
            <a:r>
              <a:rPr lang="en-US" sz="1600" dirty="0" err="1" smtClean="0">
                <a:solidFill>
                  <a:schemeClr val="tx1"/>
                </a:solidFill>
              </a:rPr>
              <a:t>backflushed</a:t>
            </a:r>
            <a:r>
              <a:rPr lang="en-US" sz="1600" dirty="0" smtClean="0">
                <a:solidFill>
                  <a:schemeClr val="tx1"/>
                </a:solidFill>
              </a:rPr>
              <a:t>, a manufacturing order is created, items are issued on a FIFO basis and the MO is completed.  The completed MO puts the assembly into Inventory.  </a:t>
            </a:r>
          </a:p>
          <a:p>
            <a:endParaRPr lang="en-US" sz="1600" dirty="0" smtClean="0">
              <a:solidFill>
                <a:schemeClr val="tx1"/>
              </a:solidFill>
            </a:endParaRPr>
          </a:p>
          <a:p>
            <a:r>
              <a:rPr lang="en-US" sz="1600" dirty="0" smtClean="0">
                <a:solidFill>
                  <a:schemeClr val="tx1"/>
                </a:solidFill>
              </a:rPr>
              <a:t>If there is not enough inventory in the system to complete the </a:t>
            </a:r>
            <a:r>
              <a:rPr lang="en-US" sz="1600" dirty="0" err="1" smtClean="0">
                <a:solidFill>
                  <a:schemeClr val="tx1"/>
                </a:solidFill>
              </a:rPr>
              <a:t>backflush</a:t>
            </a:r>
            <a:r>
              <a:rPr lang="en-US" sz="1600" dirty="0" smtClean="0">
                <a:solidFill>
                  <a:schemeClr val="tx1"/>
                </a:solidFill>
              </a:rPr>
              <a:t>, a shortage will be indicated.  The Manufacturing order that was created can be drilled down to by right clicking on the </a:t>
            </a:r>
            <a:r>
              <a:rPr lang="en-US" sz="1600" dirty="0" err="1" smtClean="0">
                <a:solidFill>
                  <a:schemeClr val="tx1"/>
                </a:solidFill>
              </a:rPr>
              <a:t>Kanban</a:t>
            </a:r>
            <a:r>
              <a:rPr lang="en-US" sz="1600" dirty="0" smtClean="0">
                <a:solidFill>
                  <a:schemeClr val="tx1"/>
                </a:solidFill>
              </a:rPr>
              <a:t> line.  The shortage should be addressed and the MO finished manually</a:t>
            </a:r>
            <a:endParaRPr lang="en-US" sz="1600" dirty="0">
              <a:solidFill>
                <a:schemeClr val="tx1"/>
              </a:solidFill>
            </a:endParaRPr>
          </a:p>
        </p:txBody>
      </p:sp>
      <p:pic>
        <p:nvPicPr>
          <p:cNvPr id="4098" name="Picture 2"/>
          <p:cNvPicPr>
            <a:picLocks noChangeAspect="1" noChangeArrowheads="1"/>
          </p:cNvPicPr>
          <p:nvPr/>
        </p:nvPicPr>
        <p:blipFill>
          <a:blip r:embed="rId2"/>
          <a:srcRect/>
          <a:stretch>
            <a:fillRect/>
          </a:stretch>
        </p:blipFill>
        <p:spPr bwMode="auto">
          <a:xfrm>
            <a:off x="1828800" y="3733800"/>
            <a:ext cx="5029200" cy="29270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err="1" smtClean="0">
                <a:solidFill>
                  <a:schemeClr val="bg1"/>
                </a:solidFill>
              </a:rPr>
              <a:t>Kanban</a:t>
            </a:r>
            <a:r>
              <a:rPr lang="en-US" dirty="0" smtClean="0">
                <a:solidFill>
                  <a:schemeClr val="bg1"/>
                </a:solidFill>
              </a:rPr>
              <a:t> Controlled Items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6" name="TextBox 5"/>
          <p:cNvSpPr txBox="1"/>
          <p:nvPr/>
        </p:nvSpPr>
        <p:spPr>
          <a:xfrm>
            <a:off x="304800" y="1219200"/>
            <a:ext cx="8382000" cy="1169551"/>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Additional information can be entered when creating a </a:t>
            </a:r>
            <a:r>
              <a:rPr lang="en-US" sz="1400" dirty="0" err="1" smtClean="0">
                <a:solidFill>
                  <a:schemeClr val="tx1"/>
                </a:solidFill>
              </a:rPr>
              <a:t>Kanban</a:t>
            </a:r>
            <a:r>
              <a:rPr lang="en-US" sz="1400" dirty="0" smtClean="0">
                <a:solidFill>
                  <a:schemeClr val="tx1"/>
                </a:solidFill>
              </a:rPr>
              <a:t> if the long form entry is used.  Enable the </a:t>
            </a:r>
            <a:r>
              <a:rPr lang="en-US" sz="1400" dirty="0" err="1" smtClean="0">
                <a:solidFill>
                  <a:schemeClr val="tx1"/>
                </a:solidFill>
              </a:rPr>
              <a:t>Kanban</a:t>
            </a:r>
            <a:r>
              <a:rPr lang="en-US" sz="1400" dirty="0" smtClean="0">
                <a:solidFill>
                  <a:schemeClr val="tx1"/>
                </a:solidFill>
              </a:rPr>
              <a:t> Manufacturing system option </a:t>
            </a:r>
            <a:r>
              <a:rPr lang="en-US" sz="1400" b="1" dirty="0" err="1" smtClean="0">
                <a:solidFill>
                  <a:schemeClr val="tx1"/>
                </a:solidFill>
              </a:rPr>
              <a:t>Kanban</a:t>
            </a:r>
            <a:r>
              <a:rPr lang="en-US" sz="1400" b="1" dirty="0" smtClean="0">
                <a:solidFill>
                  <a:schemeClr val="tx1"/>
                </a:solidFill>
              </a:rPr>
              <a:t> Short form entry, </a:t>
            </a:r>
            <a:r>
              <a:rPr lang="en-US" sz="1400" dirty="0" smtClean="0">
                <a:solidFill>
                  <a:schemeClr val="tx1"/>
                </a:solidFill>
              </a:rPr>
              <a:t>and set the option to N to use the long form.  Long form entry allows you to select either a product or existing manufacturing order to </a:t>
            </a:r>
            <a:r>
              <a:rPr lang="en-US" sz="1400" dirty="0" err="1" smtClean="0">
                <a:solidFill>
                  <a:schemeClr val="tx1"/>
                </a:solidFill>
              </a:rPr>
              <a:t>backflush</a:t>
            </a:r>
            <a:r>
              <a:rPr lang="en-US" sz="1400" dirty="0" smtClean="0">
                <a:solidFill>
                  <a:schemeClr val="tx1"/>
                </a:solidFill>
              </a:rPr>
              <a:t>.  Additionally, location, date, lot number and department can be modified before the </a:t>
            </a:r>
            <a:r>
              <a:rPr lang="en-US" sz="1400" dirty="0" err="1" smtClean="0">
                <a:solidFill>
                  <a:schemeClr val="tx1"/>
                </a:solidFill>
              </a:rPr>
              <a:t>backflush</a:t>
            </a:r>
            <a:r>
              <a:rPr lang="en-US" sz="1400" dirty="0" smtClean="0">
                <a:solidFill>
                  <a:schemeClr val="tx1"/>
                </a:solidFill>
              </a:rPr>
              <a:t> is completed.</a:t>
            </a:r>
            <a:endParaRPr lang="en-US" sz="1400" b="1" dirty="0" smtClean="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4114800" y="3505200"/>
            <a:ext cx="3733800" cy="298404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33400" y="3124200"/>
            <a:ext cx="3743325" cy="29916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err="1" smtClean="0">
                <a:solidFill>
                  <a:schemeClr val="bg1"/>
                </a:solidFill>
              </a:rPr>
              <a:t>Kanban</a:t>
            </a:r>
            <a:r>
              <a:rPr lang="en-US" dirty="0" smtClean="0">
                <a:solidFill>
                  <a:schemeClr val="bg1"/>
                </a:solidFill>
              </a:rPr>
              <a:t> Controlled Items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117937"/>
            <a:ext cx="8763000" cy="2246769"/>
          </a:xfrm>
          <a:prstGeom prst="rect">
            <a:avLst/>
          </a:prstGeom>
          <a:noFill/>
        </p:spPr>
        <p:txBody>
          <a:bodyPr wrap="square" rtlCol="0">
            <a:spAutoFit/>
          </a:bodyPr>
          <a:lstStyle/>
          <a:p>
            <a:r>
              <a:rPr lang="en-US" sz="2000" dirty="0" smtClean="0">
                <a:solidFill>
                  <a:schemeClr val="tx1"/>
                </a:solidFill>
              </a:rPr>
              <a:t>Once a batch has been added to </a:t>
            </a:r>
            <a:r>
              <a:rPr lang="en-US" sz="2000" dirty="0" err="1" smtClean="0">
                <a:solidFill>
                  <a:schemeClr val="tx1"/>
                </a:solidFill>
              </a:rPr>
              <a:t>Kanban</a:t>
            </a:r>
            <a:r>
              <a:rPr lang="en-US" sz="2000" dirty="0" smtClean="0">
                <a:solidFill>
                  <a:schemeClr val="tx1"/>
                </a:solidFill>
              </a:rPr>
              <a:t> manufacturing “Actions” allow a new item to be added,  clear the batches or process the batch.</a:t>
            </a:r>
          </a:p>
          <a:p>
            <a:endParaRPr lang="en-US" sz="2000" dirty="0" smtClean="0">
              <a:solidFill>
                <a:schemeClr val="tx1"/>
              </a:solidFill>
            </a:endParaRPr>
          </a:p>
          <a:p>
            <a:r>
              <a:rPr lang="en-US" sz="2000" dirty="0" smtClean="0">
                <a:solidFill>
                  <a:schemeClr val="tx1"/>
                </a:solidFill>
              </a:rPr>
              <a:t>Clearing the batch means no action has taken place.  Processing the batch produces the assembly and consumes the components.</a:t>
            </a:r>
          </a:p>
          <a:p>
            <a:endParaRPr lang="en-US" sz="2000" dirty="0" smtClean="0">
              <a:solidFill>
                <a:schemeClr val="tx1"/>
              </a:solidFill>
            </a:endParaRPr>
          </a:p>
          <a:p>
            <a:r>
              <a:rPr lang="en-US" sz="2000" dirty="0" smtClean="0">
                <a:solidFill>
                  <a:schemeClr val="tx1"/>
                </a:solidFill>
              </a:rPr>
              <a:t>For this example, we are going to report that we made 48 and scrapped 2.</a:t>
            </a:r>
            <a:endParaRPr lang="en-US" sz="2000" dirty="0">
              <a:solidFill>
                <a:schemeClr val="tx1"/>
              </a:solidFill>
            </a:endParaRPr>
          </a:p>
        </p:txBody>
      </p:sp>
      <p:pic>
        <p:nvPicPr>
          <p:cNvPr id="5122" name="Picture 2"/>
          <p:cNvPicPr>
            <a:picLocks noChangeAspect="1" noChangeArrowheads="1"/>
          </p:cNvPicPr>
          <p:nvPr/>
        </p:nvPicPr>
        <p:blipFill>
          <a:blip r:embed="rId2"/>
          <a:srcRect/>
          <a:stretch>
            <a:fillRect/>
          </a:stretch>
        </p:blipFill>
        <p:spPr bwMode="auto">
          <a:xfrm>
            <a:off x="152400" y="3672450"/>
            <a:ext cx="8839200" cy="1204350"/>
          </a:xfrm>
          <a:prstGeom prst="rect">
            <a:avLst/>
          </a:prstGeom>
          <a:noFill/>
          <a:ln w="9525">
            <a:noFill/>
            <a:miter lim="800000"/>
            <a:headEnd/>
            <a:tailEnd/>
          </a:ln>
          <a:effectLst/>
        </p:spPr>
      </p:pic>
      <p:sp>
        <p:nvSpPr>
          <p:cNvPr id="6" name="TextBox 5"/>
          <p:cNvSpPr txBox="1"/>
          <p:nvPr/>
        </p:nvSpPr>
        <p:spPr>
          <a:xfrm>
            <a:off x="228600" y="5105400"/>
            <a:ext cx="8382000" cy="738664"/>
          </a:xfrm>
          <a:prstGeom prst="rect">
            <a:avLst/>
          </a:prstGeom>
          <a:solidFill>
            <a:schemeClr val="tx2">
              <a:lumMod val="20000"/>
              <a:lumOff val="80000"/>
            </a:schemeClr>
          </a:solidFill>
        </p:spPr>
        <p:txBody>
          <a:bodyPr wrap="square" rtlCol="0">
            <a:spAutoFit/>
          </a:bodyPr>
          <a:lstStyle/>
          <a:p>
            <a:r>
              <a:rPr lang="en-US" sz="1400" dirty="0" smtClean="0">
                <a:solidFill>
                  <a:schemeClr val="tx1"/>
                </a:solidFill>
              </a:rPr>
              <a:t>SYSTEM SETTING:  Items completed from a Back-flush will be assigned a lot number starting with a “K”.  To change the prefix select the </a:t>
            </a:r>
            <a:r>
              <a:rPr lang="en-US" sz="1400" dirty="0" err="1" smtClean="0">
                <a:solidFill>
                  <a:schemeClr val="tx1"/>
                </a:solidFill>
              </a:rPr>
              <a:t>Kanban</a:t>
            </a:r>
            <a:r>
              <a:rPr lang="en-US" sz="1400" dirty="0" smtClean="0">
                <a:solidFill>
                  <a:schemeClr val="tx1"/>
                </a:solidFill>
              </a:rPr>
              <a:t> Manufacturing system option </a:t>
            </a:r>
            <a:r>
              <a:rPr lang="en-US" sz="1400" b="1" dirty="0" smtClean="0">
                <a:solidFill>
                  <a:schemeClr val="tx1"/>
                </a:solidFill>
              </a:rPr>
              <a:t>Lot Number Prefix, </a:t>
            </a:r>
            <a:r>
              <a:rPr lang="en-US" sz="1400" dirty="0" smtClean="0">
                <a:solidFill>
                  <a:schemeClr val="tx1"/>
                </a:solidFill>
              </a:rPr>
              <a:t>enable the option and enter the required prefix as the value of the option.</a:t>
            </a:r>
            <a:endParaRPr lang="en-US" sz="1400" b="1"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05600" cy="609600"/>
          </a:xfrm>
        </p:spPr>
        <p:txBody>
          <a:bodyPr/>
          <a:lstStyle/>
          <a:p>
            <a:r>
              <a:rPr lang="en-US" sz="3600" dirty="0" smtClean="0">
                <a:solidFill>
                  <a:schemeClr val="bg1"/>
                </a:solidFill>
              </a:rPr>
              <a:t>Deriving Demand Requirements</a:t>
            </a:r>
            <a:endParaRPr lang="en-US" sz="3600"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4" name="TextBox 3"/>
          <p:cNvSpPr txBox="1"/>
          <p:nvPr/>
        </p:nvSpPr>
        <p:spPr>
          <a:xfrm>
            <a:off x="381000" y="1219200"/>
            <a:ext cx="8534400" cy="4876800"/>
          </a:xfrm>
          <a:prstGeom prst="rect">
            <a:avLst/>
          </a:prstGeom>
          <a:noFill/>
        </p:spPr>
        <p:txBody>
          <a:bodyPr wrap="square" rtlCol="0">
            <a:normAutofit/>
          </a:bodyPr>
          <a:lstStyle/>
          <a:p>
            <a:r>
              <a:rPr lang="en-US" sz="2400" dirty="0" smtClean="0">
                <a:solidFill>
                  <a:schemeClr val="tx1"/>
                </a:solidFill>
              </a:rPr>
              <a:t>Lean:</a:t>
            </a:r>
          </a:p>
          <a:p>
            <a:pPr>
              <a:buFont typeface="Arial" pitchFamily="34" charset="0"/>
              <a:buChar char="•"/>
            </a:pPr>
            <a:r>
              <a:rPr lang="en-US" sz="2400" dirty="0" err="1" smtClean="0">
                <a:solidFill>
                  <a:schemeClr val="tx1"/>
                </a:solidFill>
              </a:rPr>
              <a:t>KanBan</a:t>
            </a:r>
            <a:endParaRPr lang="en-US" sz="2400" dirty="0" smtClean="0">
              <a:solidFill>
                <a:schemeClr val="tx1"/>
              </a:solidFill>
            </a:endParaRPr>
          </a:p>
          <a:p>
            <a:pPr>
              <a:buFont typeface="Arial" pitchFamily="34" charset="0"/>
              <a:buChar char="•"/>
            </a:pPr>
            <a:r>
              <a:rPr lang="en-US" sz="2400" dirty="0" smtClean="0">
                <a:solidFill>
                  <a:schemeClr val="tx1"/>
                </a:solidFill>
              </a:rPr>
              <a:t>Supermarkets</a:t>
            </a:r>
          </a:p>
          <a:p>
            <a:endParaRPr lang="en-US" sz="2400" dirty="0" smtClean="0">
              <a:solidFill>
                <a:schemeClr val="tx1"/>
              </a:solidFill>
            </a:endParaRPr>
          </a:p>
          <a:p>
            <a:r>
              <a:rPr lang="en-US" sz="2400" dirty="0" smtClean="0">
                <a:solidFill>
                  <a:schemeClr val="tx1"/>
                </a:solidFill>
              </a:rPr>
              <a:t>Traditional:</a:t>
            </a:r>
          </a:p>
          <a:p>
            <a:pPr>
              <a:buFont typeface="Arial" pitchFamily="34" charset="0"/>
              <a:buChar char="•"/>
            </a:pPr>
            <a:r>
              <a:rPr lang="en-US" sz="2400" dirty="0" smtClean="0">
                <a:solidFill>
                  <a:schemeClr val="tx1"/>
                </a:solidFill>
              </a:rPr>
              <a:t>MRP</a:t>
            </a:r>
          </a:p>
          <a:p>
            <a:pPr>
              <a:buFont typeface="Arial" pitchFamily="34" charset="0"/>
              <a:buChar char="•"/>
            </a:pPr>
            <a:r>
              <a:rPr lang="en-US" sz="2400" dirty="0" smtClean="0">
                <a:solidFill>
                  <a:schemeClr val="tx1"/>
                </a:solidFill>
              </a:rPr>
              <a:t>Reorder points</a:t>
            </a:r>
          </a:p>
          <a:p>
            <a:pPr>
              <a:buFont typeface="Arial" pitchFamily="34" charset="0"/>
              <a:buChar char="•"/>
            </a:pPr>
            <a:endParaRPr lang="en-US" sz="2400" dirty="0" smtClean="0">
              <a:solidFill>
                <a:schemeClr val="tx1"/>
              </a:solidFill>
            </a:endParaRPr>
          </a:p>
          <a:p>
            <a:r>
              <a:rPr lang="en-US" sz="2400" dirty="0" smtClean="0">
                <a:solidFill>
                  <a:schemeClr val="tx1"/>
                </a:solidFill>
              </a:rPr>
              <a:t>Companies starting on the lean journey may use all of these techniques.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err="1" smtClean="0">
                <a:solidFill>
                  <a:schemeClr val="bg1"/>
                </a:solidFill>
              </a:rPr>
              <a:t>Kanban</a:t>
            </a:r>
            <a:r>
              <a:rPr lang="en-US" dirty="0" smtClean="0">
                <a:solidFill>
                  <a:schemeClr val="bg1"/>
                </a:solidFill>
              </a:rPr>
              <a:t> Controlled Items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228600" y="1117937"/>
            <a:ext cx="8763000" cy="1938992"/>
          </a:xfrm>
          <a:prstGeom prst="rect">
            <a:avLst/>
          </a:prstGeom>
          <a:noFill/>
        </p:spPr>
        <p:txBody>
          <a:bodyPr wrap="square" rtlCol="0">
            <a:spAutoFit/>
          </a:bodyPr>
          <a:lstStyle/>
          <a:p>
            <a:r>
              <a:rPr lang="en-US" sz="2000" dirty="0" smtClean="0">
                <a:solidFill>
                  <a:schemeClr val="tx1"/>
                </a:solidFill>
              </a:rPr>
              <a:t>In the background, WinMan creates a Manufacturing Order.  It does this in order to capture all of the costs.</a:t>
            </a:r>
          </a:p>
          <a:p>
            <a:endParaRPr lang="en-US" sz="2000" dirty="0" smtClean="0">
              <a:solidFill>
                <a:schemeClr val="tx1"/>
              </a:solidFill>
            </a:endParaRPr>
          </a:p>
          <a:p>
            <a:r>
              <a:rPr lang="en-US" sz="2000" dirty="0" smtClean="0">
                <a:solidFill>
                  <a:schemeClr val="tx1"/>
                </a:solidFill>
              </a:rPr>
              <a:t>Below is the order created by WinMan.  Notice that the quantity on order is 50 and the quantity made is 48, scrapped quantity is 2.  Notice that the MO is also considered completed.</a:t>
            </a:r>
            <a:endParaRPr lang="en-US" sz="2000" dirty="0">
              <a:solidFill>
                <a:schemeClr val="tx1"/>
              </a:solidFill>
            </a:endParaRPr>
          </a:p>
        </p:txBody>
      </p:sp>
      <p:pic>
        <p:nvPicPr>
          <p:cNvPr id="6146" name="Picture 2"/>
          <p:cNvPicPr>
            <a:picLocks noChangeAspect="1" noChangeArrowheads="1"/>
          </p:cNvPicPr>
          <p:nvPr/>
        </p:nvPicPr>
        <p:blipFill>
          <a:blip r:embed="rId2"/>
          <a:srcRect/>
          <a:stretch>
            <a:fillRect/>
          </a:stretch>
        </p:blipFill>
        <p:spPr bwMode="auto">
          <a:xfrm>
            <a:off x="400352" y="3124200"/>
            <a:ext cx="8343295" cy="30316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err="1" smtClean="0">
                <a:solidFill>
                  <a:schemeClr val="bg1"/>
                </a:solidFill>
              </a:rPr>
              <a:t>Kanban</a:t>
            </a:r>
            <a:r>
              <a:rPr lang="en-US" dirty="0" smtClean="0">
                <a:solidFill>
                  <a:schemeClr val="bg1"/>
                </a:solidFill>
              </a:rPr>
              <a:t> Controlled Items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190500" y="1066800"/>
            <a:ext cx="8763000" cy="1938992"/>
          </a:xfrm>
          <a:prstGeom prst="rect">
            <a:avLst/>
          </a:prstGeom>
          <a:noFill/>
        </p:spPr>
        <p:txBody>
          <a:bodyPr wrap="square" rtlCol="0">
            <a:spAutoFit/>
          </a:bodyPr>
          <a:lstStyle/>
          <a:p>
            <a:r>
              <a:rPr lang="en-US" sz="2000" dirty="0" smtClean="0">
                <a:solidFill>
                  <a:schemeClr val="tx1"/>
                </a:solidFill>
              </a:rPr>
              <a:t>Looking at the MO we can see that 50 units of each component was consumed to make the 48 units.  The material cost of the 48 units is equivalent to the sum of 50 of each component.  The labor is also the value of 50 units.  Since </a:t>
            </a:r>
            <a:r>
              <a:rPr lang="en-US" sz="2000" dirty="0" err="1" smtClean="0">
                <a:solidFill>
                  <a:schemeClr val="tx1"/>
                </a:solidFill>
              </a:rPr>
              <a:t>kanban</a:t>
            </a:r>
            <a:r>
              <a:rPr lang="en-US" sz="2000" dirty="0" smtClean="0">
                <a:solidFill>
                  <a:schemeClr val="tx1"/>
                </a:solidFill>
              </a:rPr>
              <a:t> manufacturing </a:t>
            </a:r>
            <a:r>
              <a:rPr lang="en-US" sz="2000" dirty="0" err="1" smtClean="0">
                <a:solidFill>
                  <a:schemeClr val="tx1"/>
                </a:solidFill>
              </a:rPr>
              <a:t>backflushes</a:t>
            </a:r>
            <a:r>
              <a:rPr lang="en-US" sz="2000" dirty="0" smtClean="0">
                <a:solidFill>
                  <a:schemeClr val="tx1"/>
                </a:solidFill>
              </a:rPr>
              <a:t> the components, it is assumed that all 50 units were made and only 48 were acceptable.</a:t>
            </a:r>
          </a:p>
          <a:p>
            <a:endParaRPr lang="en-US" sz="2000" dirty="0" smtClean="0">
              <a:solidFill>
                <a:schemeClr val="tx1"/>
              </a:solidFill>
            </a:endParaRPr>
          </a:p>
        </p:txBody>
      </p:sp>
      <p:pic>
        <p:nvPicPr>
          <p:cNvPr id="7170" name="Picture 2"/>
          <p:cNvPicPr>
            <a:picLocks noChangeAspect="1" noChangeArrowheads="1"/>
          </p:cNvPicPr>
          <p:nvPr/>
        </p:nvPicPr>
        <p:blipFill>
          <a:blip r:embed="rId2"/>
          <a:srcRect/>
          <a:stretch>
            <a:fillRect/>
          </a:stretch>
        </p:blipFill>
        <p:spPr bwMode="auto">
          <a:xfrm>
            <a:off x="228600" y="3657600"/>
            <a:ext cx="8686800" cy="26164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err="1" smtClean="0">
                <a:solidFill>
                  <a:schemeClr val="bg1"/>
                </a:solidFill>
              </a:rPr>
              <a:t>Backflushing</a:t>
            </a:r>
            <a:r>
              <a:rPr lang="en-US" dirty="0" smtClean="0">
                <a:solidFill>
                  <a:schemeClr val="bg1"/>
                </a:solidFill>
              </a:rPr>
              <a:t> Defined</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190500" y="1066800"/>
            <a:ext cx="8763000" cy="4401205"/>
          </a:xfrm>
          <a:prstGeom prst="rect">
            <a:avLst/>
          </a:prstGeom>
          <a:noFill/>
        </p:spPr>
        <p:txBody>
          <a:bodyPr wrap="square" rtlCol="0">
            <a:spAutoFit/>
          </a:bodyPr>
          <a:lstStyle/>
          <a:p>
            <a:r>
              <a:rPr lang="en-US" sz="2000" dirty="0" err="1" smtClean="0">
                <a:solidFill>
                  <a:schemeClr val="tx1"/>
                </a:solidFill>
              </a:rPr>
              <a:t>Backflushing</a:t>
            </a:r>
            <a:r>
              <a:rPr lang="en-US" sz="2000" dirty="0" smtClean="0">
                <a:solidFill>
                  <a:schemeClr val="tx1"/>
                </a:solidFill>
              </a:rPr>
              <a:t> is similar to issuing inventory except it is done at the end of the process.  If the product was made then these components must have been consumed.</a:t>
            </a:r>
          </a:p>
          <a:p>
            <a:endParaRPr lang="en-US" sz="2000" dirty="0" smtClean="0">
              <a:solidFill>
                <a:schemeClr val="tx1"/>
              </a:solidFill>
            </a:endParaRPr>
          </a:p>
          <a:p>
            <a:r>
              <a:rPr lang="en-US" sz="2000" dirty="0" err="1" smtClean="0">
                <a:solidFill>
                  <a:schemeClr val="tx1"/>
                </a:solidFill>
              </a:rPr>
              <a:t>Backflushing</a:t>
            </a:r>
            <a:r>
              <a:rPr lang="en-US" sz="2000" dirty="0" smtClean="0">
                <a:solidFill>
                  <a:schemeClr val="tx1"/>
                </a:solidFill>
              </a:rPr>
              <a:t> can be used when cycle times are relatively short.  Since the components are not issued at the time the order is started, it is possible to believe that there is more available inventory than there really is.  Processes that take several days or longer will usually be handled with Manufacturing Order Issues.  Cycle time measured in hours are good candidates for </a:t>
            </a:r>
            <a:r>
              <a:rPr lang="en-US" sz="2000" dirty="0" err="1" smtClean="0">
                <a:solidFill>
                  <a:schemeClr val="tx1"/>
                </a:solidFill>
              </a:rPr>
              <a:t>backflushing</a:t>
            </a:r>
            <a:r>
              <a:rPr lang="en-US" sz="2000" dirty="0" smtClean="0">
                <a:solidFill>
                  <a:schemeClr val="tx1"/>
                </a:solidFill>
              </a:rPr>
              <a:t>.  </a:t>
            </a:r>
          </a:p>
          <a:p>
            <a:endParaRPr lang="en-US" sz="2000" dirty="0" smtClean="0">
              <a:solidFill>
                <a:schemeClr val="tx1"/>
              </a:solidFill>
            </a:endParaRPr>
          </a:p>
          <a:p>
            <a:r>
              <a:rPr lang="en-US" sz="2000" dirty="0" smtClean="0">
                <a:solidFill>
                  <a:schemeClr val="tx1"/>
                </a:solidFill>
              </a:rPr>
              <a:t>The big advantage to </a:t>
            </a:r>
            <a:r>
              <a:rPr lang="en-US" sz="2000" dirty="0" err="1" smtClean="0">
                <a:solidFill>
                  <a:schemeClr val="tx1"/>
                </a:solidFill>
              </a:rPr>
              <a:t>backflushing</a:t>
            </a:r>
            <a:r>
              <a:rPr lang="en-US" sz="2000" dirty="0" smtClean="0">
                <a:solidFill>
                  <a:schemeClr val="tx1"/>
                </a:solidFill>
              </a:rPr>
              <a:t> is that it takes fewer manual transactions.</a:t>
            </a:r>
          </a:p>
          <a:p>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err="1" smtClean="0">
                <a:solidFill>
                  <a:schemeClr val="bg1"/>
                </a:solidFill>
              </a:rPr>
              <a:t>Backflushing</a:t>
            </a:r>
            <a:r>
              <a:rPr lang="en-US" dirty="0" smtClean="0">
                <a:solidFill>
                  <a:schemeClr val="bg1"/>
                </a:solidFill>
              </a:rPr>
              <a:t> Results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190500" y="1066800"/>
            <a:ext cx="8763000" cy="707886"/>
          </a:xfrm>
          <a:prstGeom prst="rect">
            <a:avLst/>
          </a:prstGeom>
          <a:noFill/>
        </p:spPr>
        <p:txBody>
          <a:bodyPr wrap="square" rtlCol="0">
            <a:spAutoFit/>
          </a:bodyPr>
          <a:lstStyle/>
          <a:p>
            <a:r>
              <a:rPr lang="en-US" sz="2000" dirty="0" smtClean="0">
                <a:solidFill>
                  <a:schemeClr val="tx1"/>
                </a:solidFill>
              </a:rPr>
              <a:t>This view of Inventory Review shows the consumption of the ROM and the production of the Logic Board.</a:t>
            </a:r>
          </a:p>
        </p:txBody>
      </p:sp>
      <p:pic>
        <p:nvPicPr>
          <p:cNvPr id="8194" name="Picture 2"/>
          <p:cNvPicPr>
            <a:picLocks noChangeAspect="1" noChangeArrowheads="1"/>
          </p:cNvPicPr>
          <p:nvPr/>
        </p:nvPicPr>
        <p:blipFill>
          <a:blip r:embed="rId2"/>
          <a:srcRect/>
          <a:stretch>
            <a:fillRect/>
          </a:stretch>
        </p:blipFill>
        <p:spPr bwMode="auto">
          <a:xfrm>
            <a:off x="114300" y="1981200"/>
            <a:ext cx="8915400" cy="2082153"/>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76199" y="4318488"/>
            <a:ext cx="8903167" cy="1625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Master Scheduling</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190500" y="1066800"/>
            <a:ext cx="8763000" cy="1323439"/>
          </a:xfrm>
          <a:prstGeom prst="rect">
            <a:avLst/>
          </a:prstGeom>
          <a:noFill/>
        </p:spPr>
        <p:txBody>
          <a:bodyPr wrap="square" rtlCol="0">
            <a:spAutoFit/>
          </a:bodyPr>
          <a:lstStyle/>
          <a:p>
            <a:r>
              <a:rPr lang="en-US" sz="2000" dirty="0" smtClean="0">
                <a:solidFill>
                  <a:schemeClr val="tx1"/>
                </a:solidFill>
              </a:rPr>
              <a:t>A master schedule is created simply by entering manual Manufacturing Orders.  Master Scheduling is typically done when you want to drive demand through Manufacturing Orders and not outside demand.  A manually created MO is always saved as a FIRM order.</a:t>
            </a:r>
          </a:p>
        </p:txBody>
      </p:sp>
      <p:pic>
        <p:nvPicPr>
          <p:cNvPr id="9218" name="Picture 2"/>
          <p:cNvPicPr>
            <a:picLocks noChangeAspect="1" noChangeArrowheads="1"/>
          </p:cNvPicPr>
          <p:nvPr/>
        </p:nvPicPr>
        <p:blipFill>
          <a:blip r:embed="rId2"/>
          <a:srcRect/>
          <a:stretch>
            <a:fillRect/>
          </a:stretch>
        </p:blipFill>
        <p:spPr bwMode="auto">
          <a:xfrm>
            <a:off x="1333500" y="2514600"/>
            <a:ext cx="6467475" cy="38486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Cascading MOs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190500" y="1066800"/>
            <a:ext cx="8763000" cy="1631216"/>
          </a:xfrm>
          <a:prstGeom prst="rect">
            <a:avLst/>
          </a:prstGeom>
          <a:noFill/>
        </p:spPr>
        <p:txBody>
          <a:bodyPr wrap="square" rtlCol="0">
            <a:spAutoFit/>
          </a:bodyPr>
          <a:lstStyle/>
          <a:p>
            <a:r>
              <a:rPr lang="en-US" sz="2000" dirty="0" smtClean="0">
                <a:solidFill>
                  <a:schemeClr val="tx1"/>
                </a:solidFill>
              </a:rPr>
              <a:t>Cascading MO’s are used to create child MO’s with the same base MO number for tracking purposes.  </a:t>
            </a:r>
          </a:p>
          <a:p>
            <a:endParaRPr lang="en-US" sz="2000" dirty="0" smtClean="0">
              <a:solidFill>
                <a:schemeClr val="tx1"/>
              </a:solidFill>
            </a:endParaRPr>
          </a:p>
          <a:p>
            <a:r>
              <a:rPr lang="en-US" sz="2000" dirty="0" smtClean="0">
                <a:solidFill>
                  <a:schemeClr val="tx1"/>
                </a:solidFill>
              </a:rPr>
              <a:t>Cascading MO’s must be used with the Product option to Generate a MO for each sales order.</a:t>
            </a:r>
          </a:p>
        </p:txBody>
      </p:sp>
      <p:pic>
        <p:nvPicPr>
          <p:cNvPr id="8194" name="Picture 2"/>
          <p:cNvPicPr>
            <a:picLocks noChangeAspect="1" noChangeArrowheads="1"/>
          </p:cNvPicPr>
          <p:nvPr/>
        </p:nvPicPr>
        <p:blipFill>
          <a:blip r:embed="rId2"/>
          <a:srcRect t="12403" r="18125" b="37984"/>
          <a:stretch>
            <a:fillRect/>
          </a:stretch>
        </p:blipFill>
        <p:spPr bwMode="auto">
          <a:xfrm>
            <a:off x="152400" y="3048000"/>
            <a:ext cx="8001000" cy="29316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Cascading MOs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8" name="TextBox 7"/>
          <p:cNvSpPr txBox="1"/>
          <p:nvPr/>
        </p:nvSpPr>
        <p:spPr>
          <a:xfrm>
            <a:off x="190500" y="1066800"/>
            <a:ext cx="8763000" cy="1938992"/>
          </a:xfrm>
          <a:prstGeom prst="rect">
            <a:avLst/>
          </a:prstGeom>
          <a:noFill/>
        </p:spPr>
        <p:txBody>
          <a:bodyPr wrap="square" rtlCol="0">
            <a:spAutoFit/>
          </a:bodyPr>
          <a:lstStyle/>
          <a:p>
            <a:r>
              <a:rPr lang="en-US" sz="2000" dirty="0" smtClean="0">
                <a:solidFill>
                  <a:schemeClr val="tx1"/>
                </a:solidFill>
              </a:rPr>
              <a:t>Use the Cascade Tab in Manufacturing Orders to view all child Jobs</a:t>
            </a:r>
          </a:p>
          <a:p>
            <a:endParaRPr lang="en-US" sz="2000" dirty="0" smtClean="0">
              <a:solidFill>
                <a:schemeClr val="tx1"/>
              </a:solidFill>
            </a:endParaRPr>
          </a:p>
          <a:p>
            <a:r>
              <a:rPr lang="en-US" sz="2000" dirty="0" smtClean="0">
                <a:solidFill>
                  <a:schemeClr val="tx1"/>
                </a:solidFill>
              </a:rPr>
              <a:t>Right click on a child MO and select Go to Manufacturing Orders to drill down to the child MO</a:t>
            </a:r>
          </a:p>
          <a:p>
            <a:endParaRPr lang="en-US" sz="2000" dirty="0" smtClean="0">
              <a:solidFill>
                <a:schemeClr val="tx1"/>
              </a:solidFill>
            </a:endParaRPr>
          </a:p>
          <a:p>
            <a:r>
              <a:rPr lang="en-US" sz="2000" dirty="0" smtClean="0">
                <a:solidFill>
                  <a:schemeClr val="tx1"/>
                </a:solidFill>
              </a:rPr>
              <a:t>The parent MO must be firmed before MRP will generate the child MOs</a:t>
            </a:r>
          </a:p>
        </p:txBody>
      </p:sp>
      <p:pic>
        <p:nvPicPr>
          <p:cNvPr id="8194" name="Picture 2"/>
          <p:cNvPicPr>
            <a:picLocks noChangeAspect="1" noChangeArrowheads="1"/>
          </p:cNvPicPr>
          <p:nvPr/>
        </p:nvPicPr>
        <p:blipFill>
          <a:blip r:embed="rId2"/>
          <a:srcRect t="12403" r="18125" b="37984"/>
          <a:stretch>
            <a:fillRect/>
          </a:stretch>
        </p:blipFill>
        <p:spPr bwMode="auto">
          <a:xfrm>
            <a:off x="152400" y="3048000"/>
            <a:ext cx="8001000" cy="29316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05600" cy="609600"/>
          </a:xfrm>
        </p:spPr>
        <p:txBody>
          <a:bodyPr/>
          <a:lstStyle/>
          <a:p>
            <a:r>
              <a:rPr lang="en-US" sz="3600" dirty="0" smtClean="0">
                <a:solidFill>
                  <a:schemeClr val="bg1"/>
                </a:solidFill>
              </a:rPr>
              <a:t>Traditional &amp; Lean Defined</a:t>
            </a:r>
            <a:endParaRPr lang="en-US" sz="3600"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4" name="TextBox 3"/>
          <p:cNvSpPr txBox="1"/>
          <p:nvPr/>
        </p:nvSpPr>
        <p:spPr>
          <a:xfrm>
            <a:off x="381000" y="1219200"/>
            <a:ext cx="8534400" cy="4876800"/>
          </a:xfrm>
          <a:prstGeom prst="rect">
            <a:avLst/>
          </a:prstGeom>
          <a:noFill/>
        </p:spPr>
        <p:txBody>
          <a:bodyPr wrap="square" rtlCol="0">
            <a:normAutofit/>
          </a:bodyPr>
          <a:lstStyle/>
          <a:p>
            <a:r>
              <a:rPr lang="en-US" sz="2400" dirty="0" smtClean="0">
                <a:solidFill>
                  <a:schemeClr val="tx1"/>
                </a:solidFill>
              </a:rPr>
              <a:t>We define “Traditional Manufacturing” as MRP driven processes using work orders and large batch quantities with the emphasis on measured efficiencies and volume produced.  Product is “pushed” through the plant.</a:t>
            </a:r>
          </a:p>
          <a:p>
            <a:endParaRPr lang="en-US" sz="2400" dirty="0" smtClean="0">
              <a:solidFill>
                <a:schemeClr val="tx1"/>
              </a:solidFill>
            </a:endParaRPr>
          </a:p>
          <a:p>
            <a:r>
              <a:rPr lang="en-US" sz="2400" dirty="0" smtClean="0">
                <a:solidFill>
                  <a:schemeClr val="tx1"/>
                </a:solidFill>
              </a:rPr>
              <a:t>Lean is defined as a “visual” factory where demand drives production creating a “pull” system.  That is only things that are required are made or purchased.  Cells, </a:t>
            </a:r>
            <a:r>
              <a:rPr lang="en-US" sz="2400" dirty="0" err="1" smtClean="0">
                <a:solidFill>
                  <a:schemeClr val="tx1"/>
                </a:solidFill>
              </a:rPr>
              <a:t>kanbans</a:t>
            </a:r>
            <a:r>
              <a:rPr lang="en-US" sz="2400" dirty="0" smtClean="0">
                <a:solidFill>
                  <a:schemeClr val="tx1"/>
                </a:solidFill>
              </a:rPr>
              <a:t>, TQM and continuous improvement, identifying and eliminating waste, and visual signals are things generally associated with lean.  Lean is as much a discipline as a process.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05600" cy="609600"/>
          </a:xfrm>
        </p:spPr>
        <p:txBody>
          <a:bodyPr/>
          <a:lstStyle/>
          <a:p>
            <a:r>
              <a:rPr lang="en-US" sz="3600" dirty="0" err="1" smtClean="0">
                <a:solidFill>
                  <a:schemeClr val="bg1"/>
                </a:solidFill>
              </a:rPr>
              <a:t>Kanban</a:t>
            </a:r>
            <a:endParaRPr lang="en-US" sz="3600"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4" name="TextBox 3"/>
          <p:cNvSpPr txBox="1"/>
          <p:nvPr/>
        </p:nvSpPr>
        <p:spPr>
          <a:xfrm>
            <a:off x="381000" y="1219200"/>
            <a:ext cx="8534400" cy="4876800"/>
          </a:xfrm>
          <a:prstGeom prst="rect">
            <a:avLst/>
          </a:prstGeom>
          <a:noFill/>
        </p:spPr>
        <p:txBody>
          <a:bodyPr wrap="square" rtlCol="0">
            <a:normAutofit/>
          </a:bodyPr>
          <a:lstStyle/>
          <a:p>
            <a:r>
              <a:rPr lang="en-US" sz="2400" dirty="0" smtClean="0">
                <a:solidFill>
                  <a:schemeClr val="tx1"/>
                </a:solidFill>
              </a:rPr>
              <a:t>A </a:t>
            </a:r>
            <a:r>
              <a:rPr lang="en-US" sz="2400" dirty="0" err="1" smtClean="0">
                <a:solidFill>
                  <a:schemeClr val="tx1"/>
                </a:solidFill>
              </a:rPr>
              <a:t>kanban</a:t>
            </a:r>
            <a:r>
              <a:rPr lang="en-US" sz="2400" dirty="0" smtClean="0">
                <a:solidFill>
                  <a:schemeClr val="tx1"/>
                </a:solidFill>
              </a:rPr>
              <a:t> is a visual signal, usually a card, that causes (indicates) movement of materials.  This movement can be from a supplier, within the plant, to another plant, or to the customer.</a:t>
            </a:r>
          </a:p>
          <a:p>
            <a:endParaRPr lang="en-US" sz="2400" dirty="0" smtClean="0">
              <a:solidFill>
                <a:schemeClr val="tx1"/>
              </a:solidFill>
            </a:endParaRPr>
          </a:p>
          <a:p>
            <a:r>
              <a:rPr lang="en-US" sz="2400" dirty="0" smtClean="0">
                <a:solidFill>
                  <a:schemeClr val="tx1"/>
                </a:solidFill>
              </a:rPr>
              <a:t>A </a:t>
            </a:r>
            <a:r>
              <a:rPr lang="en-US" sz="2400" dirty="0" err="1" smtClean="0">
                <a:solidFill>
                  <a:schemeClr val="tx1"/>
                </a:solidFill>
              </a:rPr>
              <a:t>kanban</a:t>
            </a:r>
            <a:r>
              <a:rPr lang="en-US" sz="2400" dirty="0" smtClean="0">
                <a:solidFill>
                  <a:schemeClr val="tx1"/>
                </a:solidFill>
              </a:rPr>
              <a:t> is a </a:t>
            </a:r>
            <a:r>
              <a:rPr lang="en-US" sz="2400" b="1" i="1" dirty="0" smtClean="0">
                <a:solidFill>
                  <a:schemeClr val="tx1"/>
                </a:solidFill>
              </a:rPr>
              <a:t>pull</a:t>
            </a:r>
            <a:r>
              <a:rPr lang="en-US" sz="2400" dirty="0" smtClean="0">
                <a:solidFill>
                  <a:schemeClr val="tx1"/>
                </a:solidFill>
              </a:rPr>
              <a:t> signal to the supplier from the customer.</a:t>
            </a:r>
          </a:p>
          <a:p>
            <a:endParaRPr lang="en-US" sz="2400" dirty="0" smtClean="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05600" cy="609600"/>
          </a:xfrm>
        </p:spPr>
        <p:txBody>
          <a:bodyPr/>
          <a:lstStyle/>
          <a:p>
            <a:r>
              <a:rPr lang="en-US" sz="3600" dirty="0" smtClean="0">
                <a:solidFill>
                  <a:schemeClr val="bg1"/>
                </a:solidFill>
              </a:rPr>
              <a:t>Supermarket</a:t>
            </a:r>
            <a:endParaRPr lang="en-US" sz="3600"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4" name="TextBox 3"/>
          <p:cNvSpPr txBox="1"/>
          <p:nvPr/>
        </p:nvSpPr>
        <p:spPr>
          <a:xfrm>
            <a:off x="381000" y="1219200"/>
            <a:ext cx="8534400" cy="4876800"/>
          </a:xfrm>
          <a:prstGeom prst="rect">
            <a:avLst/>
          </a:prstGeom>
          <a:noFill/>
        </p:spPr>
        <p:txBody>
          <a:bodyPr wrap="square" rtlCol="0">
            <a:normAutofit/>
          </a:bodyPr>
          <a:lstStyle/>
          <a:p>
            <a:r>
              <a:rPr lang="en-US" sz="2400" dirty="0" smtClean="0">
                <a:solidFill>
                  <a:schemeClr val="tx1"/>
                </a:solidFill>
              </a:rPr>
              <a:t>In lean, production is triggered by demand.  Kanbans and/or customer orders is the triggering event.  Lean flow can only be achieved where one piece flow (or some reasonable quantity) can happen.  Value Stream mapping begins at the customer and works its way backwards.  Where flow within the value stream ends a mechanism needs to be in place that can properly supply the part of the value stream that flows.  The Supermarket is used for that.  It gets its name from the local grocery store that stocks items for purchase and replenishes those items as rack space appears.  Plant supermarkets work in precisely the same manner.  The supermarket serves as in inventory buffer.</a:t>
            </a:r>
          </a:p>
          <a:p>
            <a:endParaRPr lang="en-US" sz="2400" dirty="0" smtClean="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609600"/>
          </a:xfrm>
        </p:spPr>
        <p:txBody>
          <a:bodyPr/>
          <a:lstStyle/>
          <a:p>
            <a:r>
              <a:rPr lang="en-US" dirty="0" smtClean="0">
                <a:solidFill>
                  <a:schemeClr val="bg1"/>
                </a:solidFill>
              </a:rPr>
              <a:t>Reorder Points</a:t>
            </a:r>
            <a:endParaRPr lang="en-US" dirty="0">
              <a:solidFill>
                <a:schemeClr val="bg1"/>
              </a:solidFill>
            </a:endParaRPr>
          </a:p>
        </p:txBody>
      </p:sp>
      <p:sp>
        <p:nvSpPr>
          <p:cNvPr id="3" name="Date Placeholder 2"/>
          <p:cNvSpPr>
            <a:spLocks noGrp="1"/>
          </p:cNvSpPr>
          <p:nvPr>
            <p:ph type="dt" sz="half" idx="10"/>
          </p:nvPr>
        </p:nvSpPr>
        <p:spPr/>
        <p:txBody>
          <a:bodyPr/>
          <a:lstStyle/>
          <a:p>
            <a:pPr>
              <a:defRPr/>
            </a:pPr>
            <a:r>
              <a:rPr lang="en-US" smtClean="0"/>
              <a:t>©2007 TTW</a:t>
            </a:r>
            <a:endParaRPr lang="en-US"/>
          </a:p>
        </p:txBody>
      </p:sp>
      <p:sp>
        <p:nvSpPr>
          <p:cNvPr id="4" name="TextBox 3"/>
          <p:cNvSpPr txBox="1"/>
          <p:nvPr/>
        </p:nvSpPr>
        <p:spPr>
          <a:xfrm>
            <a:off x="381000" y="1219200"/>
            <a:ext cx="8534400" cy="4876800"/>
          </a:xfrm>
          <a:prstGeom prst="rect">
            <a:avLst/>
          </a:prstGeom>
          <a:noFill/>
        </p:spPr>
        <p:txBody>
          <a:bodyPr wrap="square" rtlCol="0">
            <a:normAutofit/>
          </a:bodyPr>
          <a:lstStyle/>
          <a:p>
            <a:r>
              <a:rPr lang="en-US" sz="2400" dirty="0" smtClean="0">
                <a:solidFill>
                  <a:schemeClr val="tx1"/>
                </a:solidFill>
              </a:rPr>
              <a:t>Reorder points are set for each item.  When inventory falls below the set point, the system will issue a proposed order for the item.  For purchased parts it will be a proposed purchase order, for manufactured parts it will be a proposed manufacturing order.</a:t>
            </a:r>
          </a:p>
        </p:txBody>
      </p:sp>
    </p:spTree>
  </p:cSld>
  <p:clrMapOvr>
    <a:masterClrMapping/>
  </p:clrMapOvr>
</p:sld>
</file>

<file path=ppt/theme/theme1.xml><?xml version="1.0" encoding="utf-8"?>
<a:theme xmlns:a="http://schemas.openxmlformats.org/drawingml/2006/main" name="slide master-0101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6699CC"/>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6699CC"/>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0CF66F8683664EBC30A26B5DBFADD3" ma:contentTypeVersion="4" ma:contentTypeDescription="Create a new document." ma:contentTypeScope="" ma:versionID="c7097fc2891ede284ce2fd91d500eeb9">
  <xsd:schema xmlns:xsd="http://www.w3.org/2001/XMLSchema" xmlns:xs="http://www.w3.org/2001/XMLSchema" xmlns:p="http://schemas.microsoft.com/office/2006/metadata/properties" xmlns:ns2="a47e549a-171b-4300-96e2-e3fe1b4e2ae0" xmlns:ns3="62403354-edc9-4047-bdd7-163a08f6bb95" targetNamespace="http://schemas.microsoft.com/office/2006/metadata/properties" ma:root="true" ma:fieldsID="b5ec64bf9832b34fd9f535a89207fee2" ns2:_="" ns3:_="">
    <xsd:import namespace="a47e549a-171b-4300-96e2-e3fe1b4e2ae0"/>
    <xsd:import namespace="62403354-edc9-4047-bdd7-163a08f6bb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7e549a-171b-4300-96e2-e3fe1b4e2ae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403354-edc9-4047-bdd7-163a08f6bb9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4365FF-C565-47C0-AD42-9D5DDB832334}"/>
</file>

<file path=customXml/itemProps2.xml><?xml version="1.0" encoding="utf-8"?>
<ds:datastoreItem xmlns:ds="http://schemas.openxmlformats.org/officeDocument/2006/customXml" ds:itemID="{1616197A-A520-4B0D-B511-00659DE06393}"/>
</file>

<file path=customXml/itemProps3.xml><?xml version="1.0" encoding="utf-8"?>
<ds:datastoreItem xmlns:ds="http://schemas.openxmlformats.org/officeDocument/2006/customXml" ds:itemID="{7A5D74F6-A078-4183-8156-A223584E9834}"/>
</file>

<file path=docProps/app.xml><?xml version="1.0" encoding="utf-8"?>
<Properties xmlns="http://schemas.openxmlformats.org/officeDocument/2006/extended-properties" xmlns:vt="http://schemas.openxmlformats.org/officeDocument/2006/docPropsVTypes">
  <Template>slide master-010108</Template>
  <TotalTime>25229</TotalTime>
  <Words>4859</Words>
  <Application>Microsoft Office PowerPoint</Application>
  <PresentationFormat>On-screen Show (4:3)</PresentationFormat>
  <Paragraphs>362</Paragraphs>
  <Slides>56</Slides>
  <Notes>1</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slide master-010108</vt:lpstr>
      <vt:lpstr>Office Theme</vt:lpstr>
      <vt:lpstr> </vt:lpstr>
      <vt:lpstr>Definitions</vt:lpstr>
      <vt:lpstr>Manufacturing System Goals</vt:lpstr>
      <vt:lpstr>Supply and Demand</vt:lpstr>
      <vt:lpstr>Deriving Demand Requirements</vt:lpstr>
      <vt:lpstr>Traditional &amp; Lean Defined</vt:lpstr>
      <vt:lpstr>Kanban</vt:lpstr>
      <vt:lpstr>Supermarket</vt:lpstr>
      <vt:lpstr>Reorder Points</vt:lpstr>
      <vt:lpstr>MRP</vt:lpstr>
      <vt:lpstr>MRP</vt:lpstr>
      <vt:lpstr>MRP Calculations</vt:lpstr>
      <vt:lpstr>MRP Calculations</vt:lpstr>
      <vt:lpstr>MRP Demand</vt:lpstr>
      <vt:lpstr>MRP Demand</vt:lpstr>
      <vt:lpstr>MRP Demand</vt:lpstr>
      <vt:lpstr>MRP Demand</vt:lpstr>
      <vt:lpstr>Executing the MRP Plan</vt:lpstr>
      <vt:lpstr>Executing the MRP Plan</vt:lpstr>
      <vt:lpstr>Executing the MRP Plan</vt:lpstr>
      <vt:lpstr>Executing the MRP Plan</vt:lpstr>
      <vt:lpstr>Executing the MRP Plan</vt:lpstr>
      <vt:lpstr>Executing the MRP Plan</vt:lpstr>
      <vt:lpstr>Executing the MRP Plan</vt:lpstr>
      <vt:lpstr>Other MRP Options</vt:lpstr>
      <vt:lpstr>Other MRP Options</vt:lpstr>
      <vt:lpstr>Production Scheduling</vt:lpstr>
      <vt:lpstr>Production Scheduling</vt:lpstr>
      <vt:lpstr>Production Scheduling</vt:lpstr>
      <vt:lpstr>Production Scheduling</vt:lpstr>
      <vt:lpstr>Labor Reporting</vt:lpstr>
      <vt:lpstr>Labor Reporting</vt:lpstr>
      <vt:lpstr>Labor Reporting</vt:lpstr>
      <vt:lpstr>Labor Reporting</vt:lpstr>
      <vt:lpstr>Labor Reporting</vt:lpstr>
      <vt:lpstr>Labor Reporting</vt:lpstr>
      <vt:lpstr>Labor Reporting</vt:lpstr>
      <vt:lpstr>WIP Tracking</vt:lpstr>
      <vt:lpstr>WIP Tracking</vt:lpstr>
      <vt:lpstr>WIP Tracking</vt:lpstr>
      <vt:lpstr>WIP Tracking</vt:lpstr>
      <vt:lpstr>Shipping Serial Numbers</vt:lpstr>
      <vt:lpstr>More on Serial Numbers</vt:lpstr>
      <vt:lpstr>Kanban Controlled Items</vt:lpstr>
      <vt:lpstr>Kanban Controlled Items</vt:lpstr>
      <vt:lpstr>Kanban Controlled Items</vt:lpstr>
      <vt:lpstr>Kanban Controlled Items</vt:lpstr>
      <vt:lpstr>Kanban Controlled Items</vt:lpstr>
      <vt:lpstr>Kanban Controlled Items</vt:lpstr>
      <vt:lpstr>Kanban Controlled Items</vt:lpstr>
      <vt:lpstr>Kanban Controlled Items</vt:lpstr>
      <vt:lpstr>Backflushing Defined</vt:lpstr>
      <vt:lpstr>Backflushing Results</vt:lpstr>
      <vt:lpstr>Master Scheduling</vt:lpstr>
      <vt:lpstr>Cascading MOs</vt:lpstr>
      <vt:lpstr>Cascading MOs</vt:lpstr>
    </vt:vector>
  </TitlesOfParts>
  <Company>Sabino Creek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Jeff Leinwand</dc:creator>
  <cp:lastModifiedBy>Matthew DePiero</cp:lastModifiedBy>
  <cp:revision>1233</cp:revision>
  <dcterms:created xsi:type="dcterms:W3CDTF">2008-02-15T20:51:22Z</dcterms:created>
  <dcterms:modified xsi:type="dcterms:W3CDTF">2008-09-06T19:47:56Z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0x0101006D0CF66F8683664EBC30A26B5DBFADD3</vt:lpwstr>
  </property>
</Properties>
</file>