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Layouts/slideLayout2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handoutMasterIdLst>
    <p:handoutMasterId r:id="rId21"/>
  </p:handoutMasterIdLst>
  <p:sldIdLst>
    <p:sldId id="349" r:id="rId3"/>
    <p:sldId id="350"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8/27/2008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32747" y="720132"/>
            <a:ext cx="4853093" cy="3600659"/>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723900" y="1825625"/>
            <a:ext cx="7696200" cy="1603375"/>
          </a:xfrm>
        </p:spPr>
        <p:txBody>
          <a:bodyPr/>
          <a:lstStyle/>
          <a:p>
            <a:pPr eaLnBrk="1" hangingPunct="1"/>
            <a:r>
              <a:rPr lang="en-US" dirty="0" smtClean="0"/>
              <a:t/>
            </a:r>
            <a:br>
              <a:rPr lang="en-US" dirty="0" smtClean="0"/>
            </a:br>
            <a:r>
              <a:rPr lang="en-US" dirty="0" smtClean="0">
                <a:solidFill>
                  <a:schemeClr val="accent1"/>
                </a:solidFill>
              </a:rPr>
              <a:t>Product Training</a:t>
            </a:r>
            <a:br>
              <a:rPr lang="en-US" dirty="0" smtClean="0">
                <a:solidFill>
                  <a:schemeClr val="accent1"/>
                </a:solidFill>
              </a:rPr>
            </a:br>
            <a:r>
              <a:rPr lang="en-US" dirty="0" err="1" smtClean="0">
                <a:solidFill>
                  <a:schemeClr val="accent1"/>
                </a:solidFill>
              </a:rPr>
              <a:t>Configurator</a:t>
            </a:r>
            <a:endParaRPr lang="en-US" b="1" dirty="0" smtClean="0">
              <a:solidFill>
                <a:schemeClr val="accent1"/>
              </a:solidFill>
            </a:endParaRPr>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Option Item</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923330"/>
          </a:xfrm>
          <a:prstGeom prst="rect">
            <a:avLst/>
          </a:prstGeom>
          <a:noFill/>
        </p:spPr>
        <p:txBody>
          <a:bodyPr wrap="square" rtlCol="0">
            <a:spAutoFit/>
          </a:bodyPr>
          <a:lstStyle/>
          <a:p>
            <a:r>
              <a:rPr lang="en-US" sz="1800" dirty="0" smtClean="0">
                <a:solidFill>
                  <a:schemeClr val="tx1"/>
                </a:solidFill>
              </a:rPr>
              <a:t>For our color, we wanted to do a special double coat of green for the “Green” electric version.  Any other green auto gets the regular coat.  We also are charging more for the electric version of the green.  Notice the price line.</a:t>
            </a:r>
            <a:endParaRPr lang="en-US" sz="1800" dirty="0">
              <a:solidFill>
                <a:schemeClr val="tx1"/>
              </a:solidFill>
            </a:endParaRPr>
          </a:p>
        </p:txBody>
      </p:sp>
      <p:pic>
        <p:nvPicPr>
          <p:cNvPr id="13314" name="Picture 2"/>
          <p:cNvPicPr>
            <a:picLocks noChangeAspect="1" noChangeArrowheads="1"/>
          </p:cNvPicPr>
          <p:nvPr/>
        </p:nvPicPr>
        <p:blipFill>
          <a:blip r:embed="rId2"/>
          <a:srcRect/>
          <a:stretch>
            <a:fillRect/>
          </a:stretch>
        </p:blipFill>
        <p:spPr bwMode="auto">
          <a:xfrm>
            <a:off x="1447800" y="2438400"/>
            <a:ext cx="4995862" cy="387198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Components</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1200329"/>
          </a:xfrm>
          <a:prstGeom prst="rect">
            <a:avLst/>
          </a:prstGeom>
          <a:noFill/>
        </p:spPr>
        <p:txBody>
          <a:bodyPr wrap="square" rtlCol="0">
            <a:spAutoFit/>
          </a:bodyPr>
          <a:lstStyle/>
          <a:p>
            <a:r>
              <a:rPr lang="en-US" sz="1800" dirty="0" smtClean="0">
                <a:solidFill>
                  <a:schemeClr val="tx1"/>
                </a:solidFill>
              </a:rPr>
              <a:t>Adding a component is similar to adding an option item.  We fill in the Add to BOM field the same way we added to the option item expression field.  Here we put in all of the conditions that would cause an item to be put into the structure.  For the Electric Motor Package, we want it if the electric option is selected.</a:t>
            </a:r>
            <a:endParaRPr lang="en-US" sz="1800" dirty="0">
              <a:solidFill>
                <a:schemeClr val="tx1"/>
              </a:solidFill>
            </a:endParaRPr>
          </a:p>
        </p:txBody>
      </p:sp>
      <p:pic>
        <p:nvPicPr>
          <p:cNvPr id="6146" name="Picture 2"/>
          <p:cNvPicPr>
            <a:picLocks noChangeAspect="1" noChangeArrowheads="1"/>
          </p:cNvPicPr>
          <p:nvPr/>
        </p:nvPicPr>
        <p:blipFill>
          <a:blip r:embed="rId2"/>
          <a:srcRect/>
          <a:stretch>
            <a:fillRect/>
          </a:stretch>
        </p:blipFill>
        <p:spPr bwMode="auto">
          <a:xfrm>
            <a:off x="1971675" y="2362200"/>
            <a:ext cx="5200650" cy="413688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Components</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646331"/>
          </a:xfrm>
          <a:prstGeom prst="rect">
            <a:avLst/>
          </a:prstGeom>
          <a:noFill/>
        </p:spPr>
        <p:txBody>
          <a:bodyPr wrap="square" rtlCol="0">
            <a:spAutoFit/>
          </a:bodyPr>
          <a:lstStyle/>
          <a:p>
            <a:r>
              <a:rPr lang="en-US" sz="1800" dirty="0" smtClean="0">
                <a:solidFill>
                  <a:schemeClr val="tx1"/>
                </a:solidFill>
              </a:rPr>
              <a:t>Since the electric option gets 2 units of Green Paint we can put an expression in the quantity field that will cause 2 units to be used for only the electric option. </a:t>
            </a:r>
            <a:endParaRPr lang="en-US" sz="1800" dirty="0">
              <a:solidFill>
                <a:schemeClr val="tx1"/>
              </a:solidFill>
            </a:endParaRPr>
          </a:p>
        </p:txBody>
      </p:sp>
      <p:pic>
        <p:nvPicPr>
          <p:cNvPr id="7170" name="Picture 2"/>
          <p:cNvPicPr>
            <a:picLocks noChangeAspect="1" noChangeArrowheads="1"/>
          </p:cNvPicPr>
          <p:nvPr/>
        </p:nvPicPr>
        <p:blipFill>
          <a:blip r:embed="rId2"/>
          <a:srcRect/>
          <a:stretch>
            <a:fillRect/>
          </a:stretch>
        </p:blipFill>
        <p:spPr bwMode="auto">
          <a:xfrm>
            <a:off x="1614487" y="2971800"/>
            <a:ext cx="5915025" cy="2438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Sales Order</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646331"/>
          </a:xfrm>
          <a:prstGeom prst="rect">
            <a:avLst/>
          </a:prstGeom>
          <a:noFill/>
        </p:spPr>
        <p:txBody>
          <a:bodyPr wrap="square" rtlCol="0">
            <a:spAutoFit/>
          </a:bodyPr>
          <a:lstStyle/>
          <a:p>
            <a:r>
              <a:rPr lang="en-US" sz="1800" dirty="0" smtClean="0">
                <a:solidFill>
                  <a:schemeClr val="tx1"/>
                </a:solidFill>
              </a:rPr>
              <a:t>When the WinMan Automobile is selected as an item in a sales order, the configuration window pops up.</a:t>
            </a:r>
            <a:endParaRPr lang="en-US" sz="1800" dirty="0">
              <a:solidFill>
                <a:schemeClr val="tx1"/>
              </a:solidFill>
            </a:endParaRPr>
          </a:p>
        </p:txBody>
      </p:sp>
      <p:pic>
        <p:nvPicPr>
          <p:cNvPr id="8196" name="Picture 4"/>
          <p:cNvPicPr>
            <a:picLocks noChangeAspect="1" noChangeArrowheads="1"/>
          </p:cNvPicPr>
          <p:nvPr/>
        </p:nvPicPr>
        <p:blipFill>
          <a:blip r:embed="rId2"/>
          <a:srcRect/>
          <a:stretch>
            <a:fillRect/>
          </a:stretch>
        </p:blipFill>
        <p:spPr bwMode="auto">
          <a:xfrm>
            <a:off x="1905000" y="1760764"/>
            <a:ext cx="5324475" cy="4563836"/>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Sales Order</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646331"/>
          </a:xfrm>
          <a:prstGeom prst="rect">
            <a:avLst/>
          </a:prstGeom>
          <a:noFill/>
        </p:spPr>
        <p:txBody>
          <a:bodyPr wrap="square" rtlCol="0">
            <a:spAutoFit/>
          </a:bodyPr>
          <a:lstStyle/>
          <a:p>
            <a:r>
              <a:rPr lang="en-US" sz="1800" dirty="0" smtClean="0">
                <a:solidFill>
                  <a:schemeClr val="tx1"/>
                </a:solidFill>
              </a:rPr>
              <a:t>Notice that the Towing Package does not have an asterisk (*) next to it.  That is because we put “True” in the Allow No Selection field of the option.</a:t>
            </a:r>
            <a:endParaRPr lang="en-US" sz="1800" dirty="0">
              <a:solidFill>
                <a:schemeClr val="tx1"/>
              </a:solidFill>
            </a:endParaRPr>
          </a:p>
        </p:txBody>
      </p:sp>
      <p:pic>
        <p:nvPicPr>
          <p:cNvPr id="10242" name="Picture 2"/>
          <p:cNvPicPr>
            <a:picLocks noChangeAspect="1" noChangeArrowheads="1"/>
          </p:cNvPicPr>
          <p:nvPr/>
        </p:nvPicPr>
        <p:blipFill>
          <a:blip r:embed="rId2"/>
          <a:srcRect/>
          <a:stretch>
            <a:fillRect/>
          </a:stretch>
        </p:blipFill>
        <p:spPr bwMode="auto">
          <a:xfrm>
            <a:off x="1895475" y="2224088"/>
            <a:ext cx="5353050" cy="24098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Sales Order</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369332"/>
          </a:xfrm>
          <a:prstGeom prst="rect">
            <a:avLst/>
          </a:prstGeom>
          <a:noFill/>
        </p:spPr>
        <p:txBody>
          <a:bodyPr wrap="square" rtlCol="0">
            <a:spAutoFit/>
          </a:bodyPr>
          <a:lstStyle/>
          <a:p>
            <a:r>
              <a:rPr lang="en-US" sz="1800" dirty="0" smtClean="0">
                <a:solidFill>
                  <a:schemeClr val="tx1"/>
                </a:solidFill>
              </a:rPr>
              <a:t>Here is the summary of our selections.</a:t>
            </a:r>
            <a:endParaRPr lang="en-US" sz="1800" dirty="0">
              <a:solidFill>
                <a:schemeClr val="tx1"/>
              </a:solidFill>
            </a:endParaRPr>
          </a:p>
        </p:txBody>
      </p:sp>
      <p:pic>
        <p:nvPicPr>
          <p:cNvPr id="11266" name="Picture 2"/>
          <p:cNvPicPr>
            <a:picLocks noChangeAspect="1" noChangeArrowheads="1"/>
          </p:cNvPicPr>
          <p:nvPr/>
        </p:nvPicPr>
        <p:blipFill>
          <a:blip r:embed="rId2"/>
          <a:srcRect/>
          <a:stretch>
            <a:fillRect/>
          </a:stretch>
        </p:blipFill>
        <p:spPr bwMode="auto">
          <a:xfrm>
            <a:off x="2019300" y="1981200"/>
            <a:ext cx="5105400" cy="4326233"/>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Sales Order</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646331"/>
          </a:xfrm>
          <a:prstGeom prst="rect">
            <a:avLst/>
          </a:prstGeom>
          <a:noFill/>
        </p:spPr>
        <p:txBody>
          <a:bodyPr wrap="square" rtlCol="0">
            <a:spAutoFit/>
          </a:bodyPr>
          <a:lstStyle/>
          <a:p>
            <a:r>
              <a:rPr lang="en-US" sz="1800" dirty="0" smtClean="0">
                <a:solidFill>
                  <a:schemeClr val="tx1"/>
                </a:solidFill>
              </a:rPr>
              <a:t>The sales order line that is generated has a the generated item number based upon the selected options.  The price is a sum of the options.</a:t>
            </a:r>
            <a:endParaRPr lang="en-US" sz="1800" dirty="0">
              <a:solidFill>
                <a:schemeClr val="tx1"/>
              </a:solidFill>
            </a:endParaRPr>
          </a:p>
        </p:txBody>
      </p:sp>
      <p:pic>
        <p:nvPicPr>
          <p:cNvPr id="14339" name="Picture 3"/>
          <p:cNvPicPr>
            <a:picLocks noChangeAspect="1" noChangeArrowheads="1"/>
          </p:cNvPicPr>
          <p:nvPr/>
        </p:nvPicPr>
        <p:blipFill>
          <a:blip r:embed="rId2"/>
          <a:srcRect/>
          <a:stretch>
            <a:fillRect/>
          </a:stretch>
        </p:blipFill>
        <p:spPr bwMode="auto">
          <a:xfrm>
            <a:off x="1766888" y="1800225"/>
            <a:ext cx="5610225" cy="46005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Option Settings</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1477328"/>
          </a:xfrm>
          <a:prstGeom prst="rect">
            <a:avLst/>
          </a:prstGeom>
          <a:noFill/>
        </p:spPr>
        <p:txBody>
          <a:bodyPr wrap="square" rtlCol="0">
            <a:spAutoFit/>
          </a:bodyPr>
          <a:lstStyle/>
          <a:p>
            <a:r>
              <a:rPr lang="en-US" sz="1800" dirty="0" smtClean="0">
                <a:solidFill>
                  <a:schemeClr val="tx1"/>
                </a:solidFill>
              </a:rPr>
              <a:t>The option settings affect the way the </a:t>
            </a:r>
            <a:r>
              <a:rPr lang="en-US" sz="1800" dirty="0" err="1" smtClean="0">
                <a:solidFill>
                  <a:schemeClr val="tx1"/>
                </a:solidFill>
              </a:rPr>
              <a:t>configurator</a:t>
            </a:r>
            <a:r>
              <a:rPr lang="en-US" sz="1800" dirty="0" smtClean="0">
                <a:solidFill>
                  <a:schemeClr val="tx1"/>
                </a:solidFill>
              </a:rPr>
              <a:t> works.</a:t>
            </a:r>
          </a:p>
          <a:p>
            <a:endParaRPr lang="en-US" sz="1800" dirty="0" smtClean="0">
              <a:solidFill>
                <a:schemeClr val="tx1"/>
              </a:solidFill>
            </a:endParaRPr>
          </a:p>
          <a:p>
            <a:r>
              <a:rPr lang="en-US" sz="1800" dirty="0" smtClean="0">
                <a:solidFill>
                  <a:schemeClr val="tx1"/>
                </a:solidFill>
              </a:rPr>
              <a:t>We can set the separator that makes up the configured item number, determine how the number is built (from Prefix or generated), and if the options contain the pricing.</a:t>
            </a:r>
            <a:endParaRPr lang="en-US" sz="1800" dirty="0">
              <a:solidFill>
                <a:schemeClr val="tx1"/>
              </a:solidFill>
            </a:endParaRPr>
          </a:p>
        </p:txBody>
      </p:sp>
      <p:pic>
        <p:nvPicPr>
          <p:cNvPr id="12290" name="Picture 2"/>
          <p:cNvPicPr>
            <a:picLocks noChangeAspect="1" noChangeArrowheads="1"/>
          </p:cNvPicPr>
          <p:nvPr/>
        </p:nvPicPr>
        <p:blipFill>
          <a:blip r:embed="rId2"/>
          <a:srcRect/>
          <a:stretch>
            <a:fillRect/>
          </a:stretch>
        </p:blipFill>
        <p:spPr bwMode="auto">
          <a:xfrm>
            <a:off x="2390775" y="2847975"/>
            <a:ext cx="4362450" cy="21050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Overview</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4" name="TextBox 3"/>
          <p:cNvSpPr txBox="1"/>
          <p:nvPr/>
        </p:nvSpPr>
        <p:spPr>
          <a:xfrm>
            <a:off x="457200" y="1219200"/>
            <a:ext cx="8229600" cy="5181600"/>
          </a:xfrm>
          <a:prstGeom prst="rect">
            <a:avLst/>
          </a:prstGeom>
          <a:noFill/>
        </p:spPr>
        <p:txBody>
          <a:bodyPr wrap="square" rtlCol="0">
            <a:normAutofit fontScale="55000" lnSpcReduction="20000"/>
          </a:bodyPr>
          <a:lstStyle/>
          <a:p>
            <a:r>
              <a:rPr lang="en-GB" dirty="0" smtClean="0">
                <a:solidFill>
                  <a:schemeClr val="tx1"/>
                </a:solidFill>
              </a:rPr>
              <a:t>The </a:t>
            </a:r>
            <a:r>
              <a:rPr lang="en-GB" dirty="0" err="1" smtClean="0">
                <a:solidFill>
                  <a:schemeClr val="tx1"/>
                </a:solidFill>
              </a:rPr>
              <a:t>Configurator</a:t>
            </a:r>
            <a:r>
              <a:rPr lang="en-GB" dirty="0" smtClean="0">
                <a:solidFill>
                  <a:schemeClr val="tx1"/>
                </a:solidFill>
              </a:rPr>
              <a:t> module is used to define products which have features and options which can be selected in a variety of combinations resulting in a potentially huge number of unique bills of material. It would be impractical if not impossible to create every one of these so one can be selected when a customer places an order. Many possible combinations would never be required and would therefore have consumed a lot of valuable time and resources in their creation; they would also clutter the database and obscure the useful data.</a:t>
            </a:r>
            <a:endParaRPr lang="en-US" dirty="0" smtClean="0">
              <a:solidFill>
                <a:schemeClr val="tx1"/>
              </a:solidFill>
            </a:endParaRPr>
          </a:p>
          <a:p>
            <a:r>
              <a:rPr lang="en-GB" dirty="0" smtClean="0">
                <a:solidFill>
                  <a:schemeClr val="tx1"/>
                </a:solidFill>
              </a:rPr>
              <a:t> </a:t>
            </a:r>
            <a:endParaRPr lang="en-US" dirty="0" smtClean="0">
              <a:solidFill>
                <a:schemeClr val="tx1"/>
              </a:solidFill>
            </a:endParaRPr>
          </a:p>
          <a:p>
            <a:r>
              <a:rPr lang="en-GB" dirty="0" smtClean="0">
                <a:solidFill>
                  <a:schemeClr val="tx1"/>
                </a:solidFill>
              </a:rPr>
              <a:t>The </a:t>
            </a:r>
            <a:r>
              <a:rPr lang="en-GB" dirty="0" err="1" smtClean="0">
                <a:solidFill>
                  <a:schemeClr val="tx1"/>
                </a:solidFill>
              </a:rPr>
              <a:t>configurator</a:t>
            </a:r>
            <a:r>
              <a:rPr lang="en-GB" dirty="0" smtClean="0">
                <a:solidFill>
                  <a:schemeClr val="tx1"/>
                </a:solidFill>
              </a:rPr>
              <a:t> enables a relatively small number of products or models to be defined with all their available options including rules for determining which can be selected with another, e.g. on a car a sun-roof can be selected on a saloon body style but not on a roadster.</a:t>
            </a:r>
            <a:endParaRPr lang="en-US" dirty="0" smtClean="0">
              <a:solidFill>
                <a:schemeClr val="tx1"/>
              </a:solidFill>
            </a:endParaRPr>
          </a:p>
          <a:p>
            <a:r>
              <a:rPr lang="en-GB" dirty="0" smtClean="0">
                <a:solidFill>
                  <a:schemeClr val="tx1"/>
                </a:solidFill>
              </a:rPr>
              <a:t> </a:t>
            </a:r>
            <a:endParaRPr lang="en-US" dirty="0" smtClean="0">
              <a:solidFill>
                <a:schemeClr val="tx1"/>
              </a:solidFill>
            </a:endParaRPr>
          </a:p>
          <a:p>
            <a:r>
              <a:rPr lang="en-GB" dirty="0" smtClean="0">
                <a:solidFill>
                  <a:schemeClr val="tx1"/>
                </a:solidFill>
              </a:rPr>
              <a:t>When a user is entering a sales order and selects a product which is defined as ‘Configured’ that user will be presented with a list of available options and can select whatever is required.</a:t>
            </a:r>
            <a:endParaRPr lang="en-US" dirty="0" smtClean="0">
              <a:solidFill>
                <a:schemeClr val="tx1"/>
              </a:solidFill>
            </a:endParaRPr>
          </a:p>
          <a:p>
            <a:r>
              <a:rPr lang="en-GB" dirty="0" smtClean="0">
                <a:solidFill>
                  <a:schemeClr val="tx1"/>
                </a:solidFill>
              </a:rPr>
              <a:t> </a:t>
            </a:r>
            <a:endParaRPr lang="en-US" dirty="0" smtClean="0">
              <a:solidFill>
                <a:schemeClr val="tx1"/>
              </a:solidFill>
            </a:endParaRPr>
          </a:p>
          <a:p>
            <a:r>
              <a:rPr lang="en-GB" dirty="0" smtClean="0">
                <a:solidFill>
                  <a:schemeClr val="tx1"/>
                </a:solidFill>
              </a:rPr>
              <a:t>Each time a product is configured in this way it creates a new product and a unique BOM.</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A Configured Product</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graphicFrame>
        <p:nvGraphicFramePr>
          <p:cNvPr id="5" name="Table 4"/>
          <p:cNvGraphicFramePr>
            <a:graphicFrameLocks noGrp="1"/>
          </p:cNvGraphicFramePr>
          <p:nvPr/>
        </p:nvGraphicFramePr>
        <p:xfrm>
          <a:off x="762000" y="1945640"/>
          <a:ext cx="7696200" cy="3235960"/>
        </p:xfrm>
        <a:graphic>
          <a:graphicData uri="http://schemas.openxmlformats.org/drawingml/2006/table">
            <a:tbl>
              <a:tblPr firstRow="1" bandRow="1">
                <a:tableStyleId>{5C22544A-7EE6-4342-B048-85BDC9FD1C3A}</a:tableStyleId>
              </a:tblPr>
              <a:tblGrid>
                <a:gridCol w="1924050"/>
                <a:gridCol w="2571750"/>
                <a:gridCol w="1752600"/>
                <a:gridCol w="1447800"/>
              </a:tblGrid>
              <a:tr h="370840">
                <a:tc>
                  <a:txBody>
                    <a:bodyPr/>
                    <a:lstStyle/>
                    <a:p>
                      <a:r>
                        <a:rPr lang="en-US" dirty="0" smtClean="0"/>
                        <a:t>Option</a:t>
                      </a:r>
                      <a:r>
                        <a:rPr lang="en-US" baseline="0" dirty="0" smtClean="0"/>
                        <a:t> Group</a:t>
                      </a:r>
                      <a:endParaRPr lang="en-US" dirty="0"/>
                    </a:p>
                  </a:txBody>
                  <a:tcPr/>
                </a:tc>
                <a:tc>
                  <a:txBody>
                    <a:bodyPr/>
                    <a:lstStyle/>
                    <a:p>
                      <a:r>
                        <a:rPr lang="en-US" dirty="0" smtClean="0"/>
                        <a:t>Option</a:t>
                      </a:r>
                      <a:endParaRPr lang="en-US" dirty="0"/>
                    </a:p>
                  </a:txBody>
                  <a:tcPr/>
                </a:tc>
                <a:tc>
                  <a:txBody>
                    <a:bodyPr/>
                    <a:lstStyle/>
                    <a:p>
                      <a:r>
                        <a:rPr lang="en-US" dirty="0" smtClean="0"/>
                        <a:t>Electric (33-050)</a:t>
                      </a:r>
                      <a:endParaRPr lang="en-US" dirty="0"/>
                    </a:p>
                  </a:txBody>
                  <a:tcPr/>
                </a:tc>
                <a:tc>
                  <a:txBody>
                    <a:bodyPr/>
                    <a:lstStyle/>
                    <a:p>
                      <a:r>
                        <a:rPr lang="en-US" dirty="0" smtClean="0"/>
                        <a:t>Combustion (33-060)</a:t>
                      </a:r>
                      <a:endParaRPr lang="en-US" dirty="0"/>
                    </a:p>
                  </a:txBody>
                  <a:tcPr/>
                </a:tc>
              </a:tr>
              <a:tr h="370840">
                <a:tc>
                  <a:txBody>
                    <a:bodyPr/>
                    <a:lstStyle/>
                    <a:p>
                      <a:r>
                        <a:rPr lang="en-US" dirty="0" smtClean="0"/>
                        <a:t>Transmission</a:t>
                      </a:r>
                      <a:endParaRPr lang="en-US" dirty="0"/>
                    </a:p>
                  </a:txBody>
                  <a:tcPr/>
                </a:tc>
                <a:tc>
                  <a:txBody>
                    <a:bodyPr/>
                    <a:lstStyle/>
                    <a:p>
                      <a:r>
                        <a:rPr lang="en-US" dirty="0" smtClean="0"/>
                        <a:t>CVT (33-100)</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370840">
                <a:tc>
                  <a:txBody>
                    <a:bodyPr/>
                    <a:lstStyle/>
                    <a:p>
                      <a:endParaRPr lang="en-US"/>
                    </a:p>
                  </a:txBody>
                  <a:tcPr/>
                </a:tc>
                <a:tc>
                  <a:txBody>
                    <a:bodyPr/>
                    <a:lstStyle/>
                    <a:p>
                      <a:r>
                        <a:rPr lang="en-US" dirty="0" smtClean="0"/>
                        <a:t>6 Speed (33-110)</a:t>
                      </a:r>
                      <a:endParaRPr lang="en-US" dirty="0"/>
                    </a:p>
                  </a:txBody>
                  <a:tcPr/>
                </a:tc>
                <a:tc>
                  <a:txBody>
                    <a:bodyPr/>
                    <a:lstStyle/>
                    <a:p>
                      <a:r>
                        <a:rPr lang="en-US" dirty="0" smtClean="0"/>
                        <a:t>N</a:t>
                      </a:r>
                      <a:endParaRPr lang="en-US" dirty="0"/>
                    </a:p>
                  </a:txBody>
                  <a:tcPr/>
                </a:tc>
                <a:tc>
                  <a:txBody>
                    <a:bodyPr/>
                    <a:lstStyle/>
                    <a:p>
                      <a:r>
                        <a:rPr lang="en-US" dirty="0" smtClean="0"/>
                        <a:t>Y</a:t>
                      </a:r>
                      <a:endParaRPr lang="en-US" dirty="0"/>
                    </a:p>
                  </a:txBody>
                  <a:tcPr/>
                </a:tc>
              </a:tr>
              <a:tr h="370840">
                <a:tc>
                  <a:txBody>
                    <a:bodyPr/>
                    <a:lstStyle/>
                    <a:p>
                      <a:r>
                        <a:rPr lang="en-US" dirty="0" smtClean="0"/>
                        <a:t>Color</a:t>
                      </a:r>
                      <a:endParaRPr lang="en-US" dirty="0"/>
                    </a:p>
                  </a:txBody>
                  <a:tcPr/>
                </a:tc>
                <a:tc>
                  <a:txBody>
                    <a:bodyPr/>
                    <a:lstStyle/>
                    <a:p>
                      <a:r>
                        <a:rPr lang="en-US" dirty="0" smtClean="0"/>
                        <a:t>Green  (33-201)</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370840">
                <a:tc>
                  <a:txBody>
                    <a:bodyPr/>
                    <a:lstStyle/>
                    <a:p>
                      <a:endParaRPr lang="en-US" dirty="0"/>
                    </a:p>
                  </a:txBody>
                  <a:tcPr/>
                </a:tc>
                <a:tc>
                  <a:txBody>
                    <a:bodyPr/>
                    <a:lstStyle/>
                    <a:p>
                      <a:r>
                        <a:rPr lang="en-US" dirty="0" smtClean="0"/>
                        <a:t>Blue (33-202)</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370840">
                <a:tc>
                  <a:txBody>
                    <a:bodyPr/>
                    <a:lstStyle/>
                    <a:p>
                      <a:endParaRPr lang="en-US" dirty="0"/>
                    </a:p>
                  </a:txBody>
                  <a:tcPr/>
                </a:tc>
                <a:tc>
                  <a:txBody>
                    <a:bodyPr/>
                    <a:lstStyle/>
                    <a:p>
                      <a:r>
                        <a:rPr lang="en-US" dirty="0" smtClean="0"/>
                        <a:t>White (33-203)</a:t>
                      </a:r>
                      <a:endParaRPr lang="en-US" dirty="0"/>
                    </a:p>
                  </a:txBody>
                  <a:tcPr/>
                </a:tc>
                <a:tc>
                  <a:txBody>
                    <a:bodyPr/>
                    <a:lstStyle/>
                    <a:p>
                      <a:r>
                        <a:rPr lang="en-US" dirty="0" smtClean="0"/>
                        <a:t>N</a:t>
                      </a:r>
                      <a:endParaRPr lang="en-US" dirty="0"/>
                    </a:p>
                  </a:txBody>
                  <a:tcPr/>
                </a:tc>
                <a:tc>
                  <a:txBody>
                    <a:bodyPr/>
                    <a:lstStyle/>
                    <a:p>
                      <a:r>
                        <a:rPr lang="en-US" dirty="0" smtClean="0"/>
                        <a:t>Y</a:t>
                      </a:r>
                      <a:endParaRPr lang="en-US" dirty="0"/>
                    </a:p>
                  </a:txBody>
                  <a:tcPr/>
                </a:tc>
              </a:tr>
              <a:tr h="370840">
                <a:tc>
                  <a:txBody>
                    <a:bodyPr/>
                    <a:lstStyle/>
                    <a:p>
                      <a:r>
                        <a:rPr lang="en-US" dirty="0" smtClean="0"/>
                        <a:t>Towing</a:t>
                      </a:r>
                      <a:endParaRPr lang="en-US" dirty="0"/>
                    </a:p>
                  </a:txBody>
                  <a:tcPr/>
                </a:tc>
                <a:tc>
                  <a:txBody>
                    <a:bodyPr/>
                    <a:lstStyle/>
                    <a:p>
                      <a:r>
                        <a:rPr lang="en-US" dirty="0" smtClean="0"/>
                        <a:t>Light</a:t>
                      </a:r>
                      <a:r>
                        <a:rPr lang="en-US" baseline="0" dirty="0" smtClean="0"/>
                        <a:t> Towing (33-301)</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370840">
                <a:tc>
                  <a:txBody>
                    <a:bodyPr/>
                    <a:lstStyle/>
                    <a:p>
                      <a:endParaRPr lang="en-US" dirty="0"/>
                    </a:p>
                  </a:txBody>
                  <a:tcPr/>
                </a:tc>
                <a:tc>
                  <a:txBody>
                    <a:bodyPr/>
                    <a:lstStyle/>
                    <a:p>
                      <a:r>
                        <a:rPr lang="en-US" dirty="0" smtClean="0"/>
                        <a:t>Heavy Duty (33-302)</a:t>
                      </a:r>
                      <a:endParaRPr lang="en-US" dirty="0"/>
                    </a:p>
                  </a:txBody>
                  <a:tcPr/>
                </a:tc>
                <a:tc>
                  <a:txBody>
                    <a:bodyPr/>
                    <a:lstStyle/>
                    <a:p>
                      <a:r>
                        <a:rPr lang="en-US" dirty="0" smtClean="0"/>
                        <a:t>N</a:t>
                      </a:r>
                      <a:endParaRPr lang="en-US" dirty="0"/>
                    </a:p>
                  </a:txBody>
                  <a:tcPr/>
                </a:tc>
                <a:tc>
                  <a:txBody>
                    <a:bodyPr/>
                    <a:lstStyle/>
                    <a:p>
                      <a:r>
                        <a:rPr lang="en-US" dirty="0" smtClean="0"/>
                        <a:t>Y</a:t>
                      </a:r>
                      <a:endParaRPr lang="en-US" dirty="0"/>
                    </a:p>
                  </a:txBody>
                  <a:tcPr/>
                </a:tc>
              </a:tr>
            </a:tbl>
          </a:graphicData>
        </a:graphic>
      </p:graphicFrame>
      <p:sp>
        <p:nvSpPr>
          <p:cNvPr id="6" name="TextBox 5"/>
          <p:cNvSpPr txBox="1"/>
          <p:nvPr/>
        </p:nvSpPr>
        <p:spPr>
          <a:xfrm>
            <a:off x="608864" y="1371600"/>
            <a:ext cx="7926272" cy="369332"/>
          </a:xfrm>
          <a:prstGeom prst="rect">
            <a:avLst/>
          </a:prstGeom>
          <a:noFill/>
        </p:spPr>
        <p:txBody>
          <a:bodyPr wrap="none" rtlCol="0">
            <a:spAutoFit/>
          </a:bodyPr>
          <a:lstStyle/>
          <a:p>
            <a:r>
              <a:rPr lang="en-US" sz="1800" dirty="0" smtClean="0">
                <a:solidFill>
                  <a:schemeClr val="tx1"/>
                </a:solidFill>
              </a:rPr>
              <a:t>We are going to configure a WinMan Automobile that has the following rules.</a:t>
            </a:r>
            <a:endParaRPr lang="en-US" sz="18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A Configured Product</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608864" y="1371600"/>
            <a:ext cx="6519734" cy="369332"/>
          </a:xfrm>
          <a:prstGeom prst="rect">
            <a:avLst/>
          </a:prstGeom>
          <a:noFill/>
        </p:spPr>
        <p:txBody>
          <a:bodyPr wrap="none" rtlCol="0">
            <a:spAutoFit/>
          </a:bodyPr>
          <a:lstStyle/>
          <a:p>
            <a:r>
              <a:rPr lang="en-US" sz="1800" dirty="0" smtClean="0">
                <a:solidFill>
                  <a:schemeClr val="tx1"/>
                </a:solidFill>
              </a:rPr>
              <a:t>On Options tab, you click to select the “Use </a:t>
            </a:r>
            <a:r>
              <a:rPr lang="en-US" sz="1800" dirty="0" err="1" smtClean="0">
                <a:solidFill>
                  <a:schemeClr val="tx1"/>
                </a:solidFill>
              </a:rPr>
              <a:t>Configurator</a:t>
            </a:r>
            <a:r>
              <a:rPr lang="en-US" sz="1800" dirty="0" smtClean="0">
                <a:solidFill>
                  <a:schemeClr val="tx1"/>
                </a:solidFill>
              </a:rPr>
              <a:t>” box.</a:t>
            </a:r>
            <a:endParaRPr lang="en-US" sz="1800"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1528762" y="1752600"/>
            <a:ext cx="6086475" cy="46863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A Configured Product</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646331"/>
          </a:xfrm>
          <a:prstGeom prst="rect">
            <a:avLst/>
          </a:prstGeom>
          <a:noFill/>
        </p:spPr>
        <p:txBody>
          <a:bodyPr wrap="square" rtlCol="0">
            <a:spAutoFit/>
          </a:bodyPr>
          <a:lstStyle/>
          <a:p>
            <a:r>
              <a:rPr lang="en-US" sz="1800" dirty="0" smtClean="0">
                <a:solidFill>
                  <a:schemeClr val="tx1"/>
                </a:solidFill>
              </a:rPr>
              <a:t>The </a:t>
            </a:r>
            <a:r>
              <a:rPr lang="en-US" sz="1800" dirty="0" err="1" smtClean="0">
                <a:solidFill>
                  <a:schemeClr val="tx1"/>
                </a:solidFill>
              </a:rPr>
              <a:t>Configurator</a:t>
            </a:r>
            <a:r>
              <a:rPr lang="en-US" sz="1800" dirty="0" smtClean="0">
                <a:solidFill>
                  <a:schemeClr val="tx1"/>
                </a:solidFill>
              </a:rPr>
              <a:t> module (by default found under  Manufacturing) allows us to add an item to be configured.</a:t>
            </a:r>
            <a:endParaRPr lang="en-US" sz="1800"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1576387" y="1828800"/>
            <a:ext cx="5991225" cy="45148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A Configured Product</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3139321"/>
          </a:xfrm>
          <a:prstGeom prst="rect">
            <a:avLst/>
          </a:prstGeom>
          <a:noFill/>
        </p:spPr>
        <p:txBody>
          <a:bodyPr wrap="square" rtlCol="0">
            <a:spAutoFit/>
          </a:bodyPr>
          <a:lstStyle/>
          <a:p>
            <a:r>
              <a:rPr lang="en-US" sz="1800" dirty="0" smtClean="0">
                <a:solidFill>
                  <a:schemeClr val="tx1"/>
                </a:solidFill>
              </a:rPr>
              <a:t>We begin by adding the options we have to offer.  In our example, that would be:</a:t>
            </a:r>
          </a:p>
          <a:p>
            <a:pPr>
              <a:buFont typeface="Arial" pitchFamily="34" charset="0"/>
              <a:buChar char="•"/>
            </a:pPr>
            <a:r>
              <a:rPr lang="en-US" sz="1800" dirty="0" smtClean="0">
                <a:solidFill>
                  <a:schemeClr val="tx1"/>
                </a:solidFill>
              </a:rPr>
              <a:t>Engine</a:t>
            </a:r>
          </a:p>
          <a:p>
            <a:pPr>
              <a:buFont typeface="Arial" pitchFamily="34" charset="0"/>
              <a:buChar char="•"/>
            </a:pPr>
            <a:r>
              <a:rPr lang="en-US" sz="1800" dirty="0" smtClean="0">
                <a:solidFill>
                  <a:schemeClr val="tx1"/>
                </a:solidFill>
              </a:rPr>
              <a:t>Transmission</a:t>
            </a:r>
          </a:p>
          <a:p>
            <a:pPr>
              <a:buFont typeface="Arial" pitchFamily="34" charset="0"/>
              <a:buChar char="•"/>
            </a:pPr>
            <a:r>
              <a:rPr lang="en-US" sz="1800" dirty="0" smtClean="0">
                <a:solidFill>
                  <a:schemeClr val="tx1"/>
                </a:solidFill>
              </a:rPr>
              <a:t>Color</a:t>
            </a:r>
          </a:p>
          <a:p>
            <a:pPr>
              <a:buFont typeface="Arial" pitchFamily="34" charset="0"/>
              <a:buChar char="•"/>
            </a:pPr>
            <a:r>
              <a:rPr lang="en-US" sz="1800" dirty="0" smtClean="0">
                <a:solidFill>
                  <a:schemeClr val="tx1"/>
                </a:solidFill>
              </a:rPr>
              <a:t>Towing Package</a:t>
            </a:r>
          </a:p>
          <a:p>
            <a:pPr>
              <a:buFont typeface="Arial" pitchFamily="34" charset="0"/>
              <a:buChar char="•"/>
            </a:pPr>
            <a:endParaRPr lang="en-US" sz="1800" dirty="0" smtClean="0">
              <a:solidFill>
                <a:schemeClr val="tx1"/>
              </a:solidFill>
            </a:endParaRPr>
          </a:p>
          <a:p>
            <a:r>
              <a:rPr lang="en-US" sz="1800" dirty="0" smtClean="0">
                <a:solidFill>
                  <a:schemeClr val="tx1"/>
                </a:solidFill>
              </a:rPr>
              <a:t>Options are added at the top level by right clicking on the product (33-000).  To add options within options, simply right click on the option to be the parent of additional options.  For instance, in our example, if we wanted different kinds of internal combustions engines, we would add an engine type and perhaps diesel or gasoline option items.</a:t>
            </a:r>
            <a:endParaRPr lang="en-US" sz="1800"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3600450" y="3962400"/>
            <a:ext cx="1943100" cy="25431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Option Item</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1754326"/>
          </a:xfrm>
          <a:prstGeom prst="rect">
            <a:avLst/>
          </a:prstGeom>
          <a:noFill/>
        </p:spPr>
        <p:txBody>
          <a:bodyPr wrap="square" rtlCol="0">
            <a:spAutoFit/>
          </a:bodyPr>
          <a:lstStyle/>
          <a:p>
            <a:r>
              <a:rPr lang="en-US" sz="1800" dirty="0" smtClean="0">
                <a:solidFill>
                  <a:schemeClr val="tx1"/>
                </a:solidFill>
              </a:rPr>
              <a:t>Here we have added the combustion engine as an “Option Item” to the Engine option.  In this case we want this engine to be the default, so we put “True” into the default field.  The “default” field is set when the configuration is loaded.  If you want an option to be the default when a specific action is chosen, use the “Calculation” field.  The prefix field helps build the configuration part number depending upon the system options.</a:t>
            </a:r>
            <a:endParaRPr lang="en-US" sz="1800" dirty="0">
              <a:solidFill>
                <a:schemeClr val="tx1"/>
              </a:solidFill>
            </a:endParaRPr>
          </a:p>
        </p:txBody>
      </p:sp>
      <p:pic>
        <p:nvPicPr>
          <p:cNvPr id="2051" name="Picture 3"/>
          <p:cNvPicPr>
            <a:picLocks noChangeAspect="1" noChangeArrowheads="1"/>
          </p:cNvPicPr>
          <p:nvPr/>
        </p:nvPicPr>
        <p:blipFill>
          <a:blip r:embed="rId2"/>
          <a:srcRect/>
          <a:stretch>
            <a:fillRect/>
          </a:stretch>
        </p:blipFill>
        <p:spPr bwMode="auto">
          <a:xfrm>
            <a:off x="2056012" y="2576937"/>
            <a:ext cx="5716388" cy="405246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Option Item</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1200329"/>
          </a:xfrm>
          <a:prstGeom prst="rect">
            <a:avLst/>
          </a:prstGeom>
          <a:noFill/>
        </p:spPr>
        <p:txBody>
          <a:bodyPr wrap="square" rtlCol="0">
            <a:spAutoFit/>
          </a:bodyPr>
          <a:lstStyle/>
          <a:p>
            <a:r>
              <a:rPr lang="en-US" sz="1800" dirty="0" smtClean="0">
                <a:solidFill>
                  <a:schemeClr val="tx1"/>
                </a:solidFill>
              </a:rPr>
              <a:t>Our six speed transmission is only available with the internal combustion engine and cannot be bought with the electric motor.  We build the proper expressions using the Expression Builder (we get to it by clicking on the Wizard symbol next to the expression for which we want to build the expression). </a:t>
            </a:r>
            <a:endParaRPr lang="en-US" sz="1800" dirty="0">
              <a:solidFill>
                <a:schemeClr val="tx1"/>
              </a:solidFill>
            </a:endParaRPr>
          </a:p>
        </p:txBody>
      </p:sp>
      <p:pic>
        <p:nvPicPr>
          <p:cNvPr id="4100" name="Picture 4"/>
          <p:cNvPicPr>
            <a:picLocks noChangeAspect="1" noChangeArrowheads="1"/>
          </p:cNvPicPr>
          <p:nvPr/>
        </p:nvPicPr>
        <p:blipFill>
          <a:blip r:embed="rId2"/>
          <a:srcRect/>
          <a:stretch>
            <a:fillRect/>
          </a:stretch>
        </p:blipFill>
        <p:spPr bwMode="auto">
          <a:xfrm>
            <a:off x="1885950" y="2209800"/>
            <a:ext cx="5353050" cy="4241887"/>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781800" cy="1143000"/>
          </a:xfrm>
        </p:spPr>
        <p:txBody>
          <a:bodyPr/>
          <a:lstStyle/>
          <a:p>
            <a:r>
              <a:rPr lang="en-US" dirty="0" smtClean="0">
                <a:solidFill>
                  <a:schemeClr val="bg1"/>
                </a:solidFill>
              </a:rPr>
              <a:t>Option Item</a:t>
            </a:r>
            <a:endParaRPr lang="en-US" dirty="0">
              <a:solidFill>
                <a:schemeClr val="bg1"/>
              </a:solidFill>
            </a:endParaRPr>
          </a:p>
        </p:txBody>
      </p:sp>
      <p:sp>
        <p:nvSpPr>
          <p:cNvPr id="3" name="Date Placeholder 2"/>
          <p:cNvSpPr>
            <a:spLocks noGrp="1"/>
          </p:cNvSpPr>
          <p:nvPr>
            <p:ph type="dt" sz="half" idx="10"/>
          </p:nvPr>
        </p:nvSpPr>
        <p:spPr/>
        <p:txBody>
          <a:bodyPr/>
          <a:lstStyle/>
          <a:p>
            <a:pPr>
              <a:defRPr/>
            </a:pPr>
            <a:r>
              <a:rPr lang="en-US" smtClean="0"/>
              <a:t>©2007 TTW</a:t>
            </a:r>
            <a:endParaRPr lang="en-US"/>
          </a:p>
        </p:txBody>
      </p:sp>
      <p:sp>
        <p:nvSpPr>
          <p:cNvPr id="6" name="TextBox 5"/>
          <p:cNvSpPr txBox="1"/>
          <p:nvPr/>
        </p:nvSpPr>
        <p:spPr>
          <a:xfrm>
            <a:off x="292623" y="1066800"/>
            <a:ext cx="8622777" cy="1477328"/>
          </a:xfrm>
          <a:prstGeom prst="rect">
            <a:avLst/>
          </a:prstGeom>
          <a:noFill/>
        </p:spPr>
        <p:txBody>
          <a:bodyPr wrap="square" rtlCol="0">
            <a:spAutoFit/>
          </a:bodyPr>
          <a:lstStyle/>
          <a:p>
            <a:r>
              <a:rPr lang="en-US" sz="1800" dirty="0" smtClean="0">
                <a:solidFill>
                  <a:schemeClr val="tx1"/>
                </a:solidFill>
              </a:rPr>
              <a:t>This option is only enabled if the ICE (combustion engine) is chosen because we put that as a condition.  It is also the default for the ICE, made so by placing the same condition in the Calculation field.  We don’t want the option to show up for any other choice, so we put a visible condition (same expression).  If left empty, the option would have been visible but not selectable.</a:t>
            </a:r>
            <a:endParaRPr lang="en-US" sz="1800" dirty="0">
              <a:solidFill>
                <a:schemeClr val="tx1"/>
              </a:solidFill>
            </a:endParaRPr>
          </a:p>
        </p:txBody>
      </p:sp>
      <p:pic>
        <p:nvPicPr>
          <p:cNvPr id="5122" name="Picture 2"/>
          <p:cNvPicPr>
            <a:picLocks noChangeAspect="1" noChangeArrowheads="1"/>
          </p:cNvPicPr>
          <p:nvPr/>
        </p:nvPicPr>
        <p:blipFill>
          <a:blip r:embed="rId2"/>
          <a:srcRect/>
          <a:stretch>
            <a:fillRect/>
          </a:stretch>
        </p:blipFill>
        <p:spPr bwMode="auto">
          <a:xfrm>
            <a:off x="2074863" y="2590800"/>
            <a:ext cx="4986337" cy="3976739"/>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06BB8A-F5D0-4CEA-A7CE-BBABA0A16EF5}"/>
</file>

<file path=customXml/itemProps2.xml><?xml version="1.0" encoding="utf-8"?>
<ds:datastoreItem xmlns:ds="http://schemas.openxmlformats.org/officeDocument/2006/customXml" ds:itemID="{12F5EDC0-257D-4043-A86B-759ED1701AB1}"/>
</file>

<file path=customXml/itemProps3.xml><?xml version="1.0" encoding="utf-8"?>
<ds:datastoreItem xmlns:ds="http://schemas.openxmlformats.org/officeDocument/2006/customXml" ds:itemID="{86396795-E9BA-4A07-87D8-EDB4E7AF87B2}"/>
</file>

<file path=docProps/app.xml><?xml version="1.0" encoding="utf-8"?>
<Properties xmlns="http://schemas.openxmlformats.org/officeDocument/2006/extended-properties" xmlns:vt="http://schemas.openxmlformats.org/officeDocument/2006/docPropsVTypes">
  <Template>slide master-010108</Template>
  <TotalTime>13785</TotalTime>
  <Words>901</Words>
  <Application>Microsoft Office PowerPoint</Application>
  <PresentationFormat>On-screen Show (4:3)</PresentationFormat>
  <Paragraphs>94</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slide master-010108</vt:lpstr>
      <vt:lpstr>Office Theme</vt:lpstr>
      <vt:lpstr> Product Training Configurator</vt:lpstr>
      <vt:lpstr>Overview</vt:lpstr>
      <vt:lpstr>A Configured Product</vt:lpstr>
      <vt:lpstr>A Configured Product</vt:lpstr>
      <vt:lpstr>A Configured Product</vt:lpstr>
      <vt:lpstr>A Configured Product</vt:lpstr>
      <vt:lpstr>Option Item</vt:lpstr>
      <vt:lpstr>Option Item</vt:lpstr>
      <vt:lpstr>Option Item</vt:lpstr>
      <vt:lpstr>Option Item</vt:lpstr>
      <vt:lpstr>Components</vt:lpstr>
      <vt:lpstr>Components</vt:lpstr>
      <vt:lpstr>Sales Order</vt:lpstr>
      <vt:lpstr>Sales Order</vt:lpstr>
      <vt:lpstr>Sales Order</vt:lpstr>
      <vt:lpstr>Sales Order</vt:lpstr>
      <vt:lpstr>Option Settings</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851</cp:revision>
  <dcterms:created xsi:type="dcterms:W3CDTF">2008-02-15T20:51:22Z</dcterms:created>
  <dcterms:modified xsi:type="dcterms:W3CDTF">2008-08-27T13:49:10Z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