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59" r:id="rId3"/>
    <p:sldId id="260" r:id="rId4"/>
    <p:sldId id="346" r:id="rId5"/>
    <p:sldId id="262" r:id="rId6"/>
    <p:sldId id="349" r:id="rId7"/>
    <p:sldId id="347" r:id="rId8"/>
    <p:sldId id="348" r:id="rId9"/>
    <p:sldId id="350" r:id="rId10"/>
    <p:sldId id="351" r:id="rId11"/>
    <p:sldId id="352" r:id="rId12"/>
    <p:sldId id="353" r:id="rId13"/>
    <p:sldId id="355" r:id="rId14"/>
    <p:sldId id="356" r:id="rId15"/>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797" autoAdjust="0"/>
    <p:restoredTop sz="94718" autoAdjust="0"/>
  </p:normalViewPr>
  <p:slideViewPr>
    <p:cSldViewPr>
      <p:cViewPr varScale="1">
        <p:scale>
          <a:sx n="79" d="100"/>
          <a:sy n="79" d="100"/>
        </p:scale>
        <p:origin x="-8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06F1211D-1F27-4DFE-9D42-FB3B37AEEABB}" type="datetimeFigureOut">
              <a:rPr lang="en-US" smtClean="0"/>
              <a:pPr/>
              <a:t>6/4/2008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FA1C3814-0230-4687-9ECF-C2C03C17A0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58888" y="720725"/>
            <a:ext cx="4802187" cy="3600450"/>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685800" y="2133600"/>
            <a:ext cx="7696200" cy="1603375"/>
          </a:xfrm>
        </p:spPr>
        <p:txBody>
          <a:bodyPr/>
          <a:lstStyle/>
          <a:p>
            <a:pPr eaLnBrk="1" hangingPunct="1"/>
            <a:r>
              <a:rPr lang="en-US" dirty="0" smtClean="0"/>
              <a:t/>
            </a:r>
            <a:br>
              <a:rPr lang="en-US" dirty="0" smtClean="0"/>
            </a:br>
            <a:endParaRPr lang="en-US" b="1" dirty="0" smtClean="0"/>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
        <p:nvSpPr>
          <p:cNvPr id="6" name="TextBox 5"/>
          <p:cNvSpPr txBox="1"/>
          <p:nvPr/>
        </p:nvSpPr>
        <p:spPr>
          <a:xfrm>
            <a:off x="1295400" y="2057400"/>
            <a:ext cx="6553200" cy="1200329"/>
          </a:xfrm>
          <a:prstGeom prst="rect">
            <a:avLst/>
          </a:prstGeom>
          <a:noFill/>
        </p:spPr>
        <p:txBody>
          <a:bodyPr wrap="square" rtlCol="0">
            <a:spAutoFit/>
          </a:bodyPr>
          <a:lstStyle/>
          <a:p>
            <a:pPr algn="ctr"/>
            <a:r>
              <a:rPr lang="en-US" dirty="0" smtClean="0"/>
              <a:t>Product Training</a:t>
            </a:r>
          </a:p>
          <a:p>
            <a:pPr algn="ctr"/>
            <a:r>
              <a:rPr lang="en-US" dirty="0" smtClean="0"/>
              <a:t>Credit </a:t>
            </a:r>
            <a:r>
              <a:rPr lang="en-US" dirty="0" smtClean="0"/>
              <a:t>Cards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Sales Orders</a:t>
            </a:r>
            <a:endParaRPr lang="en-US" dirty="0"/>
          </a:p>
        </p:txBody>
      </p:sp>
      <p:sp>
        <p:nvSpPr>
          <p:cNvPr id="11" name="TextBox 10"/>
          <p:cNvSpPr txBox="1"/>
          <p:nvPr/>
        </p:nvSpPr>
        <p:spPr>
          <a:xfrm>
            <a:off x="533400" y="1752600"/>
            <a:ext cx="8153400" cy="3323987"/>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 credit card can be added to a sales order using the action Add Credit Card.  Only 1 credit card can be added per order.  If credit cards have been added to the customer account, they can be selected.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Adding a Credit Card should only be done after the order has been completely entered.  Adding a credit card will begin the firming process.  Selecting the action Firm will also prompt for credit card information in the same way the action Add Credit Card will.</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If a credit card action such as authorization is to be completed in Sales Orders, the user will be prompted to complete the action after the credit card has been entered.  If the user declines the process, the sales order will be put in a Held status.  Using the action Firm will re-start the process of authorization.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If an authorization can not be gained, or the credit card is declined, the order will go to a Held status.  A new credit card can be tried, or another attempt with the current card can be done using the Firm action.</a:t>
            </a:r>
          </a:p>
        </p:txBody>
      </p:sp>
      <p:sp>
        <p:nvSpPr>
          <p:cNvPr id="6" name="TextBox 5"/>
          <p:cNvSpPr txBox="1"/>
          <p:nvPr/>
        </p:nvSpPr>
        <p:spPr>
          <a:xfrm>
            <a:off x="609600" y="5181600"/>
            <a:ext cx="7696200" cy="954107"/>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a:t>
            </a:r>
            <a:r>
              <a:rPr lang="en-US" sz="1400" dirty="0" smtClean="0">
                <a:solidFill>
                  <a:schemeClr val="tx1"/>
                </a:solidFill>
              </a:rPr>
              <a:t>By default if an authorization </a:t>
            </a:r>
            <a:r>
              <a:rPr lang="en-US" sz="1400" dirty="0" smtClean="0">
                <a:solidFill>
                  <a:schemeClr val="tx1"/>
                </a:solidFill>
              </a:rPr>
              <a:t>does not come back, the order is not firmed and can not be shipped.  If the failed authorization is to be ignored (not recommended), use the Credit Cards </a:t>
            </a:r>
            <a:r>
              <a:rPr lang="en-US" sz="1400" dirty="0" smtClean="0">
                <a:solidFill>
                  <a:schemeClr val="tx1"/>
                </a:solidFill>
              </a:rPr>
              <a:t>system option </a:t>
            </a:r>
            <a:r>
              <a:rPr lang="en-US" sz="1400" b="1" dirty="0" smtClean="0">
                <a:solidFill>
                  <a:schemeClr val="tx1"/>
                </a:solidFill>
              </a:rPr>
              <a:t>Allow sales order firm with </a:t>
            </a:r>
            <a:r>
              <a:rPr lang="en-US" sz="1400" b="1" dirty="0" smtClean="0">
                <a:solidFill>
                  <a:schemeClr val="tx1"/>
                </a:solidFill>
              </a:rPr>
              <a:t>failure.  </a:t>
            </a:r>
            <a:r>
              <a:rPr lang="en-US" sz="1400" dirty="0" smtClean="0">
                <a:solidFill>
                  <a:schemeClr val="tx1"/>
                </a:solidFill>
              </a:rPr>
              <a:t>Enable the option and set the value to Y to firm orders regardless of the authorization result.</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Sales Orders</a:t>
            </a:r>
            <a:endParaRPr lang="en-US" dirty="0"/>
          </a:p>
        </p:txBody>
      </p:sp>
      <p:sp>
        <p:nvSpPr>
          <p:cNvPr id="11" name="TextBox 10"/>
          <p:cNvSpPr txBox="1"/>
          <p:nvPr/>
        </p:nvSpPr>
        <p:spPr>
          <a:xfrm>
            <a:off x="533400" y="1752600"/>
            <a:ext cx="8153400" cy="353943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Credit card actions in sales orders are triggered by the credit terms having the Required Credit Card field selected.  However, if a credit card is added to an order with terms that are not set up to be credit card, the Sales Order will be handled as a credit card order.</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credit card option that will authorize and capture at sales order firm, will generate an unallocated cash receipt the capture.  This will be matched to the invoice when generated.  Also, when using this option, if the capture has been completed, and a change is made to the sales order, the user will be prompted to refund the original transaction.  Once the change is made, the order will need to be re-firmed and another authorization and capture will need to be done.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If the option to authorize at sales order and capture at shipment is used, and the authorization has been completed, any changes to the sales order will require a re-authorization.  The user will be prompted to void the original authorization before any changes can be made.</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Once the sales order has been shipped (partially or complete) the sales order will be locked and no changes can be made.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Shipments</a:t>
            </a:r>
            <a:endParaRPr lang="en-US" dirty="0"/>
          </a:p>
        </p:txBody>
      </p:sp>
      <p:sp>
        <p:nvSpPr>
          <p:cNvPr id="11" name="TextBox 10"/>
          <p:cNvSpPr txBox="1"/>
          <p:nvPr/>
        </p:nvSpPr>
        <p:spPr>
          <a:xfrm>
            <a:off x="533400" y="3733800"/>
            <a:ext cx="8153400" cy="246221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The credit card capture must be successful for the shipment to become finalized in WinMan.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In cases of a partial shipment, the initial authorization will be voided and an authorization and capture will be done for the value of the goods being shipped and a separate authorization will be done for the value outstanding on the sales order</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An invoice will automatically be created for the shipment as well as a cash receipt for the credit card transaction.  The two transaction will automatically match, and not have any outstanding values.  Credit card invoices are not marked as printed and will print out if printing is done in a batch process.  A modification to the invoice print should be completed to reference that credit card payment has been received and no amount is outstanding.</a:t>
            </a:r>
          </a:p>
        </p:txBody>
      </p:sp>
      <p:pic>
        <p:nvPicPr>
          <p:cNvPr id="8" name="Picture 2"/>
          <p:cNvPicPr>
            <a:picLocks noChangeAspect="1" noChangeArrowheads="1"/>
          </p:cNvPicPr>
          <p:nvPr/>
        </p:nvPicPr>
        <p:blipFill>
          <a:blip r:embed="rId2"/>
          <a:srcRect/>
          <a:stretch>
            <a:fillRect/>
          </a:stretch>
        </p:blipFill>
        <p:spPr bwMode="auto">
          <a:xfrm>
            <a:off x="457200" y="1828800"/>
            <a:ext cx="3810000" cy="1771650"/>
          </a:xfrm>
          <a:prstGeom prst="rect">
            <a:avLst/>
          </a:prstGeom>
          <a:noFill/>
          <a:ln w="9525">
            <a:noFill/>
            <a:miter lim="800000"/>
            <a:headEnd/>
            <a:tailEnd/>
          </a:ln>
          <a:effectLst/>
        </p:spPr>
      </p:pic>
      <p:sp>
        <p:nvSpPr>
          <p:cNvPr id="9" name="TextBox 8"/>
          <p:cNvSpPr txBox="1"/>
          <p:nvPr/>
        </p:nvSpPr>
        <p:spPr>
          <a:xfrm>
            <a:off x="4648200" y="1752600"/>
            <a:ext cx="4191000" cy="1815882"/>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The credit card capture in the Shipments module will occur when the shipment is finalized.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The option to cancel outstanding items on the sales order at shipments </a:t>
            </a:r>
            <a:r>
              <a:rPr lang="en-US" sz="1400" dirty="0" smtClean="0">
                <a:solidFill>
                  <a:schemeClr val="tx1"/>
                </a:solidFill>
              </a:rPr>
              <a:t>finalize </a:t>
            </a:r>
            <a:r>
              <a:rPr lang="en-US" sz="1400" dirty="0" smtClean="0">
                <a:solidFill>
                  <a:schemeClr val="tx1"/>
                </a:solidFill>
              </a:rPr>
              <a:t>will not be available </a:t>
            </a:r>
            <a:r>
              <a:rPr lang="en-US" sz="1400" dirty="0" smtClean="0">
                <a:solidFill>
                  <a:schemeClr val="tx1"/>
                </a:solidFill>
              </a:rPr>
              <a:t>when shipping </a:t>
            </a:r>
            <a:r>
              <a:rPr lang="en-US" sz="1400" dirty="0" smtClean="0">
                <a:solidFill>
                  <a:schemeClr val="tx1"/>
                </a:solidFill>
              </a:rPr>
              <a:t>a credit card sales order. T</a:t>
            </a:r>
            <a:r>
              <a:rPr lang="en-US" sz="1400" dirty="0" smtClean="0">
                <a:solidFill>
                  <a:schemeClr val="tx1"/>
                </a:solidFill>
              </a:rPr>
              <a:t>o </a:t>
            </a:r>
            <a:r>
              <a:rPr lang="en-US" sz="1400" dirty="0" smtClean="0">
                <a:solidFill>
                  <a:schemeClr val="tx1"/>
                </a:solidFill>
              </a:rPr>
              <a:t>cancel the items on the sales </a:t>
            </a:r>
            <a:r>
              <a:rPr lang="en-US" sz="1400" dirty="0" smtClean="0">
                <a:solidFill>
                  <a:schemeClr val="tx1"/>
                </a:solidFill>
              </a:rPr>
              <a:t>order, go </a:t>
            </a:r>
            <a:r>
              <a:rPr lang="en-US" sz="1400" dirty="0" smtClean="0">
                <a:solidFill>
                  <a:schemeClr val="tx1"/>
                </a:solidFill>
              </a:rPr>
              <a:t>into sales orders and </a:t>
            </a:r>
            <a:r>
              <a:rPr lang="en-US" sz="1400" dirty="0" smtClean="0">
                <a:solidFill>
                  <a:schemeClr val="tx1"/>
                </a:solidFill>
              </a:rPr>
              <a:t>delete the order.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Sales Credits</a:t>
            </a:r>
            <a:endParaRPr lang="en-US" dirty="0"/>
          </a:p>
        </p:txBody>
      </p:sp>
      <p:sp>
        <p:nvSpPr>
          <p:cNvPr id="11" name="TextBox 10"/>
          <p:cNvSpPr txBox="1"/>
          <p:nvPr/>
        </p:nvSpPr>
        <p:spPr>
          <a:xfrm>
            <a:off x="533400" y="3886200"/>
            <a:ext cx="8153400" cy="1169551"/>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When credits are created that relate to invoices that were billed by credit card, a refund can occur.  Users will be prompted if a refund is to be given when the credit is finalized.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action Refund to Credit Card can also be used to refund a credit card at any time.  Only credit cards that have been used on the account can be selected when refunding to a credit card.</a:t>
            </a:r>
          </a:p>
        </p:txBody>
      </p:sp>
      <p:pic>
        <p:nvPicPr>
          <p:cNvPr id="6146" name="Picture 2"/>
          <p:cNvPicPr>
            <a:picLocks noChangeAspect="1" noChangeArrowheads="1"/>
          </p:cNvPicPr>
          <p:nvPr/>
        </p:nvPicPr>
        <p:blipFill>
          <a:blip r:embed="rId2"/>
          <a:srcRect/>
          <a:stretch>
            <a:fillRect/>
          </a:stretch>
        </p:blipFill>
        <p:spPr bwMode="auto">
          <a:xfrm>
            <a:off x="533400" y="1828800"/>
            <a:ext cx="3810000" cy="1771650"/>
          </a:xfrm>
          <a:prstGeom prst="rect">
            <a:avLst/>
          </a:prstGeom>
          <a:noFill/>
          <a:ln w="9525">
            <a:noFill/>
            <a:miter lim="800000"/>
            <a:headEnd/>
            <a:tailEnd/>
          </a:ln>
          <a:effectLst/>
        </p:spPr>
      </p:pic>
      <p:sp>
        <p:nvSpPr>
          <p:cNvPr id="8" name="TextBox 7"/>
          <p:cNvSpPr txBox="1"/>
          <p:nvPr/>
        </p:nvSpPr>
        <p:spPr>
          <a:xfrm>
            <a:off x="609600" y="5181600"/>
            <a:ext cx="7696200" cy="1169551"/>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a:t>
            </a:r>
            <a:r>
              <a:rPr lang="en-US" sz="1400" dirty="0" smtClean="0">
                <a:solidFill>
                  <a:schemeClr val="tx1"/>
                </a:solidFill>
              </a:rPr>
              <a:t>By default the action to refund credit cards is in the action menu of the Sales Invoices module.  This action can be removed using the Credit Cards </a:t>
            </a:r>
            <a:r>
              <a:rPr lang="en-US" sz="1400" dirty="0" smtClean="0">
                <a:solidFill>
                  <a:schemeClr val="tx1"/>
                </a:solidFill>
              </a:rPr>
              <a:t>system option </a:t>
            </a:r>
            <a:r>
              <a:rPr lang="en-US" sz="1400" b="1" dirty="0" smtClean="0">
                <a:solidFill>
                  <a:schemeClr val="tx1"/>
                </a:solidFill>
              </a:rPr>
              <a:t>Disable credit card refunds from sales credit </a:t>
            </a:r>
            <a:r>
              <a:rPr lang="en-US" sz="1400" b="1" dirty="0" smtClean="0">
                <a:solidFill>
                  <a:schemeClr val="tx1"/>
                </a:solidFill>
              </a:rPr>
              <a:t>notes</a:t>
            </a:r>
            <a:r>
              <a:rPr lang="en-US" sz="1400" dirty="0" smtClean="0">
                <a:solidFill>
                  <a:schemeClr val="tx1"/>
                </a:solidFill>
              </a:rPr>
              <a:t>.  Enable the option and set the value to Y to remove the action.  This option will not disable the functionality of applying refunds when a credit is finalized that related to credit </a:t>
            </a:r>
            <a:r>
              <a:rPr lang="en-US" sz="1400" smtClean="0">
                <a:solidFill>
                  <a:schemeClr val="tx1"/>
                </a:solidFill>
              </a:rPr>
              <a:t>card invoice.  </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447800"/>
            <a:ext cx="8382000" cy="3785652"/>
          </a:xfrm>
          <a:prstGeom prst="rect">
            <a:avLst/>
          </a:prstGeom>
          <a:noFill/>
        </p:spPr>
        <p:txBody>
          <a:bodyPr wrap="square" rtlCol="0">
            <a:spAutoFit/>
          </a:bodyPr>
          <a:lstStyle/>
          <a:p>
            <a:r>
              <a:rPr lang="en-US" sz="2400" dirty="0" smtClean="0">
                <a:solidFill>
                  <a:schemeClr val="tx1"/>
                </a:solidFill>
              </a:rPr>
              <a:t>Credit card functionality is intended to work for sales related activities only and does not include purchasing.  A credit card payment gateway merchant is required to be set up to work with WinMan functionality through a Plug-in.  WinMan customers will need to set this up separate from WinMan.  A standard Plug-in exists to work with Authorize.net, however </a:t>
            </a:r>
            <a:r>
              <a:rPr lang="en-US" sz="2400" dirty="0" smtClean="0">
                <a:solidFill>
                  <a:schemeClr val="tx1"/>
                </a:solidFill>
              </a:rPr>
              <a:t>other providers can be used (extra work to the Plug-in will be required.  </a:t>
            </a:r>
          </a:p>
          <a:p>
            <a:r>
              <a:rPr lang="en-US" sz="2400" dirty="0" smtClean="0">
                <a:solidFill>
                  <a:schemeClr val="tx1"/>
                </a:solidFill>
              </a:rPr>
              <a:t>Note:  </a:t>
            </a:r>
            <a:r>
              <a:rPr lang="en-US" sz="2400" dirty="0" smtClean="0">
                <a:solidFill>
                  <a:schemeClr val="tx1"/>
                </a:solidFill>
              </a:rPr>
              <a:t>O</a:t>
            </a:r>
            <a:r>
              <a:rPr lang="en-US" sz="2400" dirty="0" smtClean="0">
                <a:solidFill>
                  <a:schemeClr val="tx1"/>
                </a:solidFill>
              </a:rPr>
              <a:t>ther providers must have a </a:t>
            </a:r>
            <a:r>
              <a:rPr lang="en-US" sz="2400" dirty="0" err="1" smtClean="0">
                <a:solidFill>
                  <a:schemeClr val="tx1"/>
                </a:solidFill>
              </a:rPr>
              <a:t>.Net</a:t>
            </a:r>
            <a:r>
              <a:rPr lang="en-US" sz="2400" dirty="0" smtClean="0">
                <a:solidFill>
                  <a:schemeClr val="tx1"/>
                </a:solidFill>
              </a:rPr>
              <a:t> interface to work with </a:t>
            </a:r>
            <a:r>
              <a:rPr lang="en-US" sz="2400" dirty="0" smtClean="0">
                <a:solidFill>
                  <a:schemeClr val="tx1"/>
                </a:solidFill>
              </a:rPr>
              <a:t>WinMan.</a:t>
            </a:r>
            <a:endParaRPr lang="en-US" sz="2400" dirty="0" smtClean="0">
              <a:solidFill>
                <a:schemeClr val="tx1"/>
              </a:solidFill>
            </a:endParaRPr>
          </a:p>
        </p:txBody>
      </p:sp>
      <p:sp>
        <p:nvSpPr>
          <p:cNvPr id="5" name="TextBox 4"/>
          <p:cNvSpPr txBox="1"/>
          <p:nvPr/>
        </p:nvSpPr>
        <p:spPr>
          <a:xfrm>
            <a:off x="457200" y="5410200"/>
            <a:ext cx="7696200" cy="738664"/>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To use credit </a:t>
            </a:r>
            <a:r>
              <a:rPr lang="en-US" sz="1400" dirty="0" smtClean="0">
                <a:solidFill>
                  <a:schemeClr val="tx1"/>
                </a:solidFill>
              </a:rPr>
              <a:t>cards in WinMan the Master Credit card option must be turned on.  Use the Credit Cards </a:t>
            </a:r>
            <a:r>
              <a:rPr lang="en-US" sz="1400" dirty="0" smtClean="0">
                <a:solidFill>
                  <a:schemeClr val="tx1"/>
                </a:solidFill>
              </a:rPr>
              <a:t>system option </a:t>
            </a:r>
            <a:r>
              <a:rPr lang="en-US" sz="1400" b="1" dirty="0" smtClean="0">
                <a:solidFill>
                  <a:schemeClr val="tx1"/>
                </a:solidFill>
              </a:rPr>
              <a:t>Process credit </a:t>
            </a:r>
            <a:r>
              <a:rPr lang="en-US" sz="1400" b="1" dirty="0" smtClean="0">
                <a:solidFill>
                  <a:schemeClr val="tx1"/>
                </a:solidFill>
              </a:rPr>
              <a:t>cards</a:t>
            </a:r>
            <a:r>
              <a:rPr lang="en-US" sz="1400" dirty="0" smtClean="0">
                <a:solidFill>
                  <a:schemeClr val="tx1"/>
                </a:solidFill>
              </a:rPr>
              <a:t> to turn on credit card functionality.  Enable the option and set the value to Y.</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Credit </a:t>
            </a:r>
            <a:r>
              <a:rPr lang="en-US" dirty="0" smtClean="0"/>
              <a:t>Card Types</a:t>
            </a:r>
            <a:endParaRPr lang="en-US" dirty="0"/>
          </a:p>
        </p:txBody>
      </p:sp>
      <p:pic>
        <p:nvPicPr>
          <p:cNvPr id="4" name="Picture 2"/>
          <p:cNvPicPr>
            <a:picLocks noChangeAspect="1" noChangeArrowheads="1"/>
          </p:cNvPicPr>
          <p:nvPr/>
        </p:nvPicPr>
        <p:blipFill>
          <a:blip r:embed="rId2"/>
          <a:srcRect/>
          <a:stretch>
            <a:fillRect/>
          </a:stretch>
        </p:blipFill>
        <p:spPr bwMode="auto">
          <a:xfrm>
            <a:off x="533400" y="1828800"/>
            <a:ext cx="5334000" cy="4226169"/>
          </a:xfrm>
          <a:prstGeom prst="rect">
            <a:avLst/>
          </a:prstGeom>
          <a:noFill/>
          <a:ln w="9525">
            <a:noFill/>
            <a:miter lim="800000"/>
            <a:headEnd/>
            <a:tailEnd/>
          </a:ln>
          <a:effectLst/>
        </p:spPr>
      </p:pic>
      <p:sp>
        <p:nvSpPr>
          <p:cNvPr id="8" name="TextBox 7"/>
          <p:cNvSpPr txBox="1"/>
          <p:nvPr/>
        </p:nvSpPr>
        <p:spPr>
          <a:xfrm>
            <a:off x="6172200" y="2971800"/>
            <a:ext cx="2514600" cy="73866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A credit card type for every credit card that is to be used should be created.</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Credit </a:t>
            </a:r>
            <a:r>
              <a:rPr lang="en-US" dirty="0" smtClean="0"/>
              <a:t>Card Types</a:t>
            </a:r>
            <a:endParaRPr lang="en-US" dirty="0"/>
          </a:p>
        </p:txBody>
      </p:sp>
      <p:sp>
        <p:nvSpPr>
          <p:cNvPr id="11" name="TextBox 10"/>
          <p:cNvSpPr txBox="1"/>
          <p:nvPr/>
        </p:nvSpPr>
        <p:spPr>
          <a:xfrm>
            <a:off x="533400" y="2133600"/>
            <a:ext cx="8153400" cy="3323987"/>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Card Lengths – If the valid card lengths are know, they can be entered using a comma to separate the values.  Leave blank for no check on card length.  If lengths are used then c</a:t>
            </a:r>
            <a:r>
              <a:rPr lang="en-US" sz="1400" dirty="0" smtClean="0">
                <a:solidFill>
                  <a:schemeClr val="tx1"/>
                </a:solidFill>
              </a:rPr>
              <a:t>ards with invalid lengths are not allowed by WinMan.</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Card Prefixes - If </a:t>
            </a:r>
            <a:r>
              <a:rPr lang="en-US" sz="1400" dirty="0" smtClean="0">
                <a:solidFill>
                  <a:schemeClr val="tx1"/>
                </a:solidFill>
              </a:rPr>
              <a:t>valid </a:t>
            </a:r>
            <a:r>
              <a:rPr lang="en-US" sz="1400" dirty="0" smtClean="0">
                <a:solidFill>
                  <a:schemeClr val="tx1"/>
                </a:solidFill>
              </a:rPr>
              <a:t>card </a:t>
            </a:r>
            <a:r>
              <a:rPr lang="en-US" sz="1400" dirty="0" smtClean="0">
                <a:solidFill>
                  <a:schemeClr val="tx1"/>
                </a:solidFill>
              </a:rPr>
              <a:t>prefixes </a:t>
            </a:r>
            <a:r>
              <a:rPr lang="en-US" sz="1400" dirty="0" smtClean="0">
                <a:solidFill>
                  <a:schemeClr val="tx1"/>
                </a:solidFill>
              </a:rPr>
              <a:t>are know, they can be entered using a comma to separate the values.  Leave blank for no check on card </a:t>
            </a:r>
            <a:r>
              <a:rPr lang="en-US" sz="1400" dirty="0" smtClean="0">
                <a:solidFill>
                  <a:schemeClr val="tx1"/>
                </a:solidFill>
              </a:rPr>
              <a:t>prefix. </a:t>
            </a:r>
            <a:r>
              <a:rPr lang="en-US" sz="1400" dirty="0" smtClean="0">
                <a:solidFill>
                  <a:schemeClr val="tx1"/>
                </a:solidFill>
              </a:rPr>
              <a:t>If </a:t>
            </a:r>
            <a:r>
              <a:rPr lang="en-US" sz="1400" dirty="0" smtClean="0">
                <a:solidFill>
                  <a:schemeClr val="tx1"/>
                </a:solidFill>
              </a:rPr>
              <a:t>prefixes </a:t>
            </a:r>
            <a:r>
              <a:rPr lang="en-US" sz="1400" dirty="0" smtClean="0">
                <a:solidFill>
                  <a:schemeClr val="tx1"/>
                </a:solidFill>
              </a:rPr>
              <a:t>are used then cards with invalid </a:t>
            </a:r>
            <a:r>
              <a:rPr lang="en-US" sz="1400" dirty="0" smtClean="0">
                <a:solidFill>
                  <a:schemeClr val="tx1"/>
                </a:solidFill>
              </a:rPr>
              <a:t>prefixes </a:t>
            </a:r>
            <a:r>
              <a:rPr lang="en-US" sz="1400" dirty="0" smtClean="0">
                <a:solidFill>
                  <a:schemeClr val="tx1"/>
                </a:solidFill>
              </a:rPr>
              <a:t>are not allowed by WinMan</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CVV Lengths - If the valid </a:t>
            </a:r>
            <a:r>
              <a:rPr lang="en-US" sz="1400" dirty="0" smtClean="0">
                <a:solidFill>
                  <a:schemeClr val="tx1"/>
                </a:solidFill>
              </a:rPr>
              <a:t>CVV (secure code on the back of the credit card) lengths </a:t>
            </a:r>
            <a:r>
              <a:rPr lang="en-US" sz="1400" dirty="0" smtClean="0">
                <a:solidFill>
                  <a:schemeClr val="tx1"/>
                </a:solidFill>
              </a:rPr>
              <a:t>are know, they can be entered using a comma to separate the values.  Leave blank for no check on </a:t>
            </a:r>
            <a:r>
              <a:rPr lang="en-US" sz="1400" dirty="0" smtClean="0">
                <a:solidFill>
                  <a:schemeClr val="tx1"/>
                </a:solidFill>
              </a:rPr>
              <a:t>CVV </a:t>
            </a:r>
            <a:r>
              <a:rPr lang="en-US" sz="1400" dirty="0" smtClean="0">
                <a:solidFill>
                  <a:schemeClr val="tx1"/>
                </a:solidFill>
              </a:rPr>
              <a:t>length.</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Validation Algorithm – The </a:t>
            </a:r>
            <a:r>
              <a:rPr lang="en-US" sz="1400" dirty="0" err="1" smtClean="0">
                <a:solidFill>
                  <a:schemeClr val="tx1"/>
                </a:solidFill>
              </a:rPr>
              <a:t>Luhn</a:t>
            </a:r>
            <a:r>
              <a:rPr lang="en-US" sz="1400" dirty="0" smtClean="0">
                <a:solidFill>
                  <a:schemeClr val="tx1"/>
                </a:solidFill>
              </a:rPr>
              <a:t> algorithm can be used to validate major credit cards.  No algorithm can be used for credit cards that do not work with the </a:t>
            </a:r>
            <a:r>
              <a:rPr lang="en-US" sz="1400" dirty="0" err="1" smtClean="0">
                <a:solidFill>
                  <a:schemeClr val="tx1"/>
                </a:solidFill>
              </a:rPr>
              <a:t>Luhn</a:t>
            </a:r>
            <a:r>
              <a:rPr lang="en-US" sz="1400" dirty="0" smtClean="0">
                <a:solidFill>
                  <a:schemeClr val="tx1"/>
                </a:solidFill>
              </a:rPr>
              <a:t> algorithm. </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Bank – The bank that will be used to receive cash to for credit card receipts.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Credit </a:t>
            </a:r>
            <a:r>
              <a:rPr lang="en-US" dirty="0" smtClean="0"/>
              <a:t>Card Types</a:t>
            </a:r>
            <a:endParaRPr lang="en-US" dirty="0"/>
          </a:p>
        </p:txBody>
      </p:sp>
      <p:sp>
        <p:nvSpPr>
          <p:cNvPr id="11" name="TextBox 10"/>
          <p:cNvSpPr txBox="1"/>
          <p:nvPr/>
        </p:nvSpPr>
        <p:spPr>
          <a:xfrm>
            <a:off x="533400" y="1752600"/>
            <a:ext cx="8153400" cy="353943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AVS Required – Address Verification Service is a field that can be used by the plug-in to determine if a credit card requires Address Verification before approval.  The field has no system action.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Issue No. Required – If an Issue No is required this field should be checked.  When required, the Issue No must be entered before the credit card can be entered into WinMan.  This is typically not used in the North American market.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Secure Code Required – A field that is used for credit cards in Europe.  </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Start Date Required – If a start date is required this field should be checked.  When entering a credit card, if the Start Date is checked, WinMan will check to see that the Start date is less than or equal to the current period.  This is typically not used in the North American market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Expiry Date Required - </a:t>
            </a:r>
            <a:r>
              <a:rPr lang="en-US" sz="1400" dirty="0" smtClean="0">
                <a:solidFill>
                  <a:schemeClr val="tx1"/>
                </a:solidFill>
              </a:rPr>
              <a:t>If </a:t>
            </a:r>
            <a:r>
              <a:rPr lang="en-US" sz="1400" dirty="0" smtClean="0">
                <a:solidFill>
                  <a:schemeClr val="tx1"/>
                </a:solidFill>
              </a:rPr>
              <a:t>an expiry </a:t>
            </a:r>
            <a:r>
              <a:rPr lang="en-US" sz="1400" dirty="0" smtClean="0">
                <a:solidFill>
                  <a:schemeClr val="tx1"/>
                </a:solidFill>
              </a:rPr>
              <a:t>date is required this field should be checked.  When entering a credit card, if the </a:t>
            </a:r>
            <a:r>
              <a:rPr lang="en-US" sz="1400" dirty="0" smtClean="0">
                <a:solidFill>
                  <a:schemeClr val="tx1"/>
                </a:solidFill>
              </a:rPr>
              <a:t>Expiry </a:t>
            </a:r>
            <a:r>
              <a:rPr lang="en-US" sz="1400" dirty="0" smtClean="0">
                <a:solidFill>
                  <a:schemeClr val="tx1"/>
                </a:solidFill>
              </a:rPr>
              <a:t>Date is checked, WinMan will check to see that the </a:t>
            </a:r>
            <a:r>
              <a:rPr lang="en-US" sz="1400" dirty="0" smtClean="0">
                <a:solidFill>
                  <a:schemeClr val="tx1"/>
                </a:solidFill>
              </a:rPr>
              <a:t>Expiry </a:t>
            </a:r>
            <a:r>
              <a:rPr lang="en-US" sz="1400" dirty="0" smtClean="0">
                <a:solidFill>
                  <a:schemeClr val="tx1"/>
                </a:solidFill>
              </a:rPr>
              <a:t>date </a:t>
            </a:r>
            <a:r>
              <a:rPr lang="en-US" sz="1400" dirty="0" smtClean="0">
                <a:solidFill>
                  <a:schemeClr val="tx1"/>
                </a:solidFill>
              </a:rPr>
              <a:t>has not passed.</a:t>
            </a:r>
            <a:endParaRPr lang="en-US" sz="1400" dirty="0" smtClean="0">
              <a:solidFill>
                <a:schemeClr val="tx1"/>
              </a:solidFill>
            </a:endParaRPr>
          </a:p>
        </p:txBody>
      </p:sp>
      <p:sp>
        <p:nvSpPr>
          <p:cNvPr id="6" name="TextBox 5"/>
          <p:cNvSpPr txBox="1"/>
          <p:nvPr/>
        </p:nvSpPr>
        <p:spPr>
          <a:xfrm>
            <a:off x="609600" y="5334000"/>
            <a:ext cx="7696200" cy="954107"/>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a:t>
            </a:r>
            <a:r>
              <a:rPr lang="en-US" sz="1400" dirty="0" smtClean="0">
                <a:solidFill>
                  <a:schemeClr val="tx1"/>
                </a:solidFill>
              </a:rPr>
              <a:t>Address Verification Service is managed in the Credit Card Plug-in.  </a:t>
            </a:r>
            <a:r>
              <a:rPr lang="en-US" sz="1400" dirty="0" smtClean="0">
                <a:solidFill>
                  <a:schemeClr val="tx1"/>
                </a:solidFill>
              </a:rPr>
              <a:t>The Plug-in can determine by Credit Card if it is required (using the AVS Required field) or the Credit Card </a:t>
            </a:r>
            <a:r>
              <a:rPr lang="en-US" sz="1400" dirty="0" smtClean="0">
                <a:solidFill>
                  <a:schemeClr val="tx1"/>
                </a:solidFill>
              </a:rPr>
              <a:t>system option </a:t>
            </a:r>
            <a:r>
              <a:rPr lang="en-US" sz="1400" b="1" dirty="0" smtClean="0">
                <a:solidFill>
                  <a:schemeClr val="tx1"/>
                </a:solidFill>
              </a:rPr>
              <a:t>Disable address verification on credit </a:t>
            </a:r>
            <a:r>
              <a:rPr lang="en-US" sz="1400" b="1" dirty="0" smtClean="0">
                <a:solidFill>
                  <a:schemeClr val="tx1"/>
                </a:solidFill>
              </a:rPr>
              <a:t>cards</a:t>
            </a:r>
            <a:r>
              <a:rPr lang="en-US" sz="1400" dirty="0" smtClean="0">
                <a:solidFill>
                  <a:schemeClr val="tx1"/>
                </a:solidFill>
              </a:rPr>
              <a:t> </a:t>
            </a:r>
            <a:r>
              <a:rPr lang="en-US" sz="1400" dirty="0" smtClean="0">
                <a:solidFill>
                  <a:schemeClr val="tx1"/>
                </a:solidFill>
              </a:rPr>
              <a:t>if all credit cards will use Address verification or all will not use Address verification.   </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Credit </a:t>
            </a:r>
            <a:r>
              <a:rPr lang="en-US" dirty="0" smtClean="0"/>
              <a:t>Terms</a:t>
            </a:r>
            <a:endParaRPr lang="en-US" dirty="0"/>
          </a:p>
        </p:txBody>
      </p:sp>
      <p:sp>
        <p:nvSpPr>
          <p:cNvPr id="11" name="TextBox 10"/>
          <p:cNvSpPr txBox="1"/>
          <p:nvPr/>
        </p:nvSpPr>
        <p:spPr>
          <a:xfrm>
            <a:off x="5486400" y="2362200"/>
            <a:ext cx="3200400" cy="289310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A credit term should be set up for customers that will be paying by credit card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term can be called anything but the check box for Credit Card Required must be checked.  WinMan uses this field to determine if credit card processing will take place.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credit term can be applied to the customer or </a:t>
            </a:r>
            <a:r>
              <a:rPr lang="en-US" sz="1400" dirty="0" smtClean="0">
                <a:solidFill>
                  <a:schemeClr val="tx1"/>
                </a:solidFill>
              </a:rPr>
              <a:t>to an individual sales order if required</a:t>
            </a:r>
            <a:endParaRPr lang="en-US" sz="1400" dirty="0" smtClean="0">
              <a:solidFill>
                <a:schemeClr val="tx1"/>
              </a:solidFill>
            </a:endParaRPr>
          </a:p>
        </p:txBody>
      </p:sp>
      <p:pic>
        <p:nvPicPr>
          <p:cNvPr id="2051" name="Picture 3"/>
          <p:cNvPicPr>
            <a:picLocks noChangeAspect="1" noChangeArrowheads="1"/>
          </p:cNvPicPr>
          <p:nvPr/>
        </p:nvPicPr>
        <p:blipFill>
          <a:blip r:embed="rId2"/>
          <a:srcRect/>
          <a:stretch>
            <a:fillRect/>
          </a:stretch>
        </p:blipFill>
        <p:spPr bwMode="auto">
          <a:xfrm>
            <a:off x="381000" y="1905000"/>
            <a:ext cx="4772025" cy="37809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Customers </a:t>
            </a:r>
            <a:endParaRPr lang="en-US" dirty="0"/>
          </a:p>
        </p:txBody>
      </p:sp>
      <p:sp>
        <p:nvSpPr>
          <p:cNvPr id="11" name="TextBox 10"/>
          <p:cNvSpPr txBox="1"/>
          <p:nvPr/>
        </p:nvSpPr>
        <p:spPr>
          <a:xfrm>
            <a:off x="4343400" y="1295400"/>
            <a:ext cx="4343400" cy="4832092"/>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Credit cards can be added to customers in the Customer module using the action Add Credit Card.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 credit card stored against a customer can be selected at sales order entry.</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Credit card numbers are encrypted when stored and only the last 4 digits of the number can be viewed in WinMan or the database.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Start date and Issue fields are typically not used in the North American market.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CVV will be prompted for each time it is required but never stored in the WinMan database.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address for the credit card will default from the customer record but should be verified that it is the address for the card.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Once a credit card has been marked as not active the credit card can no longer be used.   </a:t>
            </a:r>
            <a:endParaRPr lang="en-US" sz="1400" dirty="0" smtClean="0">
              <a:solidFill>
                <a:schemeClr val="tx1"/>
              </a:solidFill>
            </a:endParaRPr>
          </a:p>
        </p:txBody>
      </p:sp>
      <p:pic>
        <p:nvPicPr>
          <p:cNvPr id="3075" name="Picture 3"/>
          <p:cNvPicPr>
            <a:picLocks noChangeAspect="1" noChangeArrowheads="1"/>
          </p:cNvPicPr>
          <p:nvPr/>
        </p:nvPicPr>
        <p:blipFill>
          <a:blip r:embed="rId2"/>
          <a:srcRect t="41708" b="38828"/>
          <a:stretch>
            <a:fillRect/>
          </a:stretch>
        </p:blipFill>
        <p:spPr bwMode="auto">
          <a:xfrm>
            <a:off x="304800" y="3429000"/>
            <a:ext cx="3429000" cy="533400"/>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t="25025" b="22144"/>
          <a:stretch>
            <a:fillRect/>
          </a:stretch>
        </p:blipFill>
        <p:spPr bwMode="auto">
          <a:xfrm>
            <a:off x="304800" y="1828800"/>
            <a:ext cx="3429000" cy="14478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t="25025" b="22144"/>
          <a:stretch>
            <a:fillRect/>
          </a:stretch>
        </p:blipFill>
        <p:spPr bwMode="auto">
          <a:xfrm>
            <a:off x="304801" y="4191000"/>
            <a:ext cx="3429000" cy="144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Configuration </a:t>
            </a:r>
            <a:endParaRPr lang="en-US" dirty="0"/>
          </a:p>
        </p:txBody>
      </p:sp>
      <p:sp>
        <p:nvSpPr>
          <p:cNvPr id="11" name="TextBox 10"/>
          <p:cNvSpPr txBox="1"/>
          <p:nvPr/>
        </p:nvSpPr>
        <p:spPr>
          <a:xfrm>
            <a:off x="304800" y="1828800"/>
            <a:ext cx="8382000" cy="1815882"/>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OPTION:  </a:t>
            </a:r>
            <a:r>
              <a:rPr lang="en-US" sz="1400" dirty="0" smtClean="0">
                <a:solidFill>
                  <a:schemeClr val="tx1"/>
                </a:solidFill>
              </a:rPr>
              <a:t>The CVV for a credit card will be prompted for in WinMan and depending on security, can force a user to obtain the CVV.  By default users with Admin authority in the module where the credit card is added can by-pass the CVV.  If the CVV is to be used this setting should remain the same.  If the CVV is not going to be used, the Credit Cards </a:t>
            </a:r>
            <a:r>
              <a:rPr lang="en-US" sz="1400" dirty="0" smtClean="0">
                <a:solidFill>
                  <a:schemeClr val="tx1"/>
                </a:solidFill>
              </a:rPr>
              <a:t>system option </a:t>
            </a:r>
            <a:r>
              <a:rPr lang="en-US" sz="1400" b="1" dirty="0" smtClean="0">
                <a:solidFill>
                  <a:schemeClr val="tx1"/>
                </a:solidFill>
              </a:rPr>
              <a:t>Credit Card security level required for CVV override (0=none...5=admin</a:t>
            </a:r>
            <a:r>
              <a:rPr lang="en-US" sz="1400" b="1" dirty="0" smtClean="0">
                <a:solidFill>
                  <a:schemeClr val="tx1"/>
                </a:solidFill>
              </a:rPr>
              <a:t>) </a:t>
            </a:r>
            <a:r>
              <a:rPr lang="en-US" sz="1400" dirty="0" smtClean="0">
                <a:solidFill>
                  <a:schemeClr val="tx1"/>
                </a:solidFill>
              </a:rPr>
              <a:t>should be enabled.  The value should be set to 0 so that all users can leave the CVV field blank when taking credit cards.  </a:t>
            </a:r>
          </a:p>
          <a:p>
            <a:r>
              <a:rPr lang="en-US" sz="1400" dirty="0" smtClean="0">
                <a:solidFill>
                  <a:schemeClr val="tx1"/>
                </a:solidFill>
              </a:rPr>
              <a:t>NOTE: The CVV is not stored in WinMan and if a re-authorization is required, it will need to be entered again.</a:t>
            </a:r>
            <a:r>
              <a:rPr lang="en-US" sz="1400" b="1" dirty="0" smtClean="0">
                <a:solidFill>
                  <a:schemeClr val="tx1"/>
                </a:solidFill>
              </a:rPr>
              <a:t>  </a:t>
            </a:r>
          </a:p>
        </p:txBody>
      </p:sp>
      <p:sp>
        <p:nvSpPr>
          <p:cNvPr id="9" name="TextBox 8"/>
          <p:cNvSpPr txBox="1"/>
          <p:nvPr/>
        </p:nvSpPr>
        <p:spPr>
          <a:xfrm>
            <a:off x="304800" y="3886200"/>
            <a:ext cx="8382000" cy="2246769"/>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OPTION:  The credit card process in WinMan is done in 2 parts the authorization and the capture.  There are 3 options to do this;</a:t>
            </a:r>
          </a:p>
          <a:p>
            <a:endParaRPr lang="en-US" sz="1400" dirty="0" smtClean="0">
              <a:solidFill>
                <a:schemeClr val="tx1"/>
              </a:solidFill>
            </a:endParaRPr>
          </a:p>
          <a:p>
            <a:pPr marL="342900">
              <a:buFont typeface="+mj-lt"/>
              <a:buAutoNum type="arabicPeriod"/>
            </a:pPr>
            <a:r>
              <a:rPr lang="en-US" sz="1400" dirty="0" smtClean="0">
                <a:solidFill>
                  <a:schemeClr val="tx1"/>
                </a:solidFill>
              </a:rPr>
              <a:t>Authorize and Capture at Sales Order firm</a:t>
            </a:r>
          </a:p>
          <a:p>
            <a:pPr marL="342900">
              <a:buFont typeface="+mj-lt"/>
              <a:buAutoNum type="arabicPeriod"/>
            </a:pPr>
            <a:r>
              <a:rPr lang="en-US" sz="1400" dirty="0" smtClean="0">
                <a:solidFill>
                  <a:schemeClr val="tx1"/>
                </a:solidFill>
              </a:rPr>
              <a:t>Authorize at Sales Order Firm and Capture at Shipment Finalize</a:t>
            </a:r>
          </a:p>
          <a:p>
            <a:pPr marL="342900">
              <a:buFont typeface="+mj-lt"/>
              <a:buAutoNum type="arabicPeriod"/>
            </a:pPr>
            <a:r>
              <a:rPr lang="en-US" sz="1400" dirty="0" smtClean="0">
                <a:solidFill>
                  <a:schemeClr val="tx1"/>
                </a:solidFill>
              </a:rPr>
              <a:t>Authorize and Capture at Shipment Finalize</a:t>
            </a:r>
            <a:r>
              <a:rPr lang="en-US" sz="1400" dirty="0" smtClean="0">
                <a:solidFill>
                  <a:schemeClr val="tx1"/>
                </a:solidFill>
              </a:rPr>
              <a:t> </a:t>
            </a:r>
          </a:p>
          <a:p>
            <a:pPr marL="342900"/>
            <a:endParaRPr lang="en-US" sz="1400" dirty="0" smtClean="0">
              <a:solidFill>
                <a:schemeClr val="tx1"/>
              </a:solidFill>
            </a:endParaRPr>
          </a:p>
          <a:p>
            <a:pPr marL="342900"/>
            <a:r>
              <a:rPr lang="en-US" sz="1400" dirty="0" smtClean="0">
                <a:solidFill>
                  <a:schemeClr val="tx1"/>
                </a:solidFill>
              </a:rPr>
              <a:t>By default, option 2 is used in WinMan.  To use option 1 or 3, use the Credit card </a:t>
            </a:r>
            <a:r>
              <a:rPr lang="en-US" sz="1400" dirty="0" smtClean="0">
                <a:solidFill>
                  <a:schemeClr val="tx1"/>
                </a:solidFill>
              </a:rPr>
              <a:t>system </a:t>
            </a:r>
            <a:r>
              <a:rPr lang="en-US" sz="1400" dirty="0" smtClean="0">
                <a:solidFill>
                  <a:schemeClr val="tx1"/>
                </a:solidFill>
              </a:rPr>
              <a:t>option</a:t>
            </a:r>
          </a:p>
          <a:p>
            <a:pPr marL="342900"/>
            <a:r>
              <a:rPr lang="en-US" sz="1400" b="1" dirty="0" smtClean="0">
                <a:solidFill>
                  <a:schemeClr val="tx1"/>
                </a:solidFill>
              </a:rPr>
              <a:t>Required </a:t>
            </a:r>
            <a:r>
              <a:rPr lang="en-US" sz="1400" b="1" dirty="0" smtClean="0">
                <a:solidFill>
                  <a:schemeClr val="tx1"/>
                </a:solidFill>
              </a:rPr>
              <a:t>credit card action (A=Auth at Sale (default), C=Auth &amp; Capture at Sale, S=Auth &amp; Capture </a:t>
            </a:r>
            <a:r>
              <a:rPr lang="en-US" sz="1400" b="1" dirty="0" smtClean="0">
                <a:solidFill>
                  <a:schemeClr val="tx1"/>
                </a:solidFill>
              </a:rPr>
              <a:t>at Ship).  </a:t>
            </a:r>
            <a:r>
              <a:rPr lang="en-US" sz="1400" dirty="0" smtClean="0">
                <a:solidFill>
                  <a:schemeClr val="tx1"/>
                </a:solidFill>
              </a:rPr>
              <a:t>Enable the option and set the value to C, or A.</a:t>
            </a:r>
            <a:r>
              <a:rPr lang="en-US" sz="1400" b="1" dirty="0" smtClean="0">
                <a:solidFill>
                  <a:schemeClr val="tx1"/>
                </a:solidFill>
              </a:rPr>
              <a:t> </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Credit </a:t>
            </a:r>
            <a:r>
              <a:rPr lang="en-US" dirty="0" smtClean="0">
                <a:solidFill>
                  <a:schemeClr val="bg1"/>
                </a:solidFill>
              </a:rPr>
              <a:t>Cards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Sales Orders</a:t>
            </a:r>
            <a:r>
              <a:rPr lang="en-US" dirty="0" smtClean="0"/>
              <a:t> </a:t>
            </a:r>
            <a:endParaRPr lang="en-US" dirty="0"/>
          </a:p>
        </p:txBody>
      </p:sp>
      <p:pic>
        <p:nvPicPr>
          <p:cNvPr id="4098" name="Picture 2"/>
          <p:cNvPicPr>
            <a:picLocks noChangeAspect="1" noChangeArrowheads="1"/>
          </p:cNvPicPr>
          <p:nvPr/>
        </p:nvPicPr>
        <p:blipFill>
          <a:blip r:embed="rId2"/>
          <a:srcRect t="9302" r="18750" b="28682"/>
          <a:stretch>
            <a:fillRect/>
          </a:stretch>
        </p:blipFill>
        <p:spPr bwMode="auto">
          <a:xfrm>
            <a:off x="457200" y="1828800"/>
            <a:ext cx="8001000" cy="36927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1D524A-8359-41CA-B483-4B2E1592BE05}"/>
</file>

<file path=customXml/itemProps2.xml><?xml version="1.0" encoding="utf-8"?>
<ds:datastoreItem xmlns:ds="http://schemas.openxmlformats.org/officeDocument/2006/customXml" ds:itemID="{62726395-75B3-4087-8AB2-81FBAF03608B}"/>
</file>

<file path=customXml/itemProps3.xml><?xml version="1.0" encoding="utf-8"?>
<ds:datastoreItem xmlns:ds="http://schemas.openxmlformats.org/officeDocument/2006/customXml" ds:itemID="{4E983319-A2B0-42EF-B5A0-98884617CBAE}"/>
</file>

<file path=docProps/app.xml><?xml version="1.0" encoding="utf-8"?>
<Properties xmlns="http://schemas.openxmlformats.org/officeDocument/2006/extended-properties" xmlns:vt="http://schemas.openxmlformats.org/officeDocument/2006/docPropsVTypes">
  <Template>slide master-010108</Template>
  <TotalTime>16456</TotalTime>
  <Words>2030</Words>
  <Application>Microsoft Office PowerPoint</Application>
  <PresentationFormat>On-screen Show (4:3)</PresentationFormat>
  <Paragraphs>119</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slide master-010108</vt:lpstr>
      <vt:lpstr>Office Theme</vt:lpstr>
      <vt:lpstr> </vt:lpstr>
      <vt:lpstr>Credit Cards</vt:lpstr>
      <vt:lpstr>Credit Cards</vt:lpstr>
      <vt:lpstr>Credit Cards</vt:lpstr>
      <vt:lpstr>Credit Cards</vt:lpstr>
      <vt:lpstr>Credit Cards</vt:lpstr>
      <vt:lpstr>Credit Cards</vt:lpstr>
      <vt:lpstr>Credit Cards</vt:lpstr>
      <vt:lpstr>Credit Cards</vt:lpstr>
      <vt:lpstr>Credit Cards</vt:lpstr>
      <vt:lpstr>Credit Cards</vt:lpstr>
      <vt:lpstr>Credit Cards</vt:lpstr>
      <vt:lpstr>Credit Cards</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1118</cp:revision>
  <dcterms:created xsi:type="dcterms:W3CDTF">2008-02-15T20:51:22Z</dcterms:created>
  <dcterms:modified xsi:type="dcterms:W3CDTF">2008-06-06T19:32:13Z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