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wmf" ContentType="image/x-wmf"/>
  <Default Extension="xml" ContentType="application/xml"/>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36.xml" ContentType="application/vnd.openxmlformats-officedocument.presentationml.slide+xml"/>
  <Override PartName="/ppt/slides/slide282.xml" ContentType="application/vnd.openxmlformats-officedocument.presentationml.slide+xml"/>
  <Override PartName="/ppt/slides/slide281.xml" ContentType="application/vnd.openxmlformats-officedocument.presentationml.slide+xml"/>
  <Override PartName="/ppt/slides/slide280.xml" ContentType="application/vnd.openxmlformats-officedocument.presentationml.slide+xml"/>
  <Override PartName="/ppt/slides/slide279.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9.xml" ContentType="application/vnd.openxmlformats-officedocument.presentationml.slide+xml"/>
  <Override PartName="/ppt/slides/slide288.xml" ContentType="application/vnd.openxmlformats-officedocument.presentationml.slide+xml"/>
  <Override PartName="/ppt/slides/slide287.xml" ContentType="application/vnd.openxmlformats-officedocument.presentationml.slide+xml"/>
  <Override PartName="/ppt/slides/slide286.xml" ContentType="application/vnd.openxmlformats-officedocument.presentationml.slide+xml"/>
  <Override PartName="/ppt/slides/slide278.xml" ContentType="application/vnd.openxmlformats-officedocument.presentationml.slide+xml"/>
  <Override PartName="/ppt/slides/slide277.xml" ContentType="application/vnd.openxmlformats-officedocument.presentationml.slide+xml"/>
  <Override PartName="/ppt/slides/slide276.xml" ContentType="application/vnd.openxmlformats-officedocument.presentationml.slide+xml"/>
  <Override PartName="/ppt/slides/slide268.xml" ContentType="application/vnd.openxmlformats-officedocument.presentationml.slide+xml"/>
  <Override PartName="/ppt/slides/slide267.xml" ContentType="application/vnd.openxmlformats-officedocument.presentationml.slide+xml"/>
  <Override PartName="/ppt/slides/slide266.xml" ContentType="application/vnd.openxmlformats-officedocument.presentationml.slide+xml"/>
  <Override PartName="/ppt/slides/slide265.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5.xml" ContentType="application/vnd.openxmlformats-officedocument.presentationml.slide+xml"/>
  <Override PartName="/ppt/slides/slide274.xml" ContentType="application/vnd.openxmlformats-officedocument.presentationml.slide+xml"/>
  <Override PartName="/ppt/slides/slide273.xml" ContentType="application/vnd.openxmlformats-officedocument.presentationml.slide+xml"/>
  <Override PartName="/ppt/slides/slide272.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308.xml" ContentType="application/vnd.openxmlformats-officedocument.presentationml.slide+xml"/>
  <Override PartName="/ppt/slides/slide307.xml" ContentType="application/vnd.openxmlformats-officedocument.presentationml.slide+xml"/>
  <Override PartName="/ppt/slides/slide306.xml" ContentType="application/vnd.openxmlformats-officedocument.presentationml.slide+xml"/>
  <Override PartName="/ppt/slides/slide305.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5.xml" ContentType="application/vnd.openxmlformats-officedocument.presentationml.slide+xml"/>
  <Override PartName="/ppt/slides/slide314.xml" ContentType="application/vnd.openxmlformats-officedocument.presentationml.slide+xml"/>
  <Override PartName="/ppt/slides/slide313.xml" ContentType="application/vnd.openxmlformats-officedocument.presentationml.slide+xml"/>
  <Override PartName="/ppt/slides/slide312.xml" ContentType="application/vnd.openxmlformats-officedocument.presentationml.slide+xml"/>
  <Override PartName="/ppt/slides/slide427.xml" ContentType="application/vnd.openxmlformats-officedocument.presentationml.slide+xml"/>
  <Override PartName="/ppt/slides/slide304.xml" ContentType="application/vnd.openxmlformats-officedocument.presentationml.slide+xml"/>
  <Override PartName="/ppt/slides/slide303.xml" ContentType="application/vnd.openxmlformats-officedocument.presentationml.slide+xml"/>
  <Override PartName="/ppt/slides/slide296.xml" ContentType="application/vnd.openxmlformats-officedocument.presentationml.slide+xml"/>
  <Override PartName="/ppt/slides/slide295.xml" ContentType="application/vnd.openxmlformats-officedocument.presentationml.slide+xml"/>
  <Override PartName="/ppt/slides/slide294.xml" ContentType="application/vnd.openxmlformats-officedocument.presentationml.slide+xml"/>
  <Override PartName="/ppt/slides/slide293.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264.xml" ContentType="application/vnd.openxmlformats-officedocument.presentationml.slide+xml"/>
  <Override PartName="/ppt/slides/slide263.xml" ContentType="application/vnd.openxmlformats-officedocument.presentationml.slide+xml"/>
  <Override PartName="/ppt/slides/slide262.xml" ContentType="application/vnd.openxmlformats-officedocument.presentationml.slide+xml"/>
  <Override PartName="/ppt/slides/slide227.xml" ContentType="application/vnd.openxmlformats-officedocument.presentationml.slide+xml"/>
  <Override PartName="/ppt/slides/slide226.xml" ContentType="application/vnd.openxmlformats-officedocument.presentationml.slide+xml"/>
  <Override PartName="/ppt/slides/slide225.xml" ContentType="application/vnd.openxmlformats-officedocument.presentationml.slide+xml"/>
  <Override PartName="/ppt/slides/slide224.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4.xml" ContentType="application/vnd.openxmlformats-officedocument.presentationml.slide+xml"/>
  <Override PartName="/ppt/slides/slide233.xml" ContentType="application/vnd.openxmlformats-officedocument.presentationml.slide+xml"/>
  <Override PartName="/ppt/slides/slide232.xml" ContentType="application/vnd.openxmlformats-officedocument.presentationml.slide+xml"/>
  <Override PartName="/ppt/slides/slide231.xml" ContentType="application/vnd.openxmlformats-officedocument.presentationml.slide+xml"/>
  <Override PartName="/ppt/slides/slide223.xml" ContentType="application/vnd.openxmlformats-officedocument.presentationml.slide+xml"/>
  <Override PartName="/ppt/slides/slide222.xml" ContentType="application/vnd.openxmlformats-officedocument.presentationml.slide+xml"/>
  <Override PartName="/ppt/slides/slide221.xml" ContentType="application/vnd.openxmlformats-officedocument.presentationml.slide+xml"/>
  <Override PartName="/ppt/slides/slide214.xml" ContentType="application/vnd.openxmlformats-officedocument.presentationml.slide+xml"/>
  <Override PartName="/ppt/slides/slide213.xml" ContentType="application/vnd.openxmlformats-officedocument.presentationml.slide+xml"/>
  <Override PartName="/ppt/slides/slide212.xml" ContentType="application/vnd.openxmlformats-officedocument.presentationml.slide+xml"/>
  <Override PartName="/ppt/slides/slide211.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54.xml" ContentType="application/vnd.openxmlformats-officedocument.presentationml.slide+xml"/>
  <Override PartName="/ppt/slides/slide253.xml" ContentType="application/vnd.openxmlformats-officedocument.presentationml.slide+xml"/>
  <Override PartName="/ppt/slides/slide252.xml" ContentType="application/vnd.openxmlformats-officedocument.presentationml.slide+xml"/>
  <Override PartName="/ppt/slides/slide251.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61.xml" ContentType="application/vnd.openxmlformats-officedocument.presentationml.slide+xml"/>
  <Override PartName="/ppt/slides/slide260.xml" ContentType="application/vnd.openxmlformats-officedocument.presentationml.slide+xml"/>
  <Override PartName="/ppt/slides/slide259.xml" ContentType="application/vnd.openxmlformats-officedocument.presentationml.slide+xml"/>
  <Override PartName="/ppt/slides/slide258.xml" ContentType="application/vnd.openxmlformats-officedocument.presentationml.slide+xml"/>
  <Override PartName="/ppt/slides/slide250.xml" ContentType="application/vnd.openxmlformats-officedocument.presentationml.slide+xml"/>
  <Override PartName="/ppt/slides/slide249.xml" ContentType="application/vnd.openxmlformats-officedocument.presentationml.slide+xml"/>
  <Override PartName="/ppt/slides/slide248.xml" ContentType="application/vnd.openxmlformats-officedocument.presentationml.slide+xml"/>
  <Override PartName="/ppt/slides/slide241.xml" ContentType="application/vnd.openxmlformats-officedocument.presentationml.slide+xml"/>
  <Override PartName="/ppt/slides/slide240.xml" ContentType="application/vnd.openxmlformats-officedocument.presentationml.slide+xml"/>
  <Override PartName="/ppt/slides/slide239.xml" ContentType="application/vnd.openxmlformats-officedocument.presentationml.slide+xml"/>
  <Override PartName="/ppt/slides/slide238.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68.xml" ContentType="application/vnd.openxmlformats-officedocument.presentationml.slide+xml"/>
  <Override PartName="/ppt/slides/slide367.xml" ContentType="application/vnd.openxmlformats-officedocument.presentationml.slide+xml"/>
  <Override PartName="/ppt/slides/slide333.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3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2.xml" ContentType="application/vnd.openxmlformats-officedocument.presentationml.slide+xml"/>
  <Override PartName="/ppt/slides/slide381.xml" ContentType="application/vnd.openxmlformats-officedocument.presentationml.slide+xml"/>
  <Override PartName="/ppt/slides/slide380.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62.xml" ContentType="application/vnd.openxmlformats-officedocument.presentationml.slide+xml"/>
  <Override PartName="/ppt/slides/slide361.xml" ContentType="application/vnd.openxmlformats-officedocument.presentationml.slide+xml"/>
  <Override PartName="/ppt/slides/slide360.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3.xml" ContentType="application/vnd.openxmlformats-officedocument.presentationml.slide+xml"/>
  <Override PartName="/ppt/slides/slide342.xml" ContentType="application/vnd.openxmlformats-officedocument.presentationml.slide+xml"/>
  <Override PartName="/ppt/slides/slide341.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55.xml" ContentType="application/vnd.openxmlformats-officedocument.presentationml.slide+xml"/>
  <Override PartName="/ppt/slides/slide354.xml" ContentType="application/vnd.openxmlformats-officedocument.presentationml.slide+xml"/>
  <Override PartName="/ppt/slides/slide353.xml" ContentType="application/vnd.openxmlformats-officedocument.presentationml.slide+xml"/>
  <Override PartName="/ppt/slides/slide352.xml" ContentType="application/vnd.openxmlformats-officedocument.presentationml.slide+xml"/>
  <Override PartName="/ppt/slides/slide351.xml" ContentType="application/vnd.openxmlformats-officedocument.presentationml.slide+xml"/>
  <Override PartName="/ppt/slides/slide334.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1.xml" ContentType="application/vnd.openxmlformats-officedocument.presentationml.slide+xml"/>
  <Override PartName="/ppt/slides/slide420.xml" ContentType="application/vnd.openxmlformats-officedocument.presentationml.slide+xml"/>
  <Override PartName="/ppt/slides/slide419.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330.xml" ContentType="application/vnd.openxmlformats-officedocument.presentationml.slide+xml"/>
  <Override PartName="/ppt/slides/slide426.xml" ContentType="application/vnd.openxmlformats-officedocument.presentationml.slide+xml"/>
  <Override PartName="/ppt/slides/slide329.xml" ContentType="application/vnd.openxmlformats-officedocument.presentationml.slide+xml"/>
  <Override PartName="/ppt/slides/slide322.xml" ContentType="application/vnd.openxmlformats-officedocument.presentationml.slide+xml"/>
  <Override PartName="/ppt/slides/slide321.xml" ContentType="application/vnd.openxmlformats-officedocument.presentationml.slide+xml"/>
  <Override PartName="/ppt/slides/slide320.xml" ContentType="application/vnd.openxmlformats-officedocument.presentationml.slide+xml"/>
  <Override PartName="/ppt/slides/slide319.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31.xml" ContentType="application/vnd.openxmlformats-officedocument.presentationml.slide+xml"/>
  <Override PartName="/ppt/slides/slide414.xml" ContentType="application/vnd.openxmlformats-officedocument.presentationml.slide+xml"/>
  <Override PartName="/ppt/slides/slide413.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395.xml" ContentType="application/vnd.openxmlformats-officedocument.presentationml.slide+xml"/>
  <Override PartName="/ppt/slides/slide394.xml" ContentType="application/vnd.openxmlformats-officedocument.presentationml.slide+xml"/>
  <Override PartName="/ppt/slides/slide393.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08.xml" ContentType="application/vnd.openxmlformats-officedocument.presentationml.slide+xml"/>
  <Override PartName="/ppt/slides/slide407.xml" ContentType="application/vnd.openxmlformats-officedocument.presentationml.slide+xml"/>
  <Override PartName="/ppt/slides/slide406.xml" ContentType="application/vnd.openxmlformats-officedocument.presentationml.slide+xml"/>
  <Override PartName="/ppt/slides/slide405.xml" ContentType="application/vnd.openxmlformats-officedocument.presentationml.slide+xml"/>
  <Override PartName="/ppt/slides/slide404.xml" ContentType="application/vnd.openxmlformats-officedocument.presentationml.slide+xml"/>
  <Override PartName="/ppt/slides/slide403.xml" ContentType="application/vnd.openxmlformats-officedocument.presentationml.slide+xml"/>
  <Override PartName="/ppt/slides/slide335.xml" ContentType="application/vnd.openxmlformats-officedocument.presentationml.slide+xml"/>
  <Override PartName="/ppt/slides/slide210.xml" ContentType="application/vnd.openxmlformats-officedocument.presentationml.slide+xml"/>
  <Override PartName="/ppt/slides/slide208.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5.xml" ContentType="application/vnd.openxmlformats-officedocument.presentationml.slide+xml"/>
  <Override PartName="/ppt/slides/slide209.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106.xml" ContentType="application/vnd.openxmlformats-officedocument.presentationml.slide+xml"/>
  <Override PartName="/ppt/slides/slide104.xml" ContentType="application/vnd.openxmlformats-officedocument.presentationml.slide+xml"/>
  <Override PartName="/ppt/slides/slide108.xml" ContentType="application/vnd.openxmlformats-officedocument.presentationml.slide+xml"/>
  <Override PartName="/ppt/slides/slide173.xml" ContentType="application/vnd.openxmlformats-officedocument.presentationml.slide+xml"/>
  <Override PartName="/ppt/slides/slide172.xml" ContentType="application/vnd.openxmlformats-officedocument.presentationml.slide+xml"/>
  <Override PartName="/ppt/slides/slide171.xml" ContentType="application/vnd.openxmlformats-officedocument.presentationml.slide+xml"/>
  <Override PartName="/ppt/slides/slide170.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80.xml" ContentType="application/vnd.openxmlformats-officedocument.presentationml.slide+xml"/>
  <Override PartName="/ppt/slides/slide179.xml" ContentType="application/vnd.openxmlformats-officedocument.presentationml.slide+xml"/>
  <Override PartName="/ppt/slides/slide178.xml" ContentType="application/vnd.openxmlformats-officedocument.presentationml.slide+xml"/>
  <Override PartName="/ppt/slides/slide177.xml" ContentType="application/vnd.openxmlformats-officedocument.presentationml.slide+xml"/>
  <Override PartName="/ppt/slides/slide169.xml" ContentType="application/vnd.openxmlformats-officedocument.presentationml.slide+xml"/>
  <Override PartName="/ppt/slides/slide168.xml" ContentType="application/vnd.openxmlformats-officedocument.presentationml.slide+xml"/>
  <Override PartName="/ppt/slides/slide167.xml" ContentType="application/vnd.openxmlformats-officedocument.presentationml.slide+xml"/>
  <Override PartName="/ppt/slides/slide160.xml" ContentType="application/vnd.openxmlformats-officedocument.presentationml.slide+xml"/>
  <Override PartName="/ppt/slides/slide159.xml" ContentType="application/vnd.openxmlformats-officedocument.presentationml.slide+xml"/>
  <Override PartName="/ppt/slides/slide107.xml" ContentType="application/vnd.openxmlformats-officedocument.presentationml.slide+xml"/>
  <Override PartName="/ppt/slides/slide157.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200.xml" ContentType="application/vnd.openxmlformats-officedocument.presentationml.slide+xml"/>
  <Override PartName="/ppt/slides/slide199.xml" ContentType="application/vnd.openxmlformats-officedocument.presentationml.slide+xml"/>
  <Override PartName="/ppt/slides/slide198.xml" ContentType="application/vnd.openxmlformats-officedocument.presentationml.slide+xml"/>
  <Override PartName="/ppt/slides/slide197.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7.xml" ContentType="application/vnd.openxmlformats-officedocument.presentationml.slide+xml"/>
  <Override PartName="/ppt/slides/slide206.xml" ContentType="application/vnd.openxmlformats-officedocument.presentationml.slide+xml"/>
  <Override PartName="/ppt/slides/slide205.xml" ContentType="application/vnd.openxmlformats-officedocument.presentationml.slide+xml"/>
  <Override PartName="/ppt/slides/slide204.xml" ContentType="application/vnd.openxmlformats-officedocument.presentationml.slide+xml"/>
  <Override PartName="/ppt/slides/slide196.xml" ContentType="application/vnd.openxmlformats-officedocument.presentationml.slide+xml"/>
  <Override PartName="/ppt/slides/slide195.xml" ContentType="application/vnd.openxmlformats-officedocument.presentationml.slide+xml"/>
  <Override PartName="/ppt/slides/slide194.xml" ContentType="application/vnd.openxmlformats-officedocument.presentationml.slide+xml"/>
  <Override PartName="/ppt/slides/slide187.xml" ContentType="application/vnd.openxmlformats-officedocument.presentationml.slide+xml"/>
  <Override PartName="/ppt/slides/slide186.xml" ContentType="application/vnd.openxmlformats-officedocument.presentationml.slide+xml"/>
  <Override PartName="/ppt/slides/slide185.xml" ContentType="application/vnd.openxmlformats-officedocument.presentationml.slide+xml"/>
  <Override PartName="/ppt/slides/slide184.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56.xml" ContentType="application/vnd.openxmlformats-officedocument.presentationml.slide+xml"/>
  <Override PartName="/ppt/slides/slide158.xml" ContentType="application/vnd.openxmlformats-officedocument.presentationml.slide+xml"/>
  <Override PartName="/ppt/slides/slide154.xml" ContentType="application/vnd.openxmlformats-officedocument.presentationml.slide+xml"/>
  <Override PartName="/ppt/slides/slide125.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55.xml" ContentType="application/vnd.openxmlformats-officedocument.presentationml.slide+xml"/>
  <Override PartName="/ppt/slides/slide131.xml" ContentType="application/vnd.openxmlformats-officedocument.presentationml.slide+xml"/>
  <Override PartName="/ppt/slides/slide130.xml" ContentType="application/vnd.openxmlformats-officedocument.presentationml.slide+xml"/>
  <Override PartName="/ppt/slides/slide129.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09.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33.xml" ContentType="application/vnd.openxmlformats-officedocument.presentationml.slide+xml"/>
  <Override PartName="/ppt/slides/slide132.xml" ContentType="application/vnd.openxmlformats-officedocument.presentationml.slide+xml"/>
  <Override PartName="/ppt/slides/slide135.xml" ContentType="application/vnd.openxmlformats-officedocument.presentationml.slide+xml"/>
  <Override PartName="/ppt/slides/slide145.xml" ContentType="application/vnd.openxmlformats-officedocument.presentationml.slide+xml"/>
  <Override PartName="/ppt/slides/slide134.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44.xml" ContentType="application/vnd.openxmlformats-officedocument.presentationml.slide+xml"/>
  <Override PartName="/ppt/slides/slide146.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43.xml" ContentType="application/vnd.openxmlformats-officedocument.presentationml.slide+xml"/>
  <Override PartName="/ppt/slides/slide140.xml" ContentType="application/vnd.openxmlformats-officedocument.presentationml.slide+xml"/>
  <Override PartName="/ppt/slides/slide139.xml" ContentType="application/vnd.openxmlformats-officedocument.presentationml.slide+xml"/>
  <Override PartName="/ppt/slides/slide142.xml" ContentType="application/vnd.openxmlformats-officedocument.presentationml.slide+xml"/>
  <Override PartName="/ppt/slides/slide141.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15.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colors1.xml" ContentType="application/vnd.openxmlformats-officedocument.drawingml.diagramColors+xml"/>
  <Override PartName="/ppt/notesMasters/notesMaster1.xml" ContentType="application/vnd.openxmlformats-officedocument.presentationml.notesMaster+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0"/>
  </p:notesMasterIdLst>
  <p:sldIdLst>
    <p:sldId id="258" r:id="rId3"/>
    <p:sldId id="259" r:id="rId4"/>
    <p:sldId id="260" r:id="rId5"/>
    <p:sldId id="261" r:id="rId6"/>
    <p:sldId id="262" r:id="rId7"/>
    <p:sldId id="263" r:id="rId8"/>
    <p:sldId id="264" r:id="rId9"/>
    <p:sldId id="265" r:id="rId10"/>
    <p:sldId id="266" r:id="rId11"/>
    <p:sldId id="267" r:id="rId12"/>
    <p:sldId id="268" r:id="rId13"/>
    <p:sldId id="269" r:id="rId14"/>
    <p:sldId id="692" r:id="rId15"/>
    <p:sldId id="693" r:id="rId16"/>
    <p:sldId id="694" r:id="rId17"/>
    <p:sldId id="695" r:id="rId18"/>
    <p:sldId id="696" r:id="rId19"/>
    <p:sldId id="697" r:id="rId20"/>
    <p:sldId id="698" r:id="rId21"/>
    <p:sldId id="699" r:id="rId22"/>
    <p:sldId id="700" r:id="rId23"/>
    <p:sldId id="701" r:id="rId24"/>
    <p:sldId id="702" r:id="rId25"/>
    <p:sldId id="703" r:id="rId26"/>
    <p:sldId id="704" r:id="rId27"/>
    <p:sldId id="705" r:id="rId28"/>
    <p:sldId id="706" r:id="rId29"/>
    <p:sldId id="707" r:id="rId30"/>
    <p:sldId id="708" r:id="rId31"/>
    <p:sldId id="709" r:id="rId32"/>
    <p:sldId id="710" r:id="rId33"/>
    <p:sldId id="711" r:id="rId34"/>
    <p:sldId id="712" r:id="rId35"/>
    <p:sldId id="713" r:id="rId36"/>
    <p:sldId id="714" r:id="rId37"/>
    <p:sldId id="715" r:id="rId38"/>
    <p:sldId id="716" r:id="rId39"/>
    <p:sldId id="717" r:id="rId40"/>
    <p:sldId id="718" r:id="rId41"/>
    <p:sldId id="719" r:id="rId42"/>
    <p:sldId id="720" r:id="rId43"/>
    <p:sldId id="721" r:id="rId44"/>
    <p:sldId id="722" r:id="rId45"/>
    <p:sldId id="293" r:id="rId46"/>
    <p:sldId id="723" r:id="rId47"/>
    <p:sldId id="724" r:id="rId48"/>
    <p:sldId id="725" r:id="rId49"/>
    <p:sldId id="726" r:id="rId50"/>
    <p:sldId id="727" r:id="rId51"/>
    <p:sldId id="728" r:id="rId52"/>
    <p:sldId id="729" r:id="rId53"/>
    <p:sldId id="730" r:id="rId54"/>
    <p:sldId id="731" r:id="rId55"/>
    <p:sldId id="732" r:id="rId56"/>
    <p:sldId id="733" r:id="rId57"/>
    <p:sldId id="734" r:id="rId58"/>
    <p:sldId id="735" r:id="rId59"/>
    <p:sldId id="736" r:id="rId60"/>
    <p:sldId id="737" r:id="rId61"/>
    <p:sldId id="302" r:id="rId62"/>
    <p:sldId id="303" r:id="rId63"/>
    <p:sldId id="304" r:id="rId64"/>
    <p:sldId id="305"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06"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7" r:id="rId133"/>
    <p:sldId id="378" r:id="rId134"/>
    <p:sldId id="379" r:id="rId135"/>
    <p:sldId id="380" r:id="rId136"/>
    <p:sldId id="381" r:id="rId137"/>
    <p:sldId id="382" r:id="rId138"/>
    <p:sldId id="383" r:id="rId139"/>
    <p:sldId id="384" r:id="rId140"/>
    <p:sldId id="385" r:id="rId141"/>
    <p:sldId id="386" r:id="rId142"/>
    <p:sldId id="387" r:id="rId143"/>
    <p:sldId id="388" r:id="rId144"/>
    <p:sldId id="389" r:id="rId145"/>
    <p:sldId id="390" r:id="rId146"/>
    <p:sldId id="391" r:id="rId147"/>
    <p:sldId id="392" r:id="rId148"/>
    <p:sldId id="393" r:id="rId149"/>
    <p:sldId id="307" r:id="rId150"/>
    <p:sldId id="308" r:id="rId151"/>
    <p:sldId id="309" r:id="rId152"/>
    <p:sldId id="310" r:id="rId153"/>
    <p:sldId id="394" r:id="rId154"/>
    <p:sldId id="395" r:id="rId155"/>
    <p:sldId id="396" r:id="rId156"/>
    <p:sldId id="397" r:id="rId157"/>
    <p:sldId id="398" r:id="rId158"/>
    <p:sldId id="399" r:id="rId159"/>
    <p:sldId id="400" r:id="rId160"/>
    <p:sldId id="401" r:id="rId161"/>
    <p:sldId id="402" r:id="rId162"/>
    <p:sldId id="403" r:id="rId163"/>
    <p:sldId id="404" r:id="rId164"/>
    <p:sldId id="405" r:id="rId165"/>
    <p:sldId id="406" r:id="rId166"/>
    <p:sldId id="407" r:id="rId167"/>
    <p:sldId id="408" r:id="rId168"/>
    <p:sldId id="409" r:id="rId169"/>
    <p:sldId id="410" r:id="rId170"/>
    <p:sldId id="411" r:id="rId171"/>
    <p:sldId id="412" r:id="rId172"/>
    <p:sldId id="413" r:id="rId173"/>
    <p:sldId id="414" r:id="rId174"/>
    <p:sldId id="415" r:id="rId175"/>
    <p:sldId id="416" r:id="rId176"/>
    <p:sldId id="417" r:id="rId177"/>
    <p:sldId id="418" r:id="rId178"/>
    <p:sldId id="419" r:id="rId179"/>
    <p:sldId id="420" r:id="rId180"/>
    <p:sldId id="421" r:id="rId181"/>
    <p:sldId id="422" r:id="rId182"/>
    <p:sldId id="423" r:id="rId183"/>
    <p:sldId id="424" r:id="rId184"/>
    <p:sldId id="425" r:id="rId185"/>
    <p:sldId id="426" r:id="rId186"/>
    <p:sldId id="427" r:id="rId187"/>
    <p:sldId id="428" r:id="rId188"/>
    <p:sldId id="429" r:id="rId189"/>
    <p:sldId id="430" r:id="rId190"/>
    <p:sldId id="431" r:id="rId191"/>
    <p:sldId id="432" r:id="rId192"/>
    <p:sldId id="433" r:id="rId193"/>
    <p:sldId id="434" r:id="rId194"/>
    <p:sldId id="435" r:id="rId195"/>
    <p:sldId id="436" r:id="rId196"/>
    <p:sldId id="437" r:id="rId197"/>
    <p:sldId id="438" r:id="rId198"/>
    <p:sldId id="439" r:id="rId199"/>
    <p:sldId id="440" r:id="rId200"/>
    <p:sldId id="441" r:id="rId201"/>
    <p:sldId id="442" r:id="rId202"/>
    <p:sldId id="443" r:id="rId203"/>
    <p:sldId id="444" r:id="rId204"/>
    <p:sldId id="445" r:id="rId205"/>
    <p:sldId id="446" r:id="rId206"/>
    <p:sldId id="447" r:id="rId207"/>
    <p:sldId id="448" r:id="rId208"/>
    <p:sldId id="449" r:id="rId209"/>
    <p:sldId id="450" r:id="rId210"/>
    <p:sldId id="451" r:id="rId211"/>
    <p:sldId id="452" r:id="rId212"/>
    <p:sldId id="453" r:id="rId213"/>
    <p:sldId id="454" r:id="rId214"/>
    <p:sldId id="455" r:id="rId215"/>
    <p:sldId id="456" r:id="rId216"/>
    <p:sldId id="457" r:id="rId217"/>
    <p:sldId id="458" r:id="rId218"/>
    <p:sldId id="459" r:id="rId219"/>
    <p:sldId id="460" r:id="rId220"/>
    <p:sldId id="461" r:id="rId221"/>
    <p:sldId id="462" r:id="rId222"/>
    <p:sldId id="463" r:id="rId223"/>
    <p:sldId id="464" r:id="rId224"/>
    <p:sldId id="465" r:id="rId225"/>
    <p:sldId id="466" r:id="rId226"/>
    <p:sldId id="467" r:id="rId227"/>
    <p:sldId id="468" r:id="rId228"/>
    <p:sldId id="469" r:id="rId229"/>
    <p:sldId id="470" r:id="rId230"/>
    <p:sldId id="471" r:id="rId231"/>
    <p:sldId id="472" r:id="rId232"/>
    <p:sldId id="473" r:id="rId233"/>
    <p:sldId id="474" r:id="rId234"/>
    <p:sldId id="475" r:id="rId235"/>
    <p:sldId id="476" r:id="rId236"/>
    <p:sldId id="477" r:id="rId237"/>
    <p:sldId id="478" r:id="rId238"/>
    <p:sldId id="479" r:id="rId239"/>
    <p:sldId id="480" r:id="rId240"/>
    <p:sldId id="481" r:id="rId241"/>
    <p:sldId id="482" r:id="rId242"/>
    <p:sldId id="483" r:id="rId243"/>
    <p:sldId id="484" r:id="rId244"/>
    <p:sldId id="485" r:id="rId245"/>
    <p:sldId id="486" r:id="rId246"/>
    <p:sldId id="487" r:id="rId247"/>
    <p:sldId id="488" r:id="rId248"/>
    <p:sldId id="489" r:id="rId249"/>
    <p:sldId id="738" r:id="rId250"/>
    <p:sldId id="739" r:id="rId251"/>
    <p:sldId id="740" r:id="rId252"/>
    <p:sldId id="741" r:id="rId253"/>
    <p:sldId id="742" r:id="rId254"/>
    <p:sldId id="743" r:id="rId255"/>
    <p:sldId id="744" r:id="rId256"/>
    <p:sldId id="745" r:id="rId257"/>
    <p:sldId id="746" r:id="rId258"/>
    <p:sldId id="747" r:id="rId259"/>
    <p:sldId id="748" r:id="rId260"/>
    <p:sldId id="749" r:id="rId261"/>
    <p:sldId id="750" r:id="rId262"/>
    <p:sldId id="751" r:id="rId263"/>
    <p:sldId id="752" r:id="rId264"/>
    <p:sldId id="753" r:id="rId265"/>
    <p:sldId id="754" r:id="rId266"/>
    <p:sldId id="755" r:id="rId267"/>
    <p:sldId id="756" r:id="rId268"/>
    <p:sldId id="757" r:id="rId269"/>
    <p:sldId id="758" r:id="rId270"/>
    <p:sldId id="759" r:id="rId271"/>
    <p:sldId id="760" r:id="rId272"/>
    <p:sldId id="761" r:id="rId273"/>
    <p:sldId id="762" r:id="rId274"/>
    <p:sldId id="763" r:id="rId275"/>
    <p:sldId id="764" r:id="rId276"/>
    <p:sldId id="765" r:id="rId277"/>
    <p:sldId id="766" r:id="rId278"/>
    <p:sldId id="767" r:id="rId279"/>
    <p:sldId id="768" r:id="rId280"/>
    <p:sldId id="769" r:id="rId281"/>
    <p:sldId id="770" r:id="rId282"/>
    <p:sldId id="771" r:id="rId283"/>
    <p:sldId id="772" r:id="rId284"/>
    <p:sldId id="773" r:id="rId285"/>
    <p:sldId id="774" r:id="rId286"/>
    <p:sldId id="775" r:id="rId287"/>
    <p:sldId id="776" r:id="rId288"/>
    <p:sldId id="777" r:id="rId289"/>
    <p:sldId id="778" r:id="rId290"/>
    <p:sldId id="779" r:id="rId291"/>
    <p:sldId id="780" r:id="rId292"/>
    <p:sldId id="781" r:id="rId293"/>
    <p:sldId id="782" r:id="rId294"/>
    <p:sldId id="783" r:id="rId295"/>
    <p:sldId id="784" r:id="rId296"/>
    <p:sldId id="785" r:id="rId297"/>
    <p:sldId id="786" r:id="rId298"/>
    <p:sldId id="787" r:id="rId299"/>
    <p:sldId id="788" r:id="rId300"/>
    <p:sldId id="789" r:id="rId301"/>
    <p:sldId id="790" r:id="rId302"/>
    <p:sldId id="791" r:id="rId303"/>
    <p:sldId id="792" r:id="rId304"/>
    <p:sldId id="793" r:id="rId305"/>
    <p:sldId id="794" r:id="rId306"/>
    <p:sldId id="795" r:id="rId307"/>
    <p:sldId id="796" r:id="rId308"/>
    <p:sldId id="797" r:id="rId309"/>
    <p:sldId id="798" r:id="rId310"/>
    <p:sldId id="799" r:id="rId311"/>
    <p:sldId id="800" r:id="rId312"/>
    <p:sldId id="801" r:id="rId313"/>
    <p:sldId id="802" r:id="rId314"/>
    <p:sldId id="803" r:id="rId315"/>
    <p:sldId id="804" r:id="rId316"/>
    <p:sldId id="805" r:id="rId317"/>
    <p:sldId id="806" r:id="rId318"/>
    <p:sldId id="807" r:id="rId319"/>
    <p:sldId id="808" r:id="rId320"/>
    <p:sldId id="809" r:id="rId321"/>
    <p:sldId id="810" r:id="rId322"/>
    <p:sldId id="811" r:id="rId323"/>
    <p:sldId id="812" r:id="rId324"/>
    <p:sldId id="813" r:id="rId325"/>
    <p:sldId id="814" r:id="rId326"/>
    <p:sldId id="815" r:id="rId327"/>
    <p:sldId id="816" r:id="rId328"/>
    <p:sldId id="817" r:id="rId329"/>
    <p:sldId id="818" r:id="rId330"/>
    <p:sldId id="819" r:id="rId331"/>
    <p:sldId id="820" r:id="rId332"/>
    <p:sldId id="821" r:id="rId333"/>
    <p:sldId id="822" r:id="rId334"/>
    <p:sldId id="823" r:id="rId335"/>
    <p:sldId id="824" r:id="rId336"/>
    <p:sldId id="825" r:id="rId337"/>
    <p:sldId id="826" r:id="rId338"/>
    <p:sldId id="827" r:id="rId339"/>
    <p:sldId id="828" r:id="rId340"/>
    <p:sldId id="829" r:id="rId341"/>
    <p:sldId id="830" r:id="rId342"/>
    <p:sldId id="831" r:id="rId343"/>
    <p:sldId id="832" r:id="rId344"/>
    <p:sldId id="833" r:id="rId345"/>
    <p:sldId id="834" r:id="rId346"/>
    <p:sldId id="835" r:id="rId347"/>
    <p:sldId id="836" r:id="rId348"/>
    <p:sldId id="837" r:id="rId349"/>
    <p:sldId id="838" r:id="rId350"/>
    <p:sldId id="839" r:id="rId351"/>
    <p:sldId id="840" r:id="rId352"/>
    <p:sldId id="841" r:id="rId353"/>
    <p:sldId id="912" r:id="rId354"/>
    <p:sldId id="913" r:id="rId355"/>
    <p:sldId id="914" r:id="rId356"/>
    <p:sldId id="915" r:id="rId357"/>
    <p:sldId id="916" r:id="rId358"/>
    <p:sldId id="917" r:id="rId359"/>
    <p:sldId id="842" r:id="rId360"/>
    <p:sldId id="843" r:id="rId361"/>
    <p:sldId id="844" r:id="rId362"/>
    <p:sldId id="845" r:id="rId363"/>
    <p:sldId id="846" r:id="rId364"/>
    <p:sldId id="847" r:id="rId365"/>
    <p:sldId id="848" r:id="rId366"/>
    <p:sldId id="849" r:id="rId367"/>
    <p:sldId id="850" r:id="rId368"/>
    <p:sldId id="851" r:id="rId369"/>
    <p:sldId id="852" r:id="rId370"/>
    <p:sldId id="853" r:id="rId371"/>
    <p:sldId id="854" r:id="rId372"/>
    <p:sldId id="855" r:id="rId373"/>
    <p:sldId id="856" r:id="rId374"/>
    <p:sldId id="857" r:id="rId375"/>
    <p:sldId id="858" r:id="rId376"/>
    <p:sldId id="859" r:id="rId377"/>
    <p:sldId id="860" r:id="rId378"/>
    <p:sldId id="861" r:id="rId379"/>
    <p:sldId id="862" r:id="rId380"/>
    <p:sldId id="863" r:id="rId381"/>
    <p:sldId id="864" r:id="rId382"/>
    <p:sldId id="865" r:id="rId383"/>
    <p:sldId id="866" r:id="rId384"/>
    <p:sldId id="867" r:id="rId385"/>
    <p:sldId id="868" r:id="rId386"/>
    <p:sldId id="869" r:id="rId387"/>
    <p:sldId id="870" r:id="rId388"/>
    <p:sldId id="871" r:id="rId389"/>
    <p:sldId id="872" r:id="rId390"/>
    <p:sldId id="873" r:id="rId391"/>
    <p:sldId id="874" r:id="rId392"/>
    <p:sldId id="875" r:id="rId393"/>
    <p:sldId id="876" r:id="rId394"/>
    <p:sldId id="877" r:id="rId395"/>
    <p:sldId id="878" r:id="rId396"/>
    <p:sldId id="879" r:id="rId397"/>
    <p:sldId id="880" r:id="rId398"/>
    <p:sldId id="881" r:id="rId399"/>
    <p:sldId id="882" r:id="rId400"/>
    <p:sldId id="883" r:id="rId401"/>
    <p:sldId id="884" r:id="rId402"/>
    <p:sldId id="885" r:id="rId403"/>
    <p:sldId id="886" r:id="rId404"/>
    <p:sldId id="887" r:id="rId405"/>
    <p:sldId id="888" r:id="rId406"/>
    <p:sldId id="889" r:id="rId407"/>
    <p:sldId id="890" r:id="rId408"/>
    <p:sldId id="891" r:id="rId409"/>
    <p:sldId id="892" r:id="rId410"/>
    <p:sldId id="893" r:id="rId411"/>
    <p:sldId id="894" r:id="rId412"/>
    <p:sldId id="895" r:id="rId413"/>
    <p:sldId id="896" r:id="rId414"/>
    <p:sldId id="897" r:id="rId415"/>
    <p:sldId id="898" r:id="rId416"/>
    <p:sldId id="899" r:id="rId417"/>
    <p:sldId id="900" r:id="rId418"/>
    <p:sldId id="901" r:id="rId419"/>
    <p:sldId id="902" r:id="rId420"/>
    <p:sldId id="903" r:id="rId421"/>
    <p:sldId id="904" r:id="rId422"/>
    <p:sldId id="905" r:id="rId423"/>
    <p:sldId id="906" r:id="rId424"/>
    <p:sldId id="907" r:id="rId425"/>
    <p:sldId id="908" r:id="rId426"/>
    <p:sldId id="909" r:id="rId427"/>
    <p:sldId id="910" r:id="rId428"/>
    <p:sldId id="911" r:id="rId429"/>
  </p:sldIdLst>
  <p:sldSz cx="9144000" cy="6858000" type="screen4x3"/>
  <p:notesSz cx="6858000" cy="9101138"/>
  <p:defaultTextStyle>
    <a:defPPr>
      <a:defRPr lang="en-US"/>
    </a:defPPr>
    <a:lvl1pPr algn="l" rtl="0" fontAlgn="base">
      <a:spcBef>
        <a:spcPct val="0"/>
      </a:spcBef>
      <a:spcAft>
        <a:spcPct val="0"/>
      </a:spcAft>
      <a:defRPr sz="3600" kern="1200">
        <a:solidFill>
          <a:srgbClr val="6699CC"/>
        </a:solidFill>
        <a:latin typeface="Arial" charset="0"/>
        <a:ea typeface="+mn-ea"/>
        <a:cs typeface="Arial" charset="0"/>
      </a:defRPr>
    </a:lvl1pPr>
    <a:lvl2pPr marL="457200" algn="l" rtl="0" fontAlgn="base">
      <a:spcBef>
        <a:spcPct val="0"/>
      </a:spcBef>
      <a:spcAft>
        <a:spcPct val="0"/>
      </a:spcAft>
      <a:defRPr sz="3600" kern="1200">
        <a:solidFill>
          <a:srgbClr val="6699CC"/>
        </a:solidFill>
        <a:latin typeface="Arial" charset="0"/>
        <a:ea typeface="+mn-ea"/>
        <a:cs typeface="Arial" charset="0"/>
      </a:defRPr>
    </a:lvl2pPr>
    <a:lvl3pPr marL="914400" algn="l" rtl="0" fontAlgn="base">
      <a:spcBef>
        <a:spcPct val="0"/>
      </a:spcBef>
      <a:spcAft>
        <a:spcPct val="0"/>
      </a:spcAft>
      <a:defRPr sz="3600" kern="1200">
        <a:solidFill>
          <a:srgbClr val="6699CC"/>
        </a:solidFill>
        <a:latin typeface="Arial" charset="0"/>
        <a:ea typeface="+mn-ea"/>
        <a:cs typeface="Arial" charset="0"/>
      </a:defRPr>
    </a:lvl3pPr>
    <a:lvl4pPr marL="1371600" algn="l" rtl="0" fontAlgn="base">
      <a:spcBef>
        <a:spcPct val="0"/>
      </a:spcBef>
      <a:spcAft>
        <a:spcPct val="0"/>
      </a:spcAft>
      <a:defRPr sz="3600" kern="1200">
        <a:solidFill>
          <a:srgbClr val="6699CC"/>
        </a:solidFill>
        <a:latin typeface="Arial" charset="0"/>
        <a:ea typeface="+mn-ea"/>
        <a:cs typeface="Arial" charset="0"/>
      </a:defRPr>
    </a:lvl4pPr>
    <a:lvl5pPr marL="1828800" algn="l" rtl="0" fontAlgn="base">
      <a:spcBef>
        <a:spcPct val="0"/>
      </a:spcBef>
      <a:spcAft>
        <a:spcPct val="0"/>
      </a:spcAft>
      <a:defRPr sz="3600" kern="1200">
        <a:solidFill>
          <a:srgbClr val="6699CC"/>
        </a:solidFill>
        <a:latin typeface="Arial" charset="0"/>
        <a:ea typeface="+mn-ea"/>
        <a:cs typeface="Arial" charset="0"/>
      </a:defRPr>
    </a:lvl5pPr>
    <a:lvl6pPr marL="2286000" algn="l" defTabSz="914400" rtl="0" eaLnBrk="1" latinLnBrk="0" hangingPunct="1">
      <a:defRPr sz="3600" kern="1200">
        <a:solidFill>
          <a:srgbClr val="6699CC"/>
        </a:solidFill>
        <a:latin typeface="Arial" charset="0"/>
        <a:ea typeface="+mn-ea"/>
        <a:cs typeface="Arial" charset="0"/>
      </a:defRPr>
    </a:lvl6pPr>
    <a:lvl7pPr marL="2743200" algn="l" defTabSz="914400" rtl="0" eaLnBrk="1" latinLnBrk="0" hangingPunct="1">
      <a:defRPr sz="3600" kern="1200">
        <a:solidFill>
          <a:srgbClr val="6699CC"/>
        </a:solidFill>
        <a:latin typeface="Arial" charset="0"/>
        <a:ea typeface="+mn-ea"/>
        <a:cs typeface="Arial" charset="0"/>
      </a:defRPr>
    </a:lvl7pPr>
    <a:lvl8pPr marL="3200400" algn="l" defTabSz="914400" rtl="0" eaLnBrk="1" latinLnBrk="0" hangingPunct="1">
      <a:defRPr sz="3600" kern="1200">
        <a:solidFill>
          <a:srgbClr val="6699CC"/>
        </a:solidFill>
        <a:latin typeface="Arial" charset="0"/>
        <a:ea typeface="+mn-ea"/>
        <a:cs typeface="Arial" charset="0"/>
      </a:defRPr>
    </a:lvl8pPr>
    <a:lvl9pPr marL="3657600" algn="l" defTabSz="914400" rtl="0" eaLnBrk="1" latinLnBrk="0" hangingPunct="1">
      <a:defRPr sz="3600" kern="1200">
        <a:solidFill>
          <a:srgbClr val="6699CC"/>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3333FF"/>
    <a:srgbClr val="FF9900"/>
    <a:srgbClr val="6699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02" autoAdjust="0"/>
    <p:restoredTop sz="94718" autoAdjust="0"/>
  </p:normalViewPr>
  <p:slideViewPr>
    <p:cSldViewPr>
      <p:cViewPr varScale="1">
        <p:scale>
          <a:sx n="74" d="100"/>
          <a:sy n="74" d="100"/>
        </p:scale>
        <p:origin x="-10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433" Type="http://schemas.openxmlformats.org/officeDocument/2006/relationships/theme" Target="theme/theme1.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402" Type="http://schemas.openxmlformats.org/officeDocument/2006/relationships/slide" Target="slides/slide400.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slide" Target="slides/slide386.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413" Type="http://schemas.openxmlformats.org/officeDocument/2006/relationships/slide" Target="slides/slide411.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399" Type="http://schemas.openxmlformats.org/officeDocument/2006/relationships/slide" Target="slides/slide397.xml"/><Relationship Id="rId259" Type="http://schemas.openxmlformats.org/officeDocument/2006/relationships/slide" Target="slides/slide257.xml"/><Relationship Id="rId424" Type="http://schemas.openxmlformats.org/officeDocument/2006/relationships/slide" Target="slides/slide422.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435" Type="http://schemas.openxmlformats.org/officeDocument/2006/relationships/customXml" Target="../customXml/item1.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slide" Target="slides/slide402.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415" Type="http://schemas.openxmlformats.org/officeDocument/2006/relationships/slide" Target="slides/slide413.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426" Type="http://schemas.openxmlformats.org/officeDocument/2006/relationships/slide" Target="slides/slide424.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381" Type="http://schemas.openxmlformats.org/officeDocument/2006/relationships/slide" Target="slides/slide379.xml"/><Relationship Id="rId241" Type="http://schemas.openxmlformats.org/officeDocument/2006/relationships/slide" Target="slides/slide239.xml"/><Relationship Id="rId437" Type="http://schemas.openxmlformats.org/officeDocument/2006/relationships/customXml" Target="../customXml/item3.xml"/><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406" Type="http://schemas.openxmlformats.org/officeDocument/2006/relationships/slide" Target="slides/slide404.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252" Type="http://schemas.openxmlformats.org/officeDocument/2006/relationships/slide" Target="slides/slide250.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89" Type="http://schemas.openxmlformats.org/officeDocument/2006/relationships/slide" Target="slides/slide87.xml"/><Relationship Id="rId112" Type="http://schemas.openxmlformats.org/officeDocument/2006/relationships/slide" Target="slides/slide110.xml"/><Relationship Id="rId154" Type="http://schemas.openxmlformats.org/officeDocument/2006/relationships/slide" Target="slides/slide152.xml"/><Relationship Id="rId361" Type="http://schemas.openxmlformats.org/officeDocument/2006/relationships/slide" Target="slides/slide359.xml"/><Relationship Id="rId196" Type="http://schemas.openxmlformats.org/officeDocument/2006/relationships/slide" Target="slides/slide194.xml"/><Relationship Id="rId417" Type="http://schemas.openxmlformats.org/officeDocument/2006/relationships/slide" Target="slides/slide415.xml"/><Relationship Id="rId16" Type="http://schemas.openxmlformats.org/officeDocument/2006/relationships/slide" Target="slides/slide14.xml"/><Relationship Id="rId221" Type="http://schemas.openxmlformats.org/officeDocument/2006/relationships/slide" Target="slides/slide219.xml"/><Relationship Id="rId263" Type="http://schemas.openxmlformats.org/officeDocument/2006/relationships/slide" Target="slides/slide261.xml"/><Relationship Id="rId319" Type="http://schemas.openxmlformats.org/officeDocument/2006/relationships/slide" Target="slides/slide317.xml"/><Relationship Id="rId58" Type="http://schemas.openxmlformats.org/officeDocument/2006/relationships/slide" Target="slides/slide56.xml"/><Relationship Id="rId123" Type="http://schemas.openxmlformats.org/officeDocument/2006/relationships/slide" Target="slides/slide121.xml"/><Relationship Id="rId330" Type="http://schemas.openxmlformats.org/officeDocument/2006/relationships/slide" Target="slides/slide328.xml"/><Relationship Id="rId165" Type="http://schemas.openxmlformats.org/officeDocument/2006/relationships/slide" Target="slides/slide163.xml"/><Relationship Id="rId372" Type="http://schemas.openxmlformats.org/officeDocument/2006/relationships/slide" Target="slides/slide370.xml"/><Relationship Id="rId428" Type="http://schemas.openxmlformats.org/officeDocument/2006/relationships/slide" Target="slides/slide426.xml"/><Relationship Id="rId232" Type="http://schemas.openxmlformats.org/officeDocument/2006/relationships/slide" Target="slides/slide230.xml"/><Relationship Id="rId274" Type="http://schemas.openxmlformats.org/officeDocument/2006/relationships/slide" Target="slides/slide272.xml"/><Relationship Id="rId27" Type="http://schemas.openxmlformats.org/officeDocument/2006/relationships/slide" Target="slides/slide25.xml"/><Relationship Id="rId69" Type="http://schemas.openxmlformats.org/officeDocument/2006/relationships/slide" Target="slides/slide67.xml"/><Relationship Id="rId134" Type="http://schemas.openxmlformats.org/officeDocument/2006/relationships/slide" Target="slides/slide132.xml"/><Relationship Id="rId80" Type="http://schemas.openxmlformats.org/officeDocument/2006/relationships/slide" Target="slides/slide78.xml"/><Relationship Id="rId176" Type="http://schemas.openxmlformats.org/officeDocument/2006/relationships/slide" Target="slides/slide174.xml"/><Relationship Id="rId341" Type="http://schemas.openxmlformats.org/officeDocument/2006/relationships/slide" Target="slides/slide339.xml"/><Relationship Id="rId383" Type="http://schemas.openxmlformats.org/officeDocument/2006/relationships/slide" Target="slides/slide381.xml"/><Relationship Id="rId201" Type="http://schemas.openxmlformats.org/officeDocument/2006/relationships/slide" Target="slides/slide199.xml"/><Relationship Id="rId243" Type="http://schemas.openxmlformats.org/officeDocument/2006/relationships/slide" Target="slides/slide241.xml"/><Relationship Id="rId285" Type="http://schemas.openxmlformats.org/officeDocument/2006/relationships/slide" Target="slides/slide283.xml"/><Relationship Id="rId38" Type="http://schemas.openxmlformats.org/officeDocument/2006/relationships/slide" Target="slides/slide36.xml"/><Relationship Id="rId103" Type="http://schemas.openxmlformats.org/officeDocument/2006/relationships/slide" Target="slides/slide101.xml"/><Relationship Id="rId310" Type="http://schemas.openxmlformats.org/officeDocument/2006/relationships/slide" Target="slides/slide308.xml"/><Relationship Id="rId91" Type="http://schemas.openxmlformats.org/officeDocument/2006/relationships/slide" Target="slides/slide89.xml"/><Relationship Id="rId145" Type="http://schemas.openxmlformats.org/officeDocument/2006/relationships/slide" Target="slides/slide143.xml"/><Relationship Id="rId187" Type="http://schemas.openxmlformats.org/officeDocument/2006/relationships/slide" Target="slides/slide185.xml"/><Relationship Id="rId352" Type="http://schemas.openxmlformats.org/officeDocument/2006/relationships/slide" Target="slides/slide350.xml"/><Relationship Id="rId394" Type="http://schemas.openxmlformats.org/officeDocument/2006/relationships/slide" Target="slides/slide392.xml"/><Relationship Id="rId408" Type="http://schemas.openxmlformats.org/officeDocument/2006/relationships/slide" Target="slides/slide406.xml"/><Relationship Id="rId212" Type="http://schemas.openxmlformats.org/officeDocument/2006/relationships/slide" Target="slides/slide210.xml"/><Relationship Id="rId254" Type="http://schemas.openxmlformats.org/officeDocument/2006/relationships/slide" Target="slides/slide252.xml"/><Relationship Id="rId49" Type="http://schemas.openxmlformats.org/officeDocument/2006/relationships/slide" Target="slides/slide47.xml"/><Relationship Id="rId114" Type="http://schemas.openxmlformats.org/officeDocument/2006/relationships/slide" Target="slides/slide112.xml"/><Relationship Id="rId296" Type="http://schemas.openxmlformats.org/officeDocument/2006/relationships/slide" Target="slides/slide294.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slide" Target="slides/slide382.xml"/><Relationship Id="rId419" Type="http://schemas.openxmlformats.org/officeDocument/2006/relationships/slide" Target="slides/slide417.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430" Type="http://schemas.openxmlformats.org/officeDocument/2006/relationships/notesMaster" Target="notesMasters/notesMaster1.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395" Type="http://schemas.openxmlformats.org/officeDocument/2006/relationships/slide" Target="slides/slide393.xml"/><Relationship Id="rId409" Type="http://schemas.openxmlformats.org/officeDocument/2006/relationships/slide" Target="slides/slide407.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420" Type="http://schemas.openxmlformats.org/officeDocument/2006/relationships/slide" Target="slides/slide418.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410" Type="http://schemas.openxmlformats.org/officeDocument/2006/relationships/slide" Target="slides/slide408.xml"/><Relationship Id="rId431" Type="http://schemas.openxmlformats.org/officeDocument/2006/relationships/presProps" Target="pres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96" Type="http://schemas.openxmlformats.org/officeDocument/2006/relationships/slide" Target="slides/slide394.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400" Type="http://schemas.openxmlformats.org/officeDocument/2006/relationships/slide" Target="slides/slide398.xml"/><Relationship Id="rId421" Type="http://schemas.openxmlformats.org/officeDocument/2006/relationships/slide" Target="slides/slide419.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411" Type="http://schemas.openxmlformats.org/officeDocument/2006/relationships/slide" Target="slides/slide409.xml"/><Relationship Id="rId432" Type="http://schemas.openxmlformats.org/officeDocument/2006/relationships/viewProps" Target="viewProps.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397" Type="http://schemas.openxmlformats.org/officeDocument/2006/relationships/slide" Target="slides/slide395.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01" Type="http://schemas.openxmlformats.org/officeDocument/2006/relationships/slide" Target="slides/slide399.xml"/><Relationship Id="rId422" Type="http://schemas.openxmlformats.org/officeDocument/2006/relationships/slide" Target="slides/slide420.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412" Type="http://schemas.openxmlformats.org/officeDocument/2006/relationships/slide" Target="slides/slide410.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423" Type="http://schemas.openxmlformats.org/officeDocument/2006/relationships/slide" Target="slides/slide421.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434" Type="http://schemas.openxmlformats.org/officeDocument/2006/relationships/tableStyles" Target="tableStyles.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403" Type="http://schemas.openxmlformats.org/officeDocument/2006/relationships/slide" Target="slides/slide401.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414" Type="http://schemas.openxmlformats.org/officeDocument/2006/relationships/slide" Target="slides/slide412.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425" Type="http://schemas.openxmlformats.org/officeDocument/2006/relationships/slide" Target="slides/slide423.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436" Type="http://schemas.openxmlformats.org/officeDocument/2006/relationships/customXml" Target="../customXml/item2.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391" Type="http://schemas.openxmlformats.org/officeDocument/2006/relationships/slide" Target="slides/slide389.xml"/><Relationship Id="rId405" Type="http://schemas.openxmlformats.org/officeDocument/2006/relationships/slide" Target="slides/slide403.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416" Type="http://schemas.openxmlformats.org/officeDocument/2006/relationships/slide" Target="slides/slide414.xml"/><Relationship Id="rId220" Type="http://schemas.openxmlformats.org/officeDocument/2006/relationships/slide" Target="slides/slide218.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427" Type="http://schemas.openxmlformats.org/officeDocument/2006/relationships/slide" Target="slides/slide425.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 Id="rId68" Type="http://schemas.openxmlformats.org/officeDocument/2006/relationships/slide" Target="slides/slide66.xml"/><Relationship Id="rId133" Type="http://schemas.openxmlformats.org/officeDocument/2006/relationships/slide" Target="slides/slide131.xml"/><Relationship Id="rId175" Type="http://schemas.openxmlformats.org/officeDocument/2006/relationships/slide" Target="slides/slide173.xml"/><Relationship Id="rId340" Type="http://schemas.openxmlformats.org/officeDocument/2006/relationships/slide" Target="slides/slide338.xml"/><Relationship Id="rId200" Type="http://schemas.openxmlformats.org/officeDocument/2006/relationships/slide" Target="slides/slide198.xml"/><Relationship Id="rId382" Type="http://schemas.openxmlformats.org/officeDocument/2006/relationships/slide" Target="slides/slide380.xml"/><Relationship Id="rId242" Type="http://schemas.openxmlformats.org/officeDocument/2006/relationships/slide" Target="slides/slide240.xml"/><Relationship Id="rId284" Type="http://schemas.openxmlformats.org/officeDocument/2006/relationships/slide" Target="slides/slide282.xml"/><Relationship Id="rId37" Type="http://schemas.openxmlformats.org/officeDocument/2006/relationships/slide" Target="slides/slide35.xml"/><Relationship Id="rId79" Type="http://schemas.openxmlformats.org/officeDocument/2006/relationships/slide" Target="slides/slide77.xml"/><Relationship Id="rId102" Type="http://schemas.openxmlformats.org/officeDocument/2006/relationships/slide" Target="slides/slide100.xml"/><Relationship Id="rId144" Type="http://schemas.openxmlformats.org/officeDocument/2006/relationships/slide" Target="slides/slide142.xml"/><Relationship Id="rId90" Type="http://schemas.openxmlformats.org/officeDocument/2006/relationships/slide" Target="slides/slide88.xml"/><Relationship Id="rId186" Type="http://schemas.openxmlformats.org/officeDocument/2006/relationships/slide" Target="slides/slide184.xml"/><Relationship Id="rId351" Type="http://schemas.openxmlformats.org/officeDocument/2006/relationships/slide" Target="slides/slide349.xml"/><Relationship Id="rId393" Type="http://schemas.openxmlformats.org/officeDocument/2006/relationships/slide" Target="slides/slide391.xml"/><Relationship Id="rId407" Type="http://schemas.openxmlformats.org/officeDocument/2006/relationships/slide" Target="slides/slide405.xml"/><Relationship Id="rId211" Type="http://schemas.openxmlformats.org/officeDocument/2006/relationships/slide" Target="slides/slide209.xml"/><Relationship Id="rId253" Type="http://schemas.openxmlformats.org/officeDocument/2006/relationships/slide" Target="slides/slide251.xml"/><Relationship Id="rId295" Type="http://schemas.openxmlformats.org/officeDocument/2006/relationships/slide" Target="slides/slide293.xml"/><Relationship Id="rId309" Type="http://schemas.openxmlformats.org/officeDocument/2006/relationships/slide" Target="slides/slide307.xml"/><Relationship Id="rId48" Type="http://schemas.openxmlformats.org/officeDocument/2006/relationships/slide" Target="slides/slide46.xml"/><Relationship Id="rId113" Type="http://schemas.openxmlformats.org/officeDocument/2006/relationships/slide" Target="slides/slide111.xml"/><Relationship Id="rId320" Type="http://schemas.openxmlformats.org/officeDocument/2006/relationships/slide" Target="slides/slide318.xml"/><Relationship Id="rId155" Type="http://schemas.openxmlformats.org/officeDocument/2006/relationships/slide" Target="slides/slide153.xml"/><Relationship Id="rId197" Type="http://schemas.openxmlformats.org/officeDocument/2006/relationships/slide" Target="slides/slide195.xml"/><Relationship Id="rId362" Type="http://schemas.openxmlformats.org/officeDocument/2006/relationships/slide" Target="slides/slide360.xml"/><Relationship Id="rId418" Type="http://schemas.openxmlformats.org/officeDocument/2006/relationships/slide" Target="slides/slide416.xml"/><Relationship Id="rId222" Type="http://schemas.openxmlformats.org/officeDocument/2006/relationships/slide" Target="slides/slide220.xml"/><Relationship Id="rId264" Type="http://schemas.openxmlformats.org/officeDocument/2006/relationships/slide" Target="slides/slide262.xml"/><Relationship Id="rId17" Type="http://schemas.openxmlformats.org/officeDocument/2006/relationships/slide" Target="slides/slide15.xml"/><Relationship Id="rId59" Type="http://schemas.openxmlformats.org/officeDocument/2006/relationships/slide" Target="slides/slide57.xml"/><Relationship Id="rId124" Type="http://schemas.openxmlformats.org/officeDocument/2006/relationships/slide" Target="slides/slide122.xml"/><Relationship Id="rId70" Type="http://schemas.openxmlformats.org/officeDocument/2006/relationships/slide" Target="slides/slide68.xml"/><Relationship Id="rId166" Type="http://schemas.openxmlformats.org/officeDocument/2006/relationships/slide" Target="slides/slide164.xml"/><Relationship Id="rId331" Type="http://schemas.openxmlformats.org/officeDocument/2006/relationships/slide" Target="slides/slide329.xml"/><Relationship Id="rId373" Type="http://schemas.openxmlformats.org/officeDocument/2006/relationships/slide" Target="slides/slide371.xml"/><Relationship Id="rId429" Type="http://schemas.openxmlformats.org/officeDocument/2006/relationships/slide" Target="slides/slide427.xml"/><Relationship Id="rId1" Type="http://schemas.openxmlformats.org/officeDocument/2006/relationships/slideMaster" Target="slideMasters/slideMaster1.xml"/><Relationship Id="rId233" Type="http://schemas.openxmlformats.org/officeDocument/2006/relationships/slide" Target="slides/slide231.xml"/><Relationship Id="rId28" Type="http://schemas.openxmlformats.org/officeDocument/2006/relationships/slide" Target="slides/slide26.xml"/><Relationship Id="rId275" Type="http://schemas.openxmlformats.org/officeDocument/2006/relationships/slide" Target="slides/slide273.xml"/><Relationship Id="rId300" Type="http://schemas.openxmlformats.org/officeDocument/2006/relationships/slide" Target="slides/slide29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74BBB2-290E-44E8-97FD-DB100C65BB88}" type="doc">
      <dgm:prSet loTypeId="urn:microsoft.com/office/officeart/2005/8/layout/cycle5" loCatId="cycle" qsTypeId="urn:microsoft.com/office/officeart/2005/8/quickstyle/simple3" qsCatId="simple" csTypeId="urn:microsoft.com/office/officeart/2005/8/colors/colorful2" csCatId="colorful" phldr="1"/>
      <dgm:spPr/>
      <dgm:t>
        <a:bodyPr/>
        <a:lstStyle/>
        <a:p>
          <a:endParaRPr lang="en-US"/>
        </a:p>
      </dgm:t>
    </dgm:pt>
    <dgm:pt modelId="{1F3AC301-CE9B-456B-B9DF-BF692818AD57}">
      <dgm:prSet/>
      <dgm:spPr/>
      <dgm:t>
        <a:bodyPr/>
        <a:lstStyle/>
        <a:p>
          <a:r>
            <a:rPr lang="en-US" smtClean="0"/>
            <a:t>Calculate Requirements (MRP)</a:t>
          </a:r>
        </a:p>
      </dgm:t>
    </dgm:pt>
    <dgm:pt modelId="{A66EC7BD-619C-4AC2-8CC9-2D1556DBFB2D}" type="parTrans" cxnId="{09423DA3-0854-4963-A8D6-03A1666A7E77}">
      <dgm:prSet/>
      <dgm:spPr/>
      <dgm:t>
        <a:bodyPr/>
        <a:lstStyle/>
        <a:p>
          <a:endParaRPr lang="en-US"/>
        </a:p>
      </dgm:t>
    </dgm:pt>
    <dgm:pt modelId="{CF3233BE-BB80-488F-A00D-08F1CC33F50F}" type="sibTrans" cxnId="{09423DA3-0854-4963-A8D6-03A1666A7E77}">
      <dgm:prSet/>
      <dgm:spPr/>
      <dgm:t>
        <a:bodyPr/>
        <a:lstStyle/>
        <a:p>
          <a:endParaRPr lang="en-US"/>
        </a:p>
      </dgm:t>
    </dgm:pt>
    <dgm:pt modelId="{36A166F7-25F9-4898-9B9C-954FF0CAD95E}">
      <dgm:prSet/>
      <dgm:spPr/>
      <dgm:t>
        <a:bodyPr/>
        <a:lstStyle/>
        <a:p>
          <a:r>
            <a:rPr lang="en-US" smtClean="0"/>
            <a:t>Manufacture Goods</a:t>
          </a:r>
        </a:p>
      </dgm:t>
    </dgm:pt>
    <dgm:pt modelId="{131688C2-18FE-4DF7-B1E0-73AFE736190B}" type="parTrans" cxnId="{AFD89C0E-7FA6-4F8C-9D29-A1850FFA5EB5}">
      <dgm:prSet/>
      <dgm:spPr/>
      <dgm:t>
        <a:bodyPr/>
        <a:lstStyle/>
        <a:p>
          <a:endParaRPr lang="en-US"/>
        </a:p>
      </dgm:t>
    </dgm:pt>
    <dgm:pt modelId="{7C453F7F-C008-49BF-B171-ABFF02B31415}" type="sibTrans" cxnId="{AFD89C0E-7FA6-4F8C-9D29-A1850FFA5EB5}">
      <dgm:prSet/>
      <dgm:spPr/>
      <dgm:t>
        <a:bodyPr/>
        <a:lstStyle/>
        <a:p>
          <a:endParaRPr lang="en-US"/>
        </a:p>
      </dgm:t>
    </dgm:pt>
    <dgm:pt modelId="{2846B016-A77C-4685-9C1E-9D13064EF745}">
      <dgm:prSet/>
      <dgm:spPr/>
      <dgm:t>
        <a:bodyPr/>
        <a:lstStyle/>
        <a:p>
          <a:r>
            <a:rPr lang="en-US" smtClean="0"/>
            <a:t>Receive Finished Good</a:t>
          </a:r>
        </a:p>
      </dgm:t>
    </dgm:pt>
    <dgm:pt modelId="{F62B7D7E-23D2-4C4C-B358-32F7607588E5}" type="parTrans" cxnId="{D345791F-1716-4033-9DD6-B99D571B9BB2}">
      <dgm:prSet/>
      <dgm:spPr/>
      <dgm:t>
        <a:bodyPr/>
        <a:lstStyle/>
        <a:p>
          <a:endParaRPr lang="en-US"/>
        </a:p>
      </dgm:t>
    </dgm:pt>
    <dgm:pt modelId="{E5E70989-EE77-4198-B48D-931AC3B4054B}" type="sibTrans" cxnId="{D345791F-1716-4033-9DD6-B99D571B9BB2}">
      <dgm:prSet/>
      <dgm:spPr/>
      <dgm:t>
        <a:bodyPr/>
        <a:lstStyle/>
        <a:p>
          <a:endParaRPr lang="en-US"/>
        </a:p>
      </dgm:t>
    </dgm:pt>
    <dgm:pt modelId="{F2F7363D-969C-4299-BD3B-5DE1670C3263}">
      <dgm:prSet/>
      <dgm:spPr/>
      <dgm:t>
        <a:bodyPr/>
        <a:lstStyle/>
        <a:p>
          <a:r>
            <a:rPr lang="en-US" smtClean="0"/>
            <a:t>Ship to Customer</a:t>
          </a:r>
        </a:p>
      </dgm:t>
    </dgm:pt>
    <dgm:pt modelId="{B3933544-DF06-41B5-83E4-7632EC286E7F}" type="parTrans" cxnId="{781FF29C-41B2-48CD-BEB9-1F53F98D287B}">
      <dgm:prSet/>
      <dgm:spPr/>
      <dgm:t>
        <a:bodyPr/>
        <a:lstStyle/>
        <a:p>
          <a:endParaRPr lang="en-US"/>
        </a:p>
      </dgm:t>
    </dgm:pt>
    <dgm:pt modelId="{27C54D8A-8FD3-472D-8B08-AE5E35240F38}" type="sibTrans" cxnId="{781FF29C-41B2-48CD-BEB9-1F53F98D287B}">
      <dgm:prSet/>
      <dgm:spPr/>
      <dgm:t>
        <a:bodyPr/>
        <a:lstStyle/>
        <a:p>
          <a:endParaRPr lang="en-US"/>
        </a:p>
      </dgm:t>
    </dgm:pt>
    <dgm:pt modelId="{BA85E34D-3A1E-4AC9-BB76-FF6F78454633}">
      <dgm:prSet/>
      <dgm:spPr/>
      <dgm:t>
        <a:bodyPr/>
        <a:lstStyle/>
        <a:p>
          <a:r>
            <a:rPr lang="en-US" smtClean="0"/>
            <a:t>Firm Manufacturing Orders</a:t>
          </a:r>
        </a:p>
      </dgm:t>
    </dgm:pt>
    <dgm:pt modelId="{A0F79543-1CA0-43D5-ADC6-7CC5255B87A9}" type="parTrans" cxnId="{C266BD97-965C-4D41-A7E8-6C763C980457}">
      <dgm:prSet/>
      <dgm:spPr/>
      <dgm:t>
        <a:bodyPr/>
        <a:lstStyle/>
        <a:p>
          <a:endParaRPr lang="en-US"/>
        </a:p>
      </dgm:t>
    </dgm:pt>
    <dgm:pt modelId="{07C7BD03-FCF7-413F-83D5-A872DE5B44EB}" type="sibTrans" cxnId="{C266BD97-965C-4D41-A7E8-6C763C980457}">
      <dgm:prSet/>
      <dgm:spPr/>
      <dgm:t>
        <a:bodyPr/>
        <a:lstStyle/>
        <a:p>
          <a:endParaRPr lang="en-US"/>
        </a:p>
      </dgm:t>
    </dgm:pt>
    <dgm:pt modelId="{CA0AD466-BA3D-4256-BE8D-AF852CEB3000}">
      <dgm:prSet/>
      <dgm:spPr/>
      <dgm:t>
        <a:bodyPr/>
        <a:lstStyle/>
        <a:p>
          <a:r>
            <a:rPr lang="en-US" smtClean="0"/>
            <a:t>Receive Purchased Material</a:t>
          </a:r>
        </a:p>
      </dgm:t>
    </dgm:pt>
    <dgm:pt modelId="{6AD7B8F5-5790-409E-8C94-A35E78C41428}" type="parTrans" cxnId="{D6E92573-BECF-4FAF-BC0F-0FC3A7D2389E}">
      <dgm:prSet/>
      <dgm:spPr/>
      <dgm:t>
        <a:bodyPr/>
        <a:lstStyle/>
        <a:p>
          <a:endParaRPr lang="en-US"/>
        </a:p>
      </dgm:t>
    </dgm:pt>
    <dgm:pt modelId="{801CDDC5-A8F4-474E-86D5-ED005B1CC12E}" type="sibTrans" cxnId="{D6E92573-BECF-4FAF-BC0F-0FC3A7D2389E}">
      <dgm:prSet/>
      <dgm:spPr/>
      <dgm:t>
        <a:bodyPr/>
        <a:lstStyle/>
        <a:p>
          <a:endParaRPr lang="en-US"/>
        </a:p>
      </dgm:t>
    </dgm:pt>
    <dgm:pt modelId="{E7AD678E-5539-4228-8B4E-535077F4A540}">
      <dgm:prSet/>
      <dgm:spPr/>
      <dgm:t>
        <a:bodyPr/>
        <a:lstStyle/>
        <a:p>
          <a:r>
            <a:rPr lang="en-US" smtClean="0"/>
            <a:t>Release Manufacturing Orders</a:t>
          </a:r>
        </a:p>
      </dgm:t>
    </dgm:pt>
    <dgm:pt modelId="{986A3601-910A-4C9C-8D77-395E018086B1}" type="parTrans" cxnId="{3567C939-F724-47B5-A131-E309D9BB524C}">
      <dgm:prSet/>
      <dgm:spPr/>
      <dgm:t>
        <a:bodyPr/>
        <a:lstStyle/>
        <a:p>
          <a:endParaRPr lang="en-US"/>
        </a:p>
      </dgm:t>
    </dgm:pt>
    <dgm:pt modelId="{AEBDAAFA-0BA8-4D7B-A4A5-575C0FF0E926}" type="sibTrans" cxnId="{3567C939-F724-47B5-A131-E309D9BB524C}">
      <dgm:prSet/>
      <dgm:spPr/>
      <dgm:t>
        <a:bodyPr/>
        <a:lstStyle/>
        <a:p>
          <a:endParaRPr lang="en-US"/>
        </a:p>
      </dgm:t>
    </dgm:pt>
    <dgm:pt modelId="{199E1D3A-17CA-4878-BC6B-4172EED90338}">
      <dgm:prSet/>
      <dgm:spPr/>
      <dgm:t>
        <a:bodyPr/>
        <a:lstStyle/>
        <a:p>
          <a:r>
            <a:rPr lang="en-US" smtClean="0"/>
            <a:t>Issue Material</a:t>
          </a:r>
        </a:p>
      </dgm:t>
    </dgm:pt>
    <dgm:pt modelId="{3C411D5B-DA70-49AB-B06E-33614A8CF3D3}" type="parTrans" cxnId="{AED2534A-AB5C-41CE-9770-3A8E8DFC3B36}">
      <dgm:prSet/>
      <dgm:spPr/>
      <dgm:t>
        <a:bodyPr/>
        <a:lstStyle/>
        <a:p>
          <a:endParaRPr lang="en-US"/>
        </a:p>
      </dgm:t>
    </dgm:pt>
    <dgm:pt modelId="{0E682368-979D-42E1-BA38-805F2C5332AA}" type="sibTrans" cxnId="{AED2534A-AB5C-41CE-9770-3A8E8DFC3B36}">
      <dgm:prSet/>
      <dgm:spPr/>
      <dgm:t>
        <a:bodyPr/>
        <a:lstStyle/>
        <a:p>
          <a:endParaRPr lang="en-US"/>
        </a:p>
      </dgm:t>
    </dgm:pt>
    <dgm:pt modelId="{8B8B023D-FF63-4B24-A294-DEBD29558BAE}">
      <dgm:prSet/>
      <dgm:spPr/>
      <dgm:t>
        <a:bodyPr/>
        <a:lstStyle/>
        <a:p>
          <a:r>
            <a:rPr lang="en-US" smtClean="0"/>
            <a:t>Customer Sales Order</a:t>
          </a:r>
        </a:p>
      </dgm:t>
    </dgm:pt>
    <dgm:pt modelId="{5C72E8CE-12BA-4C5A-826E-803356072F91}" type="sibTrans" cxnId="{4A92F1C4-40D8-425C-9EDD-673029A6C1C6}">
      <dgm:prSet/>
      <dgm:spPr/>
      <dgm:t>
        <a:bodyPr/>
        <a:lstStyle/>
        <a:p>
          <a:endParaRPr lang="en-US"/>
        </a:p>
      </dgm:t>
    </dgm:pt>
    <dgm:pt modelId="{570B0ED2-827E-47B8-9168-1CF06EE93519}" type="parTrans" cxnId="{4A92F1C4-40D8-425C-9EDD-673029A6C1C6}">
      <dgm:prSet/>
      <dgm:spPr/>
      <dgm:t>
        <a:bodyPr/>
        <a:lstStyle/>
        <a:p>
          <a:endParaRPr lang="en-US"/>
        </a:p>
      </dgm:t>
    </dgm:pt>
    <dgm:pt modelId="{4C8F5412-79D3-43C6-B213-55C14981317E}">
      <dgm:prSet custT="1"/>
      <dgm:spPr/>
      <dgm:t>
        <a:bodyPr/>
        <a:lstStyle/>
        <a:p>
          <a:r>
            <a:rPr lang="en-US" sz="1200" b="1" i="0" baseline="0" dirty="0" smtClean="0"/>
            <a:t>Customer</a:t>
          </a:r>
          <a:endParaRPr lang="en-US" sz="1200" b="1" i="0" baseline="0" dirty="0"/>
        </a:p>
      </dgm:t>
    </dgm:pt>
    <dgm:pt modelId="{10E41D20-F61B-43C4-8F6B-F1A5167EDB6E}" type="parTrans" cxnId="{F55CB798-7755-4CC8-924B-06C2B535736B}">
      <dgm:prSet/>
      <dgm:spPr/>
      <dgm:t>
        <a:bodyPr/>
        <a:lstStyle/>
        <a:p>
          <a:endParaRPr lang="en-US"/>
        </a:p>
      </dgm:t>
    </dgm:pt>
    <dgm:pt modelId="{E70AE894-CF78-49BF-A720-2CFCDF06CA2C}" type="sibTrans" cxnId="{F55CB798-7755-4CC8-924B-06C2B535736B}">
      <dgm:prSet/>
      <dgm:spPr/>
      <dgm:t>
        <a:bodyPr/>
        <a:lstStyle/>
        <a:p>
          <a:endParaRPr lang="en-US"/>
        </a:p>
      </dgm:t>
    </dgm:pt>
    <dgm:pt modelId="{81FC5207-2F9F-40D4-B0D6-C69D5655EF1B}">
      <dgm:prSet/>
      <dgm:spPr/>
      <dgm:t>
        <a:bodyPr/>
        <a:lstStyle/>
        <a:p>
          <a:r>
            <a:rPr lang="en-US" smtClean="0"/>
            <a:t>Approve/Execute POs</a:t>
          </a:r>
        </a:p>
      </dgm:t>
    </dgm:pt>
    <dgm:pt modelId="{34A1887F-D480-4D45-AEB0-0FE62A46F65C}" type="parTrans" cxnId="{F79FA1EA-9C4A-4D9C-92F9-96453254E109}">
      <dgm:prSet/>
      <dgm:spPr/>
      <dgm:t>
        <a:bodyPr/>
        <a:lstStyle/>
        <a:p>
          <a:endParaRPr lang="en-US"/>
        </a:p>
      </dgm:t>
    </dgm:pt>
    <dgm:pt modelId="{D0FE790F-E562-4C6E-9698-5BA5F4B166F7}" type="sibTrans" cxnId="{F79FA1EA-9C4A-4D9C-92F9-96453254E109}">
      <dgm:prSet/>
      <dgm:spPr/>
      <dgm:t>
        <a:bodyPr/>
        <a:lstStyle/>
        <a:p>
          <a:endParaRPr lang="en-US"/>
        </a:p>
      </dgm:t>
    </dgm:pt>
    <dgm:pt modelId="{D19B7C68-ED24-4C11-8DB8-6EE3C7327A82}" type="pres">
      <dgm:prSet presAssocID="{AB74BBB2-290E-44E8-97FD-DB100C65BB88}" presName="cycle" presStyleCnt="0">
        <dgm:presLayoutVars>
          <dgm:dir/>
          <dgm:resizeHandles val="exact"/>
        </dgm:presLayoutVars>
      </dgm:prSet>
      <dgm:spPr/>
      <dgm:t>
        <a:bodyPr/>
        <a:lstStyle/>
        <a:p>
          <a:endParaRPr lang="en-US"/>
        </a:p>
      </dgm:t>
    </dgm:pt>
    <dgm:pt modelId="{E6794599-FB08-488D-84D2-41D64DCDF6C7}" type="pres">
      <dgm:prSet presAssocID="{4C8F5412-79D3-43C6-B213-55C14981317E}" presName="node" presStyleLbl="node1" presStyleIdx="0" presStyleCnt="11" custScaleX="140987" custRadScaleRad="99203" custRadScaleInc="-9234">
        <dgm:presLayoutVars>
          <dgm:bulletEnabled val="1"/>
        </dgm:presLayoutVars>
      </dgm:prSet>
      <dgm:spPr/>
      <dgm:t>
        <a:bodyPr/>
        <a:lstStyle/>
        <a:p>
          <a:endParaRPr lang="en-US"/>
        </a:p>
      </dgm:t>
    </dgm:pt>
    <dgm:pt modelId="{FEED6A20-D475-448B-89A1-56F0A13C9294}" type="pres">
      <dgm:prSet presAssocID="{4C8F5412-79D3-43C6-B213-55C14981317E}" presName="spNode" presStyleCnt="0"/>
      <dgm:spPr/>
    </dgm:pt>
    <dgm:pt modelId="{C5AF2F77-CF27-424E-9E16-01F5BACD8611}" type="pres">
      <dgm:prSet presAssocID="{E70AE894-CF78-49BF-A720-2CFCDF06CA2C}" presName="sibTrans" presStyleLbl="sibTrans1D1" presStyleIdx="0" presStyleCnt="11"/>
      <dgm:spPr/>
      <dgm:t>
        <a:bodyPr/>
        <a:lstStyle/>
        <a:p>
          <a:endParaRPr lang="en-US"/>
        </a:p>
      </dgm:t>
    </dgm:pt>
    <dgm:pt modelId="{CE94480F-B0AF-4B89-A30A-77D13D259DFC}" type="pres">
      <dgm:prSet presAssocID="{8B8B023D-FF63-4B24-A294-DEBD29558BAE}" presName="node" presStyleLbl="node1" presStyleIdx="1" presStyleCnt="11">
        <dgm:presLayoutVars>
          <dgm:bulletEnabled val="1"/>
        </dgm:presLayoutVars>
      </dgm:prSet>
      <dgm:spPr/>
      <dgm:t>
        <a:bodyPr/>
        <a:lstStyle/>
        <a:p>
          <a:endParaRPr lang="en-US"/>
        </a:p>
      </dgm:t>
    </dgm:pt>
    <dgm:pt modelId="{E90D20CA-8706-484D-BABF-A49CFF9FBC69}" type="pres">
      <dgm:prSet presAssocID="{8B8B023D-FF63-4B24-A294-DEBD29558BAE}" presName="spNode" presStyleCnt="0"/>
      <dgm:spPr/>
    </dgm:pt>
    <dgm:pt modelId="{6923B02E-8CD0-449B-A9AC-D5B8ECC5FDDD}" type="pres">
      <dgm:prSet presAssocID="{5C72E8CE-12BA-4C5A-826E-803356072F91}" presName="sibTrans" presStyleLbl="sibTrans1D1" presStyleIdx="1" presStyleCnt="11"/>
      <dgm:spPr/>
      <dgm:t>
        <a:bodyPr/>
        <a:lstStyle/>
        <a:p>
          <a:endParaRPr lang="en-US"/>
        </a:p>
      </dgm:t>
    </dgm:pt>
    <dgm:pt modelId="{23E2B929-C19B-4335-B26C-43D337FB3139}" type="pres">
      <dgm:prSet presAssocID="{1F3AC301-CE9B-456B-B9DF-BF692818AD57}" presName="node" presStyleLbl="node1" presStyleIdx="2" presStyleCnt="11">
        <dgm:presLayoutVars>
          <dgm:bulletEnabled val="1"/>
        </dgm:presLayoutVars>
      </dgm:prSet>
      <dgm:spPr/>
      <dgm:t>
        <a:bodyPr/>
        <a:lstStyle/>
        <a:p>
          <a:endParaRPr lang="en-US"/>
        </a:p>
      </dgm:t>
    </dgm:pt>
    <dgm:pt modelId="{35E2CD6C-D103-436E-BF58-F7AA39DCFFC3}" type="pres">
      <dgm:prSet presAssocID="{1F3AC301-CE9B-456B-B9DF-BF692818AD57}" presName="spNode" presStyleCnt="0"/>
      <dgm:spPr/>
    </dgm:pt>
    <dgm:pt modelId="{F5082AD6-B7BA-426F-8C40-AFC6438CD096}" type="pres">
      <dgm:prSet presAssocID="{CF3233BE-BB80-488F-A00D-08F1CC33F50F}" presName="sibTrans" presStyleLbl="sibTrans1D1" presStyleIdx="2" presStyleCnt="11"/>
      <dgm:spPr/>
      <dgm:t>
        <a:bodyPr/>
        <a:lstStyle/>
        <a:p>
          <a:endParaRPr lang="en-US"/>
        </a:p>
      </dgm:t>
    </dgm:pt>
    <dgm:pt modelId="{5B3E98DC-CE2E-442C-BEF0-21AB840BA8F9}" type="pres">
      <dgm:prSet presAssocID="{BA85E34D-3A1E-4AC9-BB76-FF6F78454633}" presName="node" presStyleLbl="node1" presStyleIdx="3" presStyleCnt="11">
        <dgm:presLayoutVars>
          <dgm:bulletEnabled val="1"/>
        </dgm:presLayoutVars>
      </dgm:prSet>
      <dgm:spPr/>
      <dgm:t>
        <a:bodyPr/>
        <a:lstStyle/>
        <a:p>
          <a:endParaRPr lang="en-US"/>
        </a:p>
      </dgm:t>
    </dgm:pt>
    <dgm:pt modelId="{220A7C74-AF60-4401-B448-611DDDF07D4D}" type="pres">
      <dgm:prSet presAssocID="{BA85E34D-3A1E-4AC9-BB76-FF6F78454633}" presName="spNode" presStyleCnt="0"/>
      <dgm:spPr/>
    </dgm:pt>
    <dgm:pt modelId="{6D455596-28C6-4029-8D9F-204682DCE71E}" type="pres">
      <dgm:prSet presAssocID="{07C7BD03-FCF7-413F-83D5-A872DE5B44EB}" presName="sibTrans" presStyleLbl="sibTrans1D1" presStyleIdx="3" presStyleCnt="11"/>
      <dgm:spPr/>
      <dgm:t>
        <a:bodyPr/>
        <a:lstStyle/>
        <a:p>
          <a:endParaRPr lang="en-US"/>
        </a:p>
      </dgm:t>
    </dgm:pt>
    <dgm:pt modelId="{F8E6C56F-2BF4-4726-B521-928E2844D06D}" type="pres">
      <dgm:prSet presAssocID="{81FC5207-2F9F-40D4-B0D6-C69D5655EF1B}" presName="node" presStyleLbl="node1" presStyleIdx="4" presStyleCnt="11">
        <dgm:presLayoutVars>
          <dgm:bulletEnabled val="1"/>
        </dgm:presLayoutVars>
      </dgm:prSet>
      <dgm:spPr/>
      <dgm:t>
        <a:bodyPr/>
        <a:lstStyle/>
        <a:p>
          <a:endParaRPr lang="en-US"/>
        </a:p>
      </dgm:t>
    </dgm:pt>
    <dgm:pt modelId="{F9B52DBD-05CC-4553-81BC-B8EA14339D0E}" type="pres">
      <dgm:prSet presAssocID="{81FC5207-2F9F-40D4-B0D6-C69D5655EF1B}" presName="spNode" presStyleCnt="0"/>
      <dgm:spPr/>
    </dgm:pt>
    <dgm:pt modelId="{16324569-5E97-4CFE-BE44-34F8AD78C25C}" type="pres">
      <dgm:prSet presAssocID="{D0FE790F-E562-4C6E-9698-5BA5F4B166F7}" presName="sibTrans" presStyleLbl="sibTrans1D1" presStyleIdx="4" presStyleCnt="11"/>
      <dgm:spPr/>
      <dgm:t>
        <a:bodyPr/>
        <a:lstStyle/>
        <a:p>
          <a:endParaRPr lang="en-US"/>
        </a:p>
      </dgm:t>
    </dgm:pt>
    <dgm:pt modelId="{05DABAA1-8671-4DC5-850B-66FC25F1A769}" type="pres">
      <dgm:prSet presAssocID="{CA0AD466-BA3D-4256-BE8D-AF852CEB3000}" presName="node" presStyleLbl="node1" presStyleIdx="5" presStyleCnt="11">
        <dgm:presLayoutVars>
          <dgm:bulletEnabled val="1"/>
        </dgm:presLayoutVars>
      </dgm:prSet>
      <dgm:spPr/>
      <dgm:t>
        <a:bodyPr/>
        <a:lstStyle/>
        <a:p>
          <a:endParaRPr lang="en-US"/>
        </a:p>
      </dgm:t>
    </dgm:pt>
    <dgm:pt modelId="{2AC73D4D-13E2-47CF-9CD1-6A6F840FC29B}" type="pres">
      <dgm:prSet presAssocID="{CA0AD466-BA3D-4256-BE8D-AF852CEB3000}" presName="spNode" presStyleCnt="0"/>
      <dgm:spPr/>
    </dgm:pt>
    <dgm:pt modelId="{8EC71069-58CA-4D5B-9D51-F47FD743D48D}" type="pres">
      <dgm:prSet presAssocID="{801CDDC5-A8F4-474E-86D5-ED005B1CC12E}" presName="sibTrans" presStyleLbl="sibTrans1D1" presStyleIdx="5" presStyleCnt="11"/>
      <dgm:spPr/>
      <dgm:t>
        <a:bodyPr/>
        <a:lstStyle/>
        <a:p>
          <a:endParaRPr lang="en-US"/>
        </a:p>
      </dgm:t>
    </dgm:pt>
    <dgm:pt modelId="{A5782427-33DA-4A35-A10E-3BEECBAD985A}" type="pres">
      <dgm:prSet presAssocID="{E7AD678E-5539-4228-8B4E-535077F4A540}" presName="node" presStyleLbl="node1" presStyleIdx="6" presStyleCnt="11">
        <dgm:presLayoutVars>
          <dgm:bulletEnabled val="1"/>
        </dgm:presLayoutVars>
      </dgm:prSet>
      <dgm:spPr/>
      <dgm:t>
        <a:bodyPr/>
        <a:lstStyle/>
        <a:p>
          <a:endParaRPr lang="en-US"/>
        </a:p>
      </dgm:t>
    </dgm:pt>
    <dgm:pt modelId="{5D190B68-1948-4426-8798-474287535DA5}" type="pres">
      <dgm:prSet presAssocID="{E7AD678E-5539-4228-8B4E-535077F4A540}" presName="spNode" presStyleCnt="0"/>
      <dgm:spPr/>
    </dgm:pt>
    <dgm:pt modelId="{D5C49501-94D3-4C11-AA00-92EFE786B176}" type="pres">
      <dgm:prSet presAssocID="{AEBDAAFA-0BA8-4D7B-A4A5-575C0FF0E926}" presName="sibTrans" presStyleLbl="sibTrans1D1" presStyleIdx="6" presStyleCnt="11"/>
      <dgm:spPr/>
      <dgm:t>
        <a:bodyPr/>
        <a:lstStyle/>
        <a:p>
          <a:endParaRPr lang="en-US"/>
        </a:p>
      </dgm:t>
    </dgm:pt>
    <dgm:pt modelId="{F443C43B-83D2-44B7-ADC4-CD94922562B0}" type="pres">
      <dgm:prSet presAssocID="{199E1D3A-17CA-4878-BC6B-4172EED90338}" presName="node" presStyleLbl="node1" presStyleIdx="7" presStyleCnt="11">
        <dgm:presLayoutVars>
          <dgm:bulletEnabled val="1"/>
        </dgm:presLayoutVars>
      </dgm:prSet>
      <dgm:spPr/>
      <dgm:t>
        <a:bodyPr/>
        <a:lstStyle/>
        <a:p>
          <a:endParaRPr lang="en-US"/>
        </a:p>
      </dgm:t>
    </dgm:pt>
    <dgm:pt modelId="{F85418E6-272E-44D2-934A-1C6F26BE6FF0}" type="pres">
      <dgm:prSet presAssocID="{199E1D3A-17CA-4878-BC6B-4172EED90338}" presName="spNode" presStyleCnt="0"/>
      <dgm:spPr/>
    </dgm:pt>
    <dgm:pt modelId="{E2D3E1E3-58A8-4832-9A2E-6F9D3EF1A393}" type="pres">
      <dgm:prSet presAssocID="{0E682368-979D-42E1-BA38-805F2C5332AA}" presName="sibTrans" presStyleLbl="sibTrans1D1" presStyleIdx="7" presStyleCnt="11"/>
      <dgm:spPr/>
      <dgm:t>
        <a:bodyPr/>
        <a:lstStyle/>
        <a:p>
          <a:endParaRPr lang="en-US"/>
        </a:p>
      </dgm:t>
    </dgm:pt>
    <dgm:pt modelId="{69D79EFE-A09C-4285-8642-7D84F5E1C35C}" type="pres">
      <dgm:prSet presAssocID="{36A166F7-25F9-4898-9B9C-954FF0CAD95E}" presName="node" presStyleLbl="node1" presStyleIdx="8" presStyleCnt="11">
        <dgm:presLayoutVars>
          <dgm:bulletEnabled val="1"/>
        </dgm:presLayoutVars>
      </dgm:prSet>
      <dgm:spPr/>
      <dgm:t>
        <a:bodyPr/>
        <a:lstStyle/>
        <a:p>
          <a:endParaRPr lang="en-US"/>
        </a:p>
      </dgm:t>
    </dgm:pt>
    <dgm:pt modelId="{503AD529-E740-46A9-BE15-68525346BED4}" type="pres">
      <dgm:prSet presAssocID="{36A166F7-25F9-4898-9B9C-954FF0CAD95E}" presName="spNode" presStyleCnt="0"/>
      <dgm:spPr/>
    </dgm:pt>
    <dgm:pt modelId="{0A35813C-EA50-4079-B633-B01E73AF1088}" type="pres">
      <dgm:prSet presAssocID="{7C453F7F-C008-49BF-B171-ABFF02B31415}" presName="sibTrans" presStyleLbl="sibTrans1D1" presStyleIdx="8" presStyleCnt="11"/>
      <dgm:spPr/>
      <dgm:t>
        <a:bodyPr/>
        <a:lstStyle/>
        <a:p>
          <a:endParaRPr lang="en-US"/>
        </a:p>
      </dgm:t>
    </dgm:pt>
    <dgm:pt modelId="{4F92B0D8-AEF3-49FF-8D05-EA56C5A5F7AC}" type="pres">
      <dgm:prSet presAssocID="{2846B016-A77C-4685-9C1E-9D13064EF745}" presName="node" presStyleLbl="node1" presStyleIdx="9" presStyleCnt="11">
        <dgm:presLayoutVars>
          <dgm:bulletEnabled val="1"/>
        </dgm:presLayoutVars>
      </dgm:prSet>
      <dgm:spPr/>
      <dgm:t>
        <a:bodyPr/>
        <a:lstStyle/>
        <a:p>
          <a:endParaRPr lang="en-US"/>
        </a:p>
      </dgm:t>
    </dgm:pt>
    <dgm:pt modelId="{08830E3B-747E-4EBA-AFE6-0354D9E01F90}" type="pres">
      <dgm:prSet presAssocID="{2846B016-A77C-4685-9C1E-9D13064EF745}" presName="spNode" presStyleCnt="0"/>
      <dgm:spPr/>
    </dgm:pt>
    <dgm:pt modelId="{63A27B97-D82E-4B9E-BB22-35ED4773B090}" type="pres">
      <dgm:prSet presAssocID="{E5E70989-EE77-4198-B48D-931AC3B4054B}" presName="sibTrans" presStyleLbl="sibTrans1D1" presStyleIdx="9" presStyleCnt="11"/>
      <dgm:spPr/>
      <dgm:t>
        <a:bodyPr/>
        <a:lstStyle/>
        <a:p>
          <a:endParaRPr lang="en-US"/>
        </a:p>
      </dgm:t>
    </dgm:pt>
    <dgm:pt modelId="{C10A033B-D252-470B-B344-2E24DDB269B6}" type="pres">
      <dgm:prSet presAssocID="{F2F7363D-969C-4299-BD3B-5DE1670C3263}" presName="node" presStyleLbl="node1" presStyleIdx="10" presStyleCnt="11">
        <dgm:presLayoutVars>
          <dgm:bulletEnabled val="1"/>
        </dgm:presLayoutVars>
      </dgm:prSet>
      <dgm:spPr/>
      <dgm:t>
        <a:bodyPr/>
        <a:lstStyle/>
        <a:p>
          <a:endParaRPr lang="en-US"/>
        </a:p>
      </dgm:t>
    </dgm:pt>
    <dgm:pt modelId="{53D9240B-E890-43E8-B9C0-B1BC47FF00A5}" type="pres">
      <dgm:prSet presAssocID="{F2F7363D-969C-4299-BD3B-5DE1670C3263}" presName="spNode" presStyleCnt="0"/>
      <dgm:spPr/>
    </dgm:pt>
    <dgm:pt modelId="{D8892F86-6739-4189-B21C-205B2566A07D}" type="pres">
      <dgm:prSet presAssocID="{27C54D8A-8FD3-472D-8B08-AE5E35240F38}" presName="sibTrans" presStyleLbl="sibTrans1D1" presStyleIdx="10" presStyleCnt="11"/>
      <dgm:spPr/>
      <dgm:t>
        <a:bodyPr/>
        <a:lstStyle/>
        <a:p>
          <a:endParaRPr lang="en-US"/>
        </a:p>
      </dgm:t>
    </dgm:pt>
  </dgm:ptLst>
  <dgm:cxnLst>
    <dgm:cxn modelId="{53FE68A1-B004-475B-A73A-0F3E02635A74}" type="presOf" srcId="{4C8F5412-79D3-43C6-B213-55C14981317E}" destId="{E6794599-FB08-488D-84D2-41D64DCDF6C7}" srcOrd="0" destOrd="0" presId="urn:microsoft.com/office/officeart/2005/8/layout/cycle5"/>
    <dgm:cxn modelId="{F58C3BC6-E8B4-4AF6-9206-E6125042AFC4}" type="presOf" srcId="{CA0AD466-BA3D-4256-BE8D-AF852CEB3000}" destId="{05DABAA1-8671-4DC5-850B-66FC25F1A769}" srcOrd="0" destOrd="0" presId="urn:microsoft.com/office/officeart/2005/8/layout/cycle5"/>
    <dgm:cxn modelId="{C266BD97-965C-4D41-A7E8-6C763C980457}" srcId="{AB74BBB2-290E-44E8-97FD-DB100C65BB88}" destId="{BA85E34D-3A1E-4AC9-BB76-FF6F78454633}" srcOrd="3" destOrd="0" parTransId="{A0F79543-1CA0-43D5-ADC6-7CC5255B87A9}" sibTransId="{07C7BD03-FCF7-413F-83D5-A872DE5B44EB}"/>
    <dgm:cxn modelId="{A9163941-F84A-4772-89CA-BC3CBC518132}" type="presOf" srcId="{7C453F7F-C008-49BF-B171-ABFF02B31415}" destId="{0A35813C-EA50-4079-B633-B01E73AF1088}" srcOrd="0" destOrd="0" presId="urn:microsoft.com/office/officeart/2005/8/layout/cycle5"/>
    <dgm:cxn modelId="{76FFD97E-CE78-4B30-BE95-50FBD231990E}" type="presOf" srcId="{AEBDAAFA-0BA8-4D7B-A4A5-575C0FF0E926}" destId="{D5C49501-94D3-4C11-AA00-92EFE786B176}" srcOrd="0" destOrd="0" presId="urn:microsoft.com/office/officeart/2005/8/layout/cycle5"/>
    <dgm:cxn modelId="{D6E92573-BECF-4FAF-BC0F-0FC3A7D2389E}" srcId="{AB74BBB2-290E-44E8-97FD-DB100C65BB88}" destId="{CA0AD466-BA3D-4256-BE8D-AF852CEB3000}" srcOrd="5" destOrd="0" parTransId="{6AD7B8F5-5790-409E-8C94-A35E78C41428}" sibTransId="{801CDDC5-A8F4-474E-86D5-ED005B1CC12E}"/>
    <dgm:cxn modelId="{D0344BBA-213C-47BD-B0D4-CFB86D56238B}" type="presOf" srcId="{801CDDC5-A8F4-474E-86D5-ED005B1CC12E}" destId="{8EC71069-58CA-4D5B-9D51-F47FD743D48D}" srcOrd="0" destOrd="0" presId="urn:microsoft.com/office/officeart/2005/8/layout/cycle5"/>
    <dgm:cxn modelId="{133569F5-3050-4821-8A56-BC5BA7D21035}" type="presOf" srcId="{5C72E8CE-12BA-4C5A-826E-803356072F91}" destId="{6923B02E-8CD0-449B-A9AC-D5B8ECC5FDDD}" srcOrd="0" destOrd="0" presId="urn:microsoft.com/office/officeart/2005/8/layout/cycle5"/>
    <dgm:cxn modelId="{1184AFEB-C167-4FC1-AD1A-71315B698022}" type="presOf" srcId="{36A166F7-25F9-4898-9B9C-954FF0CAD95E}" destId="{69D79EFE-A09C-4285-8642-7D84F5E1C35C}" srcOrd="0" destOrd="0" presId="urn:microsoft.com/office/officeart/2005/8/layout/cycle5"/>
    <dgm:cxn modelId="{B5F48EAC-52B7-44BE-9EB9-28D3F381A885}" type="presOf" srcId="{E7AD678E-5539-4228-8B4E-535077F4A540}" destId="{A5782427-33DA-4A35-A10E-3BEECBAD985A}" srcOrd="0" destOrd="0" presId="urn:microsoft.com/office/officeart/2005/8/layout/cycle5"/>
    <dgm:cxn modelId="{0029EF20-BA7E-47EC-8B59-8ED2DEB707FA}" type="presOf" srcId="{07C7BD03-FCF7-413F-83D5-A872DE5B44EB}" destId="{6D455596-28C6-4029-8D9F-204682DCE71E}" srcOrd="0" destOrd="0" presId="urn:microsoft.com/office/officeart/2005/8/layout/cycle5"/>
    <dgm:cxn modelId="{3567C939-F724-47B5-A131-E309D9BB524C}" srcId="{AB74BBB2-290E-44E8-97FD-DB100C65BB88}" destId="{E7AD678E-5539-4228-8B4E-535077F4A540}" srcOrd="6" destOrd="0" parTransId="{986A3601-910A-4C9C-8D77-395E018086B1}" sibTransId="{AEBDAAFA-0BA8-4D7B-A4A5-575C0FF0E926}"/>
    <dgm:cxn modelId="{22DB918B-33DC-4193-877B-B2BF36424150}" type="presOf" srcId="{AB74BBB2-290E-44E8-97FD-DB100C65BB88}" destId="{D19B7C68-ED24-4C11-8DB8-6EE3C7327A82}" srcOrd="0" destOrd="0" presId="urn:microsoft.com/office/officeart/2005/8/layout/cycle5"/>
    <dgm:cxn modelId="{D345791F-1716-4033-9DD6-B99D571B9BB2}" srcId="{AB74BBB2-290E-44E8-97FD-DB100C65BB88}" destId="{2846B016-A77C-4685-9C1E-9D13064EF745}" srcOrd="9" destOrd="0" parTransId="{F62B7D7E-23D2-4C4C-B358-32F7607588E5}" sibTransId="{E5E70989-EE77-4198-B48D-931AC3B4054B}"/>
    <dgm:cxn modelId="{F79FA1EA-9C4A-4D9C-92F9-96453254E109}" srcId="{AB74BBB2-290E-44E8-97FD-DB100C65BB88}" destId="{81FC5207-2F9F-40D4-B0D6-C69D5655EF1B}" srcOrd="4" destOrd="0" parTransId="{34A1887F-D480-4D45-AEB0-0FE62A46F65C}" sibTransId="{D0FE790F-E562-4C6E-9698-5BA5F4B166F7}"/>
    <dgm:cxn modelId="{4A92F1C4-40D8-425C-9EDD-673029A6C1C6}" srcId="{AB74BBB2-290E-44E8-97FD-DB100C65BB88}" destId="{8B8B023D-FF63-4B24-A294-DEBD29558BAE}" srcOrd="1" destOrd="0" parTransId="{570B0ED2-827E-47B8-9168-1CF06EE93519}" sibTransId="{5C72E8CE-12BA-4C5A-826E-803356072F91}"/>
    <dgm:cxn modelId="{78044771-F2BC-413D-A1A5-06570C5DFEF7}" type="presOf" srcId="{81FC5207-2F9F-40D4-B0D6-C69D5655EF1B}" destId="{F8E6C56F-2BF4-4726-B521-928E2844D06D}" srcOrd="0" destOrd="0" presId="urn:microsoft.com/office/officeart/2005/8/layout/cycle5"/>
    <dgm:cxn modelId="{781FF29C-41B2-48CD-BEB9-1F53F98D287B}" srcId="{AB74BBB2-290E-44E8-97FD-DB100C65BB88}" destId="{F2F7363D-969C-4299-BD3B-5DE1670C3263}" srcOrd="10" destOrd="0" parTransId="{B3933544-DF06-41B5-83E4-7632EC286E7F}" sibTransId="{27C54D8A-8FD3-472D-8B08-AE5E35240F38}"/>
    <dgm:cxn modelId="{8FDACC84-1A71-452F-B7F6-0E2F5901227E}" type="presOf" srcId="{8B8B023D-FF63-4B24-A294-DEBD29558BAE}" destId="{CE94480F-B0AF-4B89-A30A-77D13D259DFC}" srcOrd="0" destOrd="0" presId="urn:microsoft.com/office/officeart/2005/8/layout/cycle5"/>
    <dgm:cxn modelId="{C453EFCA-9B71-4AEF-83B6-C49DC2B8FAEA}" type="presOf" srcId="{1F3AC301-CE9B-456B-B9DF-BF692818AD57}" destId="{23E2B929-C19B-4335-B26C-43D337FB3139}" srcOrd="0" destOrd="0" presId="urn:microsoft.com/office/officeart/2005/8/layout/cycle5"/>
    <dgm:cxn modelId="{98070207-286C-42FE-BE7A-8F26EED48DA9}" type="presOf" srcId="{E5E70989-EE77-4198-B48D-931AC3B4054B}" destId="{63A27B97-D82E-4B9E-BB22-35ED4773B090}" srcOrd="0" destOrd="0" presId="urn:microsoft.com/office/officeart/2005/8/layout/cycle5"/>
    <dgm:cxn modelId="{3B3C14A6-5854-4218-B9C2-513DB10DC068}" type="presOf" srcId="{0E682368-979D-42E1-BA38-805F2C5332AA}" destId="{E2D3E1E3-58A8-4832-9A2E-6F9D3EF1A393}" srcOrd="0" destOrd="0" presId="urn:microsoft.com/office/officeart/2005/8/layout/cycle5"/>
    <dgm:cxn modelId="{882AC16E-C9B6-4034-903A-B1865CCAE11E}" type="presOf" srcId="{E70AE894-CF78-49BF-A720-2CFCDF06CA2C}" destId="{C5AF2F77-CF27-424E-9E16-01F5BACD8611}" srcOrd="0" destOrd="0" presId="urn:microsoft.com/office/officeart/2005/8/layout/cycle5"/>
    <dgm:cxn modelId="{72698958-196F-4CBD-992D-361D2465F023}" type="presOf" srcId="{2846B016-A77C-4685-9C1E-9D13064EF745}" destId="{4F92B0D8-AEF3-49FF-8D05-EA56C5A5F7AC}" srcOrd="0" destOrd="0" presId="urn:microsoft.com/office/officeart/2005/8/layout/cycle5"/>
    <dgm:cxn modelId="{AED2534A-AB5C-41CE-9770-3A8E8DFC3B36}" srcId="{AB74BBB2-290E-44E8-97FD-DB100C65BB88}" destId="{199E1D3A-17CA-4878-BC6B-4172EED90338}" srcOrd="7" destOrd="0" parTransId="{3C411D5B-DA70-49AB-B06E-33614A8CF3D3}" sibTransId="{0E682368-979D-42E1-BA38-805F2C5332AA}"/>
    <dgm:cxn modelId="{AFD89C0E-7FA6-4F8C-9D29-A1850FFA5EB5}" srcId="{AB74BBB2-290E-44E8-97FD-DB100C65BB88}" destId="{36A166F7-25F9-4898-9B9C-954FF0CAD95E}" srcOrd="8" destOrd="0" parTransId="{131688C2-18FE-4DF7-B1E0-73AFE736190B}" sibTransId="{7C453F7F-C008-49BF-B171-ABFF02B31415}"/>
    <dgm:cxn modelId="{6B565564-3C40-41F7-AD70-F08B2B3FD50E}" type="presOf" srcId="{F2F7363D-969C-4299-BD3B-5DE1670C3263}" destId="{C10A033B-D252-470B-B344-2E24DDB269B6}" srcOrd="0" destOrd="0" presId="urn:microsoft.com/office/officeart/2005/8/layout/cycle5"/>
    <dgm:cxn modelId="{09423DA3-0854-4963-A8D6-03A1666A7E77}" srcId="{AB74BBB2-290E-44E8-97FD-DB100C65BB88}" destId="{1F3AC301-CE9B-456B-B9DF-BF692818AD57}" srcOrd="2" destOrd="0" parTransId="{A66EC7BD-619C-4AC2-8CC9-2D1556DBFB2D}" sibTransId="{CF3233BE-BB80-488F-A00D-08F1CC33F50F}"/>
    <dgm:cxn modelId="{FFF53B15-9E97-4F8F-BF08-F693FB12B541}" type="presOf" srcId="{27C54D8A-8FD3-472D-8B08-AE5E35240F38}" destId="{D8892F86-6739-4189-B21C-205B2566A07D}" srcOrd="0" destOrd="0" presId="urn:microsoft.com/office/officeart/2005/8/layout/cycle5"/>
    <dgm:cxn modelId="{37B4E460-5350-4DEC-B1D4-C288FB01676D}" type="presOf" srcId="{199E1D3A-17CA-4878-BC6B-4172EED90338}" destId="{F443C43B-83D2-44B7-ADC4-CD94922562B0}" srcOrd="0" destOrd="0" presId="urn:microsoft.com/office/officeart/2005/8/layout/cycle5"/>
    <dgm:cxn modelId="{53154C6B-1C48-4FCB-BB82-3BB86EA9764A}" type="presOf" srcId="{CF3233BE-BB80-488F-A00D-08F1CC33F50F}" destId="{F5082AD6-B7BA-426F-8C40-AFC6438CD096}" srcOrd="0" destOrd="0" presId="urn:microsoft.com/office/officeart/2005/8/layout/cycle5"/>
    <dgm:cxn modelId="{F55CB798-7755-4CC8-924B-06C2B535736B}" srcId="{AB74BBB2-290E-44E8-97FD-DB100C65BB88}" destId="{4C8F5412-79D3-43C6-B213-55C14981317E}" srcOrd="0" destOrd="0" parTransId="{10E41D20-F61B-43C4-8F6B-F1A5167EDB6E}" sibTransId="{E70AE894-CF78-49BF-A720-2CFCDF06CA2C}"/>
    <dgm:cxn modelId="{55C2C9FC-512A-4D81-A68D-4A601E9155F5}" type="presOf" srcId="{BA85E34D-3A1E-4AC9-BB76-FF6F78454633}" destId="{5B3E98DC-CE2E-442C-BEF0-21AB840BA8F9}" srcOrd="0" destOrd="0" presId="urn:microsoft.com/office/officeart/2005/8/layout/cycle5"/>
    <dgm:cxn modelId="{3D293C50-3B13-45C7-9374-EBFA79EE3B1B}" type="presOf" srcId="{D0FE790F-E562-4C6E-9698-5BA5F4B166F7}" destId="{16324569-5E97-4CFE-BE44-34F8AD78C25C}" srcOrd="0" destOrd="0" presId="urn:microsoft.com/office/officeart/2005/8/layout/cycle5"/>
    <dgm:cxn modelId="{33ABFAF7-7216-4644-87FB-97764D43B13F}" type="presParOf" srcId="{D19B7C68-ED24-4C11-8DB8-6EE3C7327A82}" destId="{E6794599-FB08-488D-84D2-41D64DCDF6C7}" srcOrd="0" destOrd="0" presId="urn:microsoft.com/office/officeart/2005/8/layout/cycle5"/>
    <dgm:cxn modelId="{62E9B7D7-A436-4DBE-AD90-A6C2AFFBE15A}" type="presParOf" srcId="{D19B7C68-ED24-4C11-8DB8-6EE3C7327A82}" destId="{FEED6A20-D475-448B-89A1-56F0A13C9294}" srcOrd="1" destOrd="0" presId="urn:microsoft.com/office/officeart/2005/8/layout/cycle5"/>
    <dgm:cxn modelId="{44044FC1-A74C-461A-A13E-A327415043B8}" type="presParOf" srcId="{D19B7C68-ED24-4C11-8DB8-6EE3C7327A82}" destId="{C5AF2F77-CF27-424E-9E16-01F5BACD8611}" srcOrd="2" destOrd="0" presId="urn:microsoft.com/office/officeart/2005/8/layout/cycle5"/>
    <dgm:cxn modelId="{8A1BED0B-6DCB-471F-9FB2-5B1E047FC506}" type="presParOf" srcId="{D19B7C68-ED24-4C11-8DB8-6EE3C7327A82}" destId="{CE94480F-B0AF-4B89-A30A-77D13D259DFC}" srcOrd="3" destOrd="0" presId="urn:microsoft.com/office/officeart/2005/8/layout/cycle5"/>
    <dgm:cxn modelId="{E51FB4DD-4167-47EE-B549-9014DC30BEE1}" type="presParOf" srcId="{D19B7C68-ED24-4C11-8DB8-6EE3C7327A82}" destId="{E90D20CA-8706-484D-BABF-A49CFF9FBC69}" srcOrd="4" destOrd="0" presId="urn:microsoft.com/office/officeart/2005/8/layout/cycle5"/>
    <dgm:cxn modelId="{B19168C8-1458-4299-85B3-0F114921ACEC}" type="presParOf" srcId="{D19B7C68-ED24-4C11-8DB8-6EE3C7327A82}" destId="{6923B02E-8CD0-449B-A9AC-D5B8ECC5FDDD}" srcOrd="5" destOrd="0" presId="urn:microsoft.com/office/officeart/2005/8/layout/cycle5"/>
    <dgm:cxn modelId="{838F6DAE-CDF1-4242-BDC3-5E4DD6236195}" type="presParOf" srcId="{D19B7C68-ED24-4C11-8DB8-6EE3C7327A82}" destId="{23E2B929-C19B-4335-B26C-43D337FB3139}" srcOrd="6" destOrd="0" presId="urn:microsoft.com/office/officeart/2005/8/layout/cycle5"/>
    <dgm:cxn modelId="{4C0E0C9E-11AB-4881-BECF-12D4033CF1FE}" type="presParOf" srcId="{D19B7C68-ED24-4C11-8DB8-6EE3C7327A82}" destId="{35E2CD6C-D103-436E-BF58-F7AA39DCFFC3}" srcOrd="7" destOrd="0" presId="urn:microsoft.com/office/officeart/2005/8/layout/cycle5"/>
    <dgm:cxn modelId="{F3559970-30EB-47FC-9522-237FFE08E358}" type="presParOf" srcId="{D19B7C68-ED24-4C11-8DB8-6EE3C7327A82}" destId="{F5082AD6-B7BA-426F-8C40-AFC6438CD096}" srcOrd="8" destOrd="0" presId="urn:microsoft.com/office/officeart/2005/8/layout/cycle5"/>
    <dgm:cxn modelId="{F3163351-7FA6-46AF-A050-EC4AF723D543}" type="presParOf" srcId="{D19B7C68-ED24-4C11-8DB8-6EE3C7327A82}" destId="{5B3E98DC-CE2E-442C-BEF0-21AB840BA8F9}" srcOrd="9" destOrd="0" presId="urn:microsoft.com/office/officeart/2005/8/layout/cycle5"/>
    <dgm:cxn modelId="{23B88A86-1706-4F90-8091-B38B82F1B183}" type="presParOf" srcId="{D19B7C68-ED24-4C11-8DB8-6EE3C7327A82}" destId="{220A7C74-AF60-4401-B448-611DDDF07D4D}" srcOrd="10" destOrd="0" presId="urn:microsoft.com/office/officeart/2005/8/layout/cycle5"/>
    <dgm:cxn modelId="{244316D8-5BBB-4988-9E73-EFEB8D4EB66C}" type="presParOf" srcId="{D19B7C68-ED24-4C11-8DB8-6EE3C7327A82}" destId="{6D455596-28C6-4029-8D9F-204682DCE71E}" srcOrd="11" destOrd="0" presId="urn:microsoft.com/office/officeart/2005/8/layout/cycle5"/>
    <dgm:cxn modelId="{1580E375-71ED-4A76-9FB6-E8C689614725}" type="presParOf" srcId="{D19B7C68-ED24-4C11-8DB8-6EE3C7327A82}" destId="{F8E6C56F-2BF4-4726-B521-928E2844D06D}" srcOrd="12" destOrd="0" presId="urn:microsoft.com/office/officeart/2005/8/layout/cycle5"/>
    <dgm:cxn modelId="{8DA5BA78-92DB-4DB3-9F51-576EB4E8D548}" type="presParOf" srcId="{D19B7C68-ED24-4C11-8DB8-6EE3C7327A82}" destId="{F9B52DBD-05CC-4553-81BC-B8EA14339D0E}" srcOrd="13" destOrd="0" presId="urn:microsoft.com/office/officeart/2005/8/layout/cycle5"/>
    <dgm:cxn modelId="{269E16C1-D1CE-4BC3-8F44-502D88327EDF}" type="presParOf" srcId="{D19B7C68-ED24-4C11-8DB8-6EE3C7327A82}" destId="{16324569-5E97-4CFE-BE44-34F8AD78C25C}" srcOrd="14" destOrd="0" presId="urn:microsoft.com/office/officeart/2005/8/layout/cycle5"/>
    <dgm:cxn modelId="{39C46111-1415-4178-907C-E9B86F16D7A2}" type="presParOf" srcId="{D19B7C68-ED24-4C11-8DB8-6EE3C7327A82}" destId="{05DABAA1-8671-4DC5-850B-66FC25F1A769}" srcOrd="15" destOrd="0" presId="urn:microsoft.com/office/officeart/2005/8/layout/cycle5"/>
    <dgm:cxn modelId="{C7B1800D-ABCD-414E-A1BC-A3E8FCCD23CC}" type="presParOf" srcId="{D19B7C68-ED24-4C11-8DB8-6EE3C7327A82}" destId="{2AC73D4D-13E2-47CF-9CD1-6A6F840FC29B}" srcOrd="16" destOrd="0" presId="urn:microsoft.com/office/officeart/2005/8/layout/cycle5"/>
    <dgm:cxn modelId="{339444C5-0E5F-41CC-B471-0A61943720D6}" type="presParOf" srcId="{D19B7C68-ED24-4C11-8DB8-6EE3C7327A82}" destId="{8EC71069-58CA-4D5B-9D51-F47FD743D48D}" srcOrd="17" destOrd="0" presId="urn:microsoft.com/office/officeart/2005/8/layout/cycle5"/>
    <dgm:cxn modelId="{049C8709-20C3-4041-92DB-7B893021E6F7}" type="presParOf" srcId="{D19B7C68-ED24-4C11-8DB8-6EE3C7327A82}" destId="{A5782427-33DA-4A35-A10E-3BEECBAD985A}" srcOrd="18" destOrd="0" presId="urn:microsoft.com/office/officeart/2005/8/layout/cycle5"/>
    <dgm:cxn modelId="{BB72A28C-EB37-41A3-8341-50DAEC70EAD8}" type="presParOf" srcId="{D19B7C68-ED24-4C11-8DB8-6EE3C7327A82}" destId="{5D190B68-1948-4426-8798-474287535DA5}" srcOrd="19" destOrd="0" presId="urn:microsoft.com/office/officeart/2005/8/layout/cycle5"/>
    <dgm:cxn modelId="{0E83ECD4-9431-401B-8FF7-DC0630AD75B9}" type="presParOf" srcId="{D19B7C68-ED24-4C11-8DB8-6EE3C7327A82}" destId="{D5C49501-94D3-4C11-AA00-92EFE786B176}" srcOrd="20" destOrd="0" presId="urn:microsoft.com/office/officeart/2005/8/layout/cycle5"/>
    <dgm:cxn modelId="{21D99F88-7ED5-4D79-89DA-9F495CAC7778}" type="presParOf" srcId="{D19B7C68-ED24-4C11-8DB8-6EE3C7327A82}" destId="{F443C43B-83D2-44B7-ADC4-CD94922562B0}" srcOrd="21" destOrd="0" presId="urn:microsoft.com/office/officeart/2005/8/layout/cycle5"/>
    <dgm:cxn modelId="{53468AD5-545B-4B73-9C3E-CD1A229EC4F2}" type="presParOf" srcId="{D19B7C68-ED24-4C11-8DB8-6EE3C7327A82}" destId="{F85418E6-272E-44D2-934A-1C6F26BE6FF0}" srcOrd="22" destOrd="0" presId="urn:microsoft.com/office/officeart/2005/8/layout/cycle5"/>
    <dgm:cxn modelId="{00E98923-1F2E-40F6-80B4-8AE678C9C2ED}" type="presParOf" srcId="{D19B7C68-ED24-4C11-8DB8-6EE3C7327A82}" destId="{E2D3E1E3-58A8-4832-9A2E-6F9D3EF1A393}" srcOrd="23" destOrd="0" presId="urn:microsoft.com/office/officeart/2005/8/layout/cycle5"/>
    <dgm:cxn modelId="{6AFDB6B3-6E78-43F5-A56A-703659CDE22A}" type="presParOf" srcId="{D19B7C68-ED24-4C11-8DB8-6EE3C7327A82}" destId="{69D79EFE-A09C-4285-8642-7D84F5E1C35C}" srcOrd="24" destOrd="0" presId="urn:microsoft.com/office/officeart/2005/8/layout/cycle5"/>
    <dgm:cxn modelId="{70CD3E26-409D-47EF-9CF2-C185CD38E7EF}" type="presParOf" srcId="{D19B7C68-ED24-4C11-8DB8-6EE3C7327A82}" destId="{503AD529-E740-46A9-BE15-68525346BED4}" srcOrd="25" destOrd="0" presId="urn:microsoft.com/office/officeart/2005/8/layout/cycle5"/>
    <dgm:cxn modelId="{DEB2C5B2-671F-451D-ABC3-60FE185DCD9C}" type="presParOf" srcId="{D19B7C68-ED24-4C11-8DB8-6EE3C7327A82}" destId="{0A35813C-EA50-4079-B633-B01E73AF1088}" srcOrd="26" destOrd="0" presId="urn:microsoft.com/office/officeart/2005/8/layout/cycle5"/>
    <dgm:cxn modelId="{00A88AD8-EBBF-4D02-A413-F7429D49170E}" type="presParOf" srcId="{D19B7C68-ED24-4C11-8DB8-6EE3C7327A82}" destId="{4F92B0D8-AEF3-49FF-8D05-EA56C5A5F7AC}" srcOrd="27" destOrd="0" presId="urn:microsoft.com/office/officeart/2005/8/layout/cycle5"/>
    <dgm:cxn modelId="{A22EA45B-3A0A-4CA0-9894-9ECC46A0587E}" type="presParOf" srcId="{D19B7C68-ED24-4C11-8DB8-6EE3C7327A82}" destId="{08830E3B-747E-4EBA-AFE6-0354D9E01F90}" srcOrd="28" destOrd="0" presId="urn:microsoft.com/office/officeart/2005/8/layout/cycle5"/>
    <dgm:cxn modelId="{6931CCF6-6979-481A-B535-6B1FA61CAC17}" type="presParOf" srcId="{D19B7C68-ED24-4C11-8DB8-6EE3C7327A82}" destId="{63A27B97-D82E-4B9E-BB22-35ED4773B090}" srcOrd="29" destOrd="0" presId="urn:microsoft.com/office/officeart/2005/8/layout/cycle5"/>
    <dgm:cxn modelId="{AF43437D-D212-4B89-A18B-48B024233FB2}" type="presParOf" srcId="{D19B7C68-ED24-4C11-8DB8-6EE3C7327A82}" destId="{C10A033B-D252-470B-B344-2E24DDB269B6}" srcOrd="30" destOrd="0" presId="urn:microsoft.com/office/officeart/2005/8/layout/cycle5"/>
    <dgm:cxn modelId="{20520875-6D15-47C4-B24E-10C33DC73DA4}" type="presParOf" srcId="{D19B7C68-ED24-4C11-8DB8-6EE3C7327A82}" destId="{53D9240B-E890-43E8-B9C0-B1BC47FF00A5}" srcOrd="31" destOrd="0" presId="urn:microsoft.com/office/officeart/2005/8/layout/cycle5"/>
    <dgm:cxn modelId="{FC5156FF-6ED2-4064-B3FB-B157615E1855}" type="presParOf" srcId="{D19B7C68-ED24-4C11-8DB8-6EE3C7327A82}" destId="{D8892F86-6739-4189-B21C-205B2566A07D}" srcOrd="32" destOrd="0" presId="urn:microsoft.com/office/officeart/2005/8/layout/cycle5"/>
  </dgm:cxnLst>
  <dgm:bg/>
  <dgm:whole/>
</dgm:dataModel>
</file>

<file path=ppt/diagrams/data2.xml><?xml version="1.0" encoding="utf-8"?>
<dgm:dataModel xmlns:dgm="http://schemas.openxmlformats.org/drawingml/2006/diagram" xmlns:a="http://schemas.openxmlformats.org/drawingml/2006/main">
  <dgm:ptLst>
    <dgm:pt modelId="{AB74BBB2-290E-44E8-97FD-DB100C65BB88}" type="doc">
      <dgm:prSet loTypeId="urn:microsoft.com/office/officeart/2005/8/layout/cycle5" loCatId="cycle" qsTypeId="urn:microsoft.com/office/officeart/2005/8/quickstyle/simple3" qsCatId="simple" csTypeId="urn:microsoft.com/office/officeart/2005/8/colors/colorful2" csCatId="colorful" phldr="1"/>
      <dgm:spPr/>
      <dgm:t>
        <a:bodyPr/>
        <a:lstStyle/>
        <a:p>
          <a:endParaRPr lang="en-US"/>
        </a:p>
      </dgm:t>
    </dgm:pt>
    <dgm:pt modelId="{1F3AC301-CE9B-456B-B9DF-BF692818AD57}">
      <dgm:prSet/>
      <dgm:spPr/>
      <dgm:t>
        <a:bodyPr/>
        <a:lstStyle/>
        <a:p>
          <a:r>
            <a:rPr lang="en-US" smtClean="0"/>
            <a:t>Pull Signal to Manufacturing</a:t>
          </a:r>
        </a:p>
      </dgm:t>
    </dgm:pt>
    <dgm:pt modelId="{A66EC7BD-619C-4AC2-8CC9-2D1556DBFB2D}" type="parTrans" cxnId="{09423DA3-0854-4963-A8D6-03A1666A7E77}">
      <dgm:prSet/>
      <dgm:spPr/>
      <dgm:t>
        <a:bodyPr/>
        <a:lstStyle/>
        <a:p>
          <a:endParaRPr lang="en-US"/>
        </a:p>
      </dgm:t>
    </dgm:pt>
    <dgm:pt modelId="{CF3233BE-BB80-488F-A00D-08F1CC33F50F}" type="sibTrans" cxnId="{09423DA3-0854-4963-A8D6-03A1666A7E77}">
      <dgm:prSet/>
      <dgm:spPr/>
      <dgm:t>
        <a:bodyPr/>
        <a:lstStyle/>
        <a:p>
          <a:endParaRPr lang="en-US"/>
        </a:p>
      </dgm:t>
    </dgm:pt>
    <dgm:pt modelId="{F2F7363D-969C-4299-BD3B-5DE1670C3263}">
      <dgm:prSet/>
      <dgm:spPr/>
      <dgm:t>
        <a:bodyPr/>
        <a:lstStyle/>
        <a:p>
          <a:r>
            <a:rPr lang="en-US" smtClean="0"/>
            <a:t>Ship to Customer</a:t>
          </a:r>
        </a:p>
      </dgm:t>
    </dgm:pt>
    <dgm:pt modelId="{B3933544-DF06-41B5-83E4-7632EC286E7F}" type="parTrans" cxnId="{781FF29C-41B2-48CD-BEB9-1F53F98D287B}">
      <dgm:prSet/>
      <dgm:spPr/>
      <dgm:t>
        <a:bodyPr/>
        <a:lstStyle/>
        <a:p>
          <a:endParaRPr lang="en-US"/>
        </a:p>
      </dgm:t>
    </dgm:pt>
    <dgm:pt modelId="{27C54D8A-8FD3-472D-8B08-AE5E35240F38}" type="sibTrans" cxnId="{781FF29C-41B2-48CD-BEB9-1F53F98D287B}">
      <dgm:prSet/>
      <dgm:spPr/>
      <dgm:t>
        <a:bodyPr/>
        <a:lstStyle/>
        <a:p>
          <a:endParaRPr lang="en-US"/>
        </a:p>
      </dgm:t>
    </dgm:pt>
    <dgm:pt modelId="{BA85E34D-3A1E-4AC9-BB76-FF6F78454633}">
      <dgm:prSet/>
      <dgm:spPr/>
      <dgm:t>
        <a:bodyPr/>
        <a:lstStyle/>
        <a:p>
          <a:r>
            <a:rPr lang="en-US" smtClean="0"/>
            <a:t>Manufacture Goods</a:t>
          </a:r>
        </a:p>
      </dgm:t>
    </dgm:pt>
    <dgm:pt modelId="{A0F79543-1CA0-43D5-ADC6-7CC5255B87A9}" type="parTrans" cxnId="{C266BD97-965C-4D41-A7E8-6C763C980457}">
      <dgm:prSet/>
      <dgm:spPr/>
      <dgm:t>
        <a:bodyPr/>
        <a:lstStyle/>
        <a:p>
          <a:endParaRPr lang="en-US"/>
        </a:p>
      </dgm:t>
    </dgm:pt>
    <dgm:pt modelId="{07C7BD03-FCF7-413F-83D5-A872DE5B44EB}" type="sibTrans" cxnId="{C266BD97-965C-4D41-A7E8-6C763C980457}">
      <dgm:prSet/>
      <dgm:spPr/>
      <dgm:t>
        <a:bodyPr/>
        <a:lstStyle/>
        <a:p>
          <a:endParaRPr lang="en-US"/>
        </a:p>
      </dgm:t>
    </dgm:pt>
    <dgm:pt modelId="{8B8B023D-FF63-4B24-A294-DEBD29558BAE}">
      <dgm:prSet/>
      <dgm:spPr/>
      <dgm:t>
        <a:bodyPr/>
        <a:lstStyle/>
        <a:p>
          <a:r>
            <a:rPr lang="en-US" smtClean="0"/>
            <a:t>Customer Sales Order</a:t>
          </a:r>
        </a:p>
      </dgm:t>
    </dgm:pt>
    <dgm:pt modelId="{5C72E8CE-12BA-4C5A-826E-803356072F91}" type="sibTrans" cxnId="{4A92F1C4-40D8-425C-9EDD-673029A6C1C6}">
      <dgm:prSet/>
      <dgm:spPr/>
      <dgm:t>
        <a:bodyPr/>
        <a:lstStyle/>
        <a:p>
          <a:endParaRPr lang="en-US"/>
        </a:p>
      </dgm:t>
    </dgm:pt>
    <dgm:pt modelId="{570B0ED2-827E-47B8-9168-1CF06EE93519}" type="parTrans" cxnId="{4A92F1C4-40D8-425C-9EDD-673029A6C1C6}">
      <dgm:prSet/>
      <dgm:spPr/>
      <dgm:t>
        <a:bodyPr/>
        <a:lstStyle/>
        <a:p>
          <a:endParaRPr lang="en-US"/>
        </a:p>
      </dgm:t>
    </dgm:pt>
    <dgm:pt modelId="{4C8F5412-79D3-43C6-B213-55C14981317E}">
      <dgm:prSet custT="1"/>
      <dgm:spPr/>
      <dgm:t>
        <a:bodyPr/>
        <a:lstStyle/>
        <a:p>
          <a:r>
            <a:rPr lang="en-US" sz="1200" b="1" i="0" baseline="0" smtClean="0"/>
            <a:t>Customer</a:t>
          </a:r>
          <a:endParaRPr lang="en-US" sz="1200" b="1" i="0" baseline="0"/>
        </a:p>
      </dgm:t>
    </dgm:pt>
    <dgm:pt modelId="{10E41D20-F61B-43C4-8F6B-F1A5167EDB6E}" type="parTrans" cxnId="{F55CB798-7755-4CC8-924B-06C2B535736B}">
      <dgm:prSet/>
      <dgm:spPr/>
      <dgm:t>
        <a:bodyPr/>
        <a:lstStyle/>
        <a:p>
          <a:endParaRPr lang="en-US"/>
        </a:p>
      </dgm:t>
    </dgm:pt>
    <dgm:pt modelId="{E70AE894-CF78-49BF-A720-2CFCDF06CA2C}" type="sibTrans" cxnId="{F55CB798-7755-4CC8-924B-06C2B535736B}">
      <dgm:prSet/>
      <dgm:spPr/>
      <dgm:t>
        <a:bodyPr/>
        <a:lstStyle/>
        <a:p>
          <a:endParaRPr lang="en-US"/>
        </a:p>
      </dgm:t>
    </dgm:pt>
    <dgm:pt modelId="{81FC5207-2F9F-40D4-B0D6-C69D5655EF1B}">
      <dgm:prSet/>
      <dgm:spPr/>
      <dgm:t>
        <a:bodyPr/>
        <a:lstStyle/>
        <a:p>
          <a:r>
            <a:rPr lang="en-US" smtClean="0"/>
            <a:t>Receive Finishied Good/Backflush components</a:t>
          </a:r>
        </a:p>
      </dgm:t>
    </dgm:pt>
    <dgm:pt modelId="{34A1887F-D480-4D45-AEB0-0FE62A46F65C}" type="parTrans" cxnId="{F79FA1EA-9C4A-4D9C-92F9-96453254E109}">
      <dgm:prSet/>
      <dgm:spPr/>
      <dgm:t>
        <a:bodyPr/>
        <a:lstStyle/>
        <a:p>
          <a:endParaRPr lang="en-US"/>
        </a:p>
      </dgm:t>
    </dgm:pt>
    <dgm:pt modelId="{D0FE790F-E562-4C6E-9698-5BA5F4B166F7}" type="sibTrans" cxnId="{F79FA1EA-9C4A-4D9C-92F9-96453254E109}">
      <dgm:prSet/>
      <dgm:spPr/>
      <dgm:t>
        <a:bodyPr/>
        <a:lstStyle/>
        <a:p>
          <a:endParaRPr lang="en-US"/>
        </a:p>
      </dgm:t>
    </dgm:pt>
    <dgm:pt modelId="{D19B7C68-ED24-4C11-8DB8-6EE3C7327A82}" type="pres">
      <dgm:prSet presAssocID="{AB74BBB2-290E-44E8-97FD-DB100C65BB88}" presName="cycle" presStyleCnt="0">
        <dgm:presLayoutVars>
          <dgm:dir/>
          <dgm:resizeHandles val="exact"/>
        </dgm:presLayoutVars>
      </dgm:prSet>
      <dgm:spPr/>
      <dgm:t>
        <a:bodyPr/>
        <a:lstStyle/>
        <a:p>
          <a:endParaRPr lang="en-US"/>
        </a:p>
      </dgm:t>
    </dgm:pt>
    <dgm:pt modelId="{E6794599-FB08-488D-84D2-41D64DCDF6C7}" type="pres">
      <dgm:prSet presAssocID="{4C8F5412-79D3-43C6-B213-55C14981317E}" presName="node" presStyleLbl="node1" presStyleIdx="0" presStyleCnt="6" custRadScaleRad="99203" custRadScaleInc="-9234">
        <dgm:presLayoutVars>
          <dgm:bulletEnabled val="1"/>
        </dgm:presLayoutVars>
      </dgm:prSet>
      <dgm:spPr/>
      <dgm:t>
        <a:bodyPr/>
        <a:lstStyle/>
        <a:p>
          <a:endParaRPr lang="en-US"/>
        </a:p>
      </dgm:t>
    </dgm:pt>
    <dgm:pt modelId="{FEED6A20-D475-448B-89A1-56F0A13C9294}" type="pres">
      <dgm:prSet presAssocID="{4C8F5412-79D3-43C6-B213-55C14981317E}" presName="spNode" presStyleCnt="0"/>
      <dgm:spPr/>
    </dgm:pt>
    <dgm:pt modelId="{C5AF2F77-CF27-424E-9E16-01F5BACD8611}" type="pres">
      <dgm:prSet presAssocID="{E70AE894-CF78-49BF-A720-2CFCDF06CA2C}" presName="sibTrans" presStyleLbl="sibTrans1D1" presStyleIdx="0" presStyleCnt="6"/>
      <dgm:spPr/>
      <dgm:t>
        <a:bodyPr/>
        <a:lstStyle/>
        <a:p>
          <a:endParaRPr lang="en-US"/>
        </a:p>
      </dgm:t>
    </dgm:pt>
    <dgm:pt modelId="{CE94480F-B0AF-4B89-A30A-77D13D259DFC}" type="pres">
      <dgm:prSet presAssocID="{8B8B023D-FF63-4B24-A294-DEBD29558BAE}" presName="node" presStyleLbl="node1" presStyleIdx="1" presStyleCnt="6">
        <dgm:presLayoutVars>
          <dgm:bulletEnabled val="1"/>
        </dgm:presLayoutVars>
      </dgm:prSet>
      <dgm:spPr/>
      <dgm:t>
        <a:bodyPr/>
        <a:lstStyle/>
        <a:p>
          <a:endParaRPr lang="en-US"/>
        </a:p>
      </dgm:t>
    </dgm:pt>
    <dgm:pt modelId="{E90D20CA-8706-484D-BABF-A49CFF9FBC69}" type="pres">
      <dgm:prSet presAssocID="{8B8B023D-FF63-4B24-A294-DEBD29558BAE}" presName="spNode" presStyleCnt="0"/>
      <dgm:spPr/>
    </dgm:pt>
    <dgm:pt modelId="{6923B02E-8CD0-449B-A9AC-D5B8ECC5FDDD}" type="pres">
      <dgm:prSet presAssocID="{5C72E8CE-12BA-4C5A-826E-803356072F91}" presName="sibTrans" presStyleLbl="sibTrans1D1" presStyleIdx="1" presStyleCnt="6"/>
      <dgm:spPr/>
      <dgm:t>
        <a:bodyPr/>
        <a:lstStyle/>
        <a:p>
          <a:endParaRPr lang="en-US"/>
        </a:p>
      </dgm:t>
    </dgm:pt>
    <dgm:pt modelId="{23E2B929-C19B-4335-B26C-43D337FB3139}" type="pres">
      <dgm:prSet presAssocID="{1F3AC301-CE9B-456B-B9DF-BF692818AD57}" presName="node" presStyleLbl="node1" presStyleIdx="2" presStyleCnt="6">
        <dgm:presLayoutVars>
          <dgm:bulletEnabled val="1"/>
        </dgm:presLayoutVars>
      </dgm:prSet>
      <dgm:spPr/>
      <dgm:t>
        <a:bodyPr/>
        <a:lstStyle/>
        <a:p>
          <a:endParaRPr lang="en-US"/>
        </a:p>
      </dgm:t>
    </dgm:pt>
    <dgm:pt modelId="{35E2CD6C-D103-436E-BF58-F7AA39DCFFC3}" type="pres">
      <dgm:prSet presAssocID="{1F3AC301-CE9B-456B-B9DF-BF692818AD57}" presName="spNode" presStyleCnt="0"/>
      <dgm:spPr/>
    </dgm:pt>
    <dgm:pt modelId="{F5082AD6-B7BA-426F-8C40-AFC6438CD096}" type="pres">
      <dgm:prSet presAssocID="{CF3233BE-BB80-488F-A00D-08F1CC33F50F}" presName="sibTrans" presStyleLbl="sibTrans1D1" presStyleIdx="2" presStyleCnt="6"/>
      <dgm:spPr/>
      <dgm:t>
        <a:bodyPr/>
        <a:lstStyle/>
        <a:p>
          <a:endParaRPr lang="en-US"/>
        </a:p>
      </dgm:t>
    </dgm:pt>
    <dgm:pt modelId="{5B3E98DC-CE2E-442C-BEF0-21AB840BA8F9}" type="pres">
      <dgm:prSet presAssocID="{BA85E34D-3A1E-4AC9-BB76-FF6F78454633}" presName="node" presStyleLbl="node1" presStyleIdx="3" presStyleCnt="6" custRadScaleRad="100186" custRadScaleInc="1796">
        <dgm:presLayoutVars>
          <dgm:bulletEnabled val="1"/>
        </dgm:presLayoutVars>
      </dgm:prSet>
      <dgm:spPr/>
      <dgm:t>
        <a:bodyPr/>
        <a:lstStyle/>
        <a:p>
          <a:endParaRPr lang="en-US"/>
        </a:p>
      </dgm:t>
    </dgm:pt>
    <dgm:pt modelId="{220A7C74-AF60-4401-B448-611DDDF07D4D}" type="pres">
      <dgm:prSet presAssocID="{BA85E34D-3A1E-4AC9-BB76-FF6F78454633}" presName="spNode" presStyleCnt="0"/>
      <dgm:spPr/>
    </dgm:pt>
    <dgm:pt modelId="{6D455596-28C6-4029-8D9F-204682DCE71E}" type="pres">
      <dgm:prSet presAssocID="{07C7BD03-FCF7-413F-83D5-A872DE5B44EB}" presName="sibTrans" presStyleLbl="sibTrans1D1" presStyleIdx="3" presStyleCnt="6"/>
      <dgm:spPr/>
      <dgm:t>
        <a:bodyPr/>
        <a:lstStyle/>
        <a:p>
          <a:endParaRPr lang="en-US"/>
        </a:p>
      </dgm:t>
    </dgm:pt>
    <dgm:pt modelId="{F8E6C56F-2BF4-4726-B521-928E2844D06D}" type="pres">
      <dgm:prSet presAssocID="{81FC5207-2F9F-40D4-B0D6-C69D5655EF1B}" presName="node" presStyleLbl="node1" presStyleIdx="4" presStyleCnt="6">
        <dgm:presLayoutVars>
          <dgm:bulletEnabled val="1"/>
        </dgm:presLayoutVars>
      </dgm:prSet>
      <dgm:spPr/>
      <dgm:t>
        <a:bodyPr/>
        <a:lstStyle/>
        <a:p>
          <a:endParaRPr lang="en-US"/>
        </a:p>
      </dgm:t>
    </dgm:pt>
    <dgm:pt modelId="{F9B52DBD-05CC-4553-81BC-B8EA14339D0E}" type="pres">
      <dgm:prSet presAssocID="{81FC5207-2F9F-40D4-B0D6-C69D5655EF1B}" presName="spNode" presStyleCnt="0"/>
      <dgm:spPr/>
    </dgm:pt>
    <dgm:pt modelId="{16324569-5E97-4CFE-BE44-34F8AD78C25C}" type="pres">
      <dgm:prSet presAssocID="{D0FE790F-E562-4C6E-9698-5BA5F4B166F7}" presName="sibTrans" presStyleLbl="sibTrans1D1" presStyleIdx="4" presStyleCnt="6"/>
      <dgm:spPr/>
      <dgm:t>
        <a:bodyPr/>
        <a:lstStyle/>
        <a:p>
          <a:endParaRPr lang="en-US"/>
        </a:p>
      </dgm:t>
    </dgm:pt>
    <dgm:pt modelId="{C10A033B-D252-470B-B344-2E24DDB269B6}" type="pres">
      <dgm:prSet presAssocID="{F2F7363D-969C-4299-BD3B-5DE1670C3263}" presName="node" presStyleLbl="node1" presStyleIdx="5" presStyleCnt="6">
        <dgm:presLayoutVars>
          <dgm:bulletEnabled val="1"/>
        </dgm:presLayoutVars>
      </dgm:prSet>
      <dgm:spPr/>
      <dgm:t>
        <a:bodyPr/>
        <a:lstStyle/>
        <a:p>
          <a:endParaRPr lang="en-US"/>
        </a:p>
      </dgm:t>
    </dgm:pt>
    <dgm:pt modelId="{53D9240B-E890-43E8-B9C0-B1BC47FF00A5}" type="pres">
      <dgm:prSet presAssocID="{F2F7363D-969C-4299-BD3B-5DE1670C3263}" presName="spNode" presStyleCnt="0"/>
      <dgm:spPr/>
    </dgm:pt>
    <dgm:pt modelId="{D8892F86-6739-4189-B21C-205B2566A07D}" type="pres">
      <dgm:prSet presAssocID="{27C54D8A-8FD3-472D-8B08-AE5E35240F38}" presName="sibTrans" presStyleLbl="sibTrans1D1" presStyleIdx="5" presStyleCnt="6"/>
      <dgm:spPr/>
      <dgm:t>
        <a:bodyPr/>
        <a:lstStyle/>
        <a:p>
          <a:endParaRPr lang="en-US"/>
        </a:p>
      </dgm:t>
    </dgm:pt>
  </dgm:ptLst>
  <dgm:cxnLst>
    <dgm:cxn modelId="{781FF29C-41B2-48CD-BEB9-1F53F98D287B}" srcId="{AB74BBB2-290E-44E8-97FD-DB100C65BB88}" destId="{F2F7363D-969C-4299-BD3B-5DE1670C3263}" srcOrd="5" destOrd="0" parTransId="{B3933544-DF06-41B5-83E4-7632EC286E7F}" sibTransId="{27C54D8A-8FD3-472D-8B08-AE5E35240F38}"/>
    <dgm:cxn modelId="{F79FA1EA-9C4A-4D9C-92F9-96453254E109}" srcId="{AB74BBB2-290E-44E8-97FD-DB100C65BB88}" destId="{81FC5207-2F9F-40D4-B0D6-C69D5655EF1B}" srcOrd="4" destOrd="0" parTransId="{34A1887F-D480-4D45-AEB0-0FE62A46F65C}" sibTransId="{D0FE790F-E562-4C6E-9698-5BA5F4B166F7}"/>
    <dgm:cxn modelId="{C266BD97-965C-4D41-A7E8-6C763C980457}" srcId="{AB74BBB2-290E-44E8-97FD-DB100C65BB88}" destId="{BA85E34D-3A1E-4AC9-BB76-FF6F78454633}" srcOrd="3" destOrd="0" parTransId="{A0F79543-1CA0-43D5-ADC6-7CC5255B87A9}" sibTransId="{07C7BD03-FCF7-413F-83D5-A872DE5B44EB}"/>
    <dgm:cxn modelId="{09423DA3-0854-4963-A8D6-03A1666A7E77}" srcId="{AB74BBB2-290E-44E8-97FD-DB100C65BB88}" destId="{1F3AC301-CE9B-456B-B9DF-BF692818AD57}" srcOrd="2" destOrd="0" parTransId="{A66EC7BD-619C-4AC2-8CC9-2D1556DBFB2D}" sibTransId="{CF3233BE-BB80-488F-A00D-08F1CC33F50F}"/>
    <dgm:cxn modelId="{FDA2EEBC-CE0F-42FE-9EC7-DDD7796CFAB8}" type="presOf" srcId="{81FC5207-2F9F-40D4-B0D6-C69D5655EF1B}" destId="{F8E6C56F-2BF4-4726-B521-928E2844D06D}" srcOrd="0" destOrd="0" presId="urn:microsoft.com/office/officeart/2005/8/layout/cycle5"/>
    <dgm:cxn modelId="{C31239BE-DCC8-4C2C-B1DB-6E205022885C}" type="presOf" srcId="{D0FE790F-E562-4C6E-9698-5BA5F4B166F7}" destId="{16324569-5E97-4CFE-BE44-34F8AD78C25C}" srcOrd="0" destOrd="0" presId="urn:microsoft.com/office/officeart/2005/8/layout/cycle5"/>
    <dgm:cxn modelId="{BAAB8682-31B8-4DE2-9C86-AC6A68AEA323}" type="presOf" srcId="{CF3233BE-BB80-488F-A00D-08F1CC33F50F}" destId="{F5082AD6-B7BA-426F-8C40-AFC6438CD096}" srcOrd="0" destOrd="0" presId="urn:microsoft.com/office/officeart/2005/8/layout/cycle5"/>
    <dgm:cxn modelId="{B1869DD5-0A9E-4CCC-AFCD-FE84AB345F2D}" type="presOf" srcId="{F2F7363D-969C-4299-BD3B-5DE1670C3263}" destId="{C10A033B-D252-470B-B344-2E24DDB269B6}" srcOrd="0" destOrd="0" presId="urn:microsoft.com/office/officeart/2005/8/layout/cycle5"/>
    <dgm:cxn modelId="{322A7289-B120-42B1-BF2A-2AB7CA5C1350}" type="presOf" srcId="{BA85E34D-3A1E-4AC9-BB76-FF6F78454633}" destId="{5B3E98DC-CE2E-442C-BEF0-21AB840BA8F9}" srcOrd="0" destOrd="0" presId="urn:microsoft.com/office/officeart/2005/8/layout/cycle5"/>
    <dgm:cxn modelId="{35B73C02-A9E8-466A-A674-109DFD48AEDF}" type="presOf" srcId="{AB74BBB2-290E-44E8-97FD-DB100C65BB88}" destId="{D19B7C68-ED24-4C11-8DB8-6EE3C7327A82}" srcOrd="0" destOrd="0" presId="urn:microsoft.com/office/officeart/2005/8/layout/cycle5"/>
    <dgm:cxn modelId="{1E1965EC-5D26-4E54-BDB5-64FF668ACFB7}" type="presOf" srcId="{1F3AC301-CE9B-456B-B9DF-BF692818AD57}" destId="{23E2B929-C19B-4335-B26C-43D337FB3139}" srcOrd="0" destOrd="0" presId="urn:microsoft.com/office/officeart/2005/8/layout/cycle5"/>
    <dgm:cxn modelId="{FCF455B0-4F9B-482A-BF21-84338EC9AD6E}" type="presOf" srcId="{07C7BD03-FCF7-413F-83D5-A872DE5B44EB}" destId="{6D455596-28C6-4029-8D9F-204682DCE71E}" srcOrd="0" destOrd="0" presId="urn:microsoft.com/office/officeart/2005/8/layout/cycle5"/>
    <dgm:cxn modelId="{C048274E-64EE-4750-B7B9-0532FEC55C5F}" type="presOf" srcId="{E70AE894-CF78-49BF-A720-2CFCDF06CA2C}" destId="{C5AF2F77-CF27-424E-9E16-01F5BACD8611}" srcOrd="0" destOrd="0" presId="urn:microsoft.com/office/officeart/2005/8/layout/cycle5"/>
    <dgm:cxn modelId="{7D9B7EE7-1AC3-422E-93F8-DCB584B4DC8C}" type="presOf" srcId="{8B8B023D-FF63-4B24-A294-DEBD29558BAE}" destId="{CE94480F-B0AF-4B89-A30A-77D13D259DFC}" srcOrd="0" destOrd="0" presId="urn:microsoft.com/office/officeart/2005/8/layout/cycle5"/>
    <dgm:cxn modelId="{F55CB798-7755-4CC8-924B-06C2B535736B}" srcId="{AB74BBB2-290E-44E8-97FD-DB100C65BB88}" destId="{4C8F5412-79D3-43C6-B213-55C14981317E}" srcOrd="0" destOrd="0" parTransId="{10E41D20-F61B-43C4-8F6B-F1A5167EDB6E}" sibTransId="{E70AE894-CF78-49BF-A720-2CFCDF06CA2C}"/>
    <dgm:cxn modelId="{B3BFE39C-5455-4716-87ED-1D6CF69A3ADC}" type="presOf" srcId="{5C72E8CE-12BA-4C5A-826E-803356072F91}" destId="{6923B02E-8CD0-449B-A9AC-D5B8ECC5FDDD}" srcOrd="0" destOrd="0" presId="urn:microsoft.com/office/officeart/2005/8/layout/cycle5"/>
    <dgm:cxn modelId="{90B31E22-D37E-462C-B7D3-40C85C69B134}" type="presOf" srcId="{4C8F5412-79D3-43C6-B213-55C14981317E}" destId="{E6794599-FB08-488D-84D2-41D64DCDF6C7}" srcOrd="0" destOrd="0" presId="urn:microsoft.com/office/officeart/2005/8/layout/cycle5"/>
    <dgm:cxn modelId="{01FB25E7-F4E6-4F2E-B198-47A946B09426}" type="presOf" srcId="{27C54D8A-8FD3-472D-8B08-AE5E35240F38}" destId="{D8892F86-6739-4189-B21C-205B2566A07D}" srcOrd="0" destOrd="0" presId="urn:microsoft.com/office/officeart/2005/8/layout/cycle5"/>
    <dgm:cxn modelId="{4A92F1C4-40D8-425C-9EDD-673029A6C1C6}" srcId="{AB74BBB2-290E-44E8-97FD-DB100C65BB88}" destId="{8B8B023D-FF63-4B24-A294-DEBD29558BAE}" srcOrd="1" destOrd="0" parTransId="{570B0ED2-827E-47B8-9168-1CF06EE93519}" sibTransId="{5C72E8CE-12BA-4C5A-826E-803356072F91}"/>
    <dgm:cxn modelId="{925C8067-3225-4334-A163-02493614B9E5}" type="presParOf" srcId="{D19B7C68-ED24-4C11-8DB8-6EE3C7327A82}" destId="{E6794599-FB08-488D-84D2-41D64DCDF6C7}" srcOrd="0" destOrd="0" presId="urn:microsoft.com/office/officeart/2005/8/layout/cycle5"/>
    <dgm:cxn modelId="{788E170E-F5F3-4D29-AF2B-A47A93B25E63}" type="presParOf" srcId="{D19B7C68-ED24-4C11-8DB8-6EE3C7327A82}" destId="{FEED6A20-D475-448B-89A1-56F0A13C9294}" srcOrd="1" destOrd="0" presId="urn:microsoft.com/office/officeart/2005/8/layout/cycle5"/>
    <dgm:cxn modelId="{BEDE915B-CB48-441D-8CF8-7F5F8EA39AFE}" type="presParOf" srcId="{D19B7C68-ED24-4C11-8DB8-6EE3C7327A82}" destId="{C5AF2F77-CF27-424E-9E16-01F5BACD8611}" srcOrd="2" destOrd="0" presId="urn:microsoft.com/office/officeart/2005/8/layout/cycle5"/>
    <dgm:cxn modelId="{960179DD-851A-47C1-9C29-3E7B74E69998}" type="presParOf" srcId="{D19B7C68-ED24-4C11-8DB8-6EE3C7327A82}" destId="{CE94480F-B0AF-4B89-A30A-77D13D259DFC}" srcOrd="3" destOrd="0" presId="urn:microsoft.com/office/officeart/2005/8/layout/cycle5"/>
    <dgm:cxn modelId="{0C783334-ECC8-4950-87F2-6D64DCB6667C}" type="presParOf" srcId="{D19B7C68-ED24-4C11-8DB8-6EE3C7327A82}" destId="{E90D20CA-8706-484D-BABF-A49CFF9FBC69}" srcOrd="4" destOrd="0" presId="urn:microsoft.com/office/officeart/2005/8/layout/cycle5"/>
    <dgm:cxn modelId="{BC1E0731-28CF-4218-94EB-0C0B38070E0C}" type="presParOf" srcId="{D19B7C68-ED24-4C11-8DB8-6EE3C7327A82}" destId="{6923B02E-8CD0-449B-A9AC-D5B8ECC5FDDD}" srcOrd="5" destOrd="0" presId="urn:microsoft.com/office/officeart/2005/8/layout/cycle5"/>
    <dgm:cxn modelId="{300B34C0-238B-4656-9A87-2A98C2A49802}" type="presParOf" srcId="{D19B7C68-ED24-4C11-8DB8-6EE3C7327A82}" destId="{23E2B929-C19B-4335-B26C-43D337FB3139}" srcOrd="6" destOrd="0" presId="urn:microsoft.com/office/officeart/2005/8/layout/cycle5"/>
    <dgm:cxn modelId="{781F134D-2B91-4221-A917-625E4B2B8710}" type="presParOf" srcId="{D19B7C68-ED24-4C11-8DB8-6EE3C7327A82}" destId="{35E2CD6C-D103-436E-BF58-F7AA39DCFFC3}" srcOrd="7" destOrd="0" presId="urn:microsoft.com/office/officeart/2005/8/layout/cycle5"/>
    <dgm:cxn modelId="{66715AEF-CE2F-4A74-A1F7-7650209AF20F}" type="presParOf" srcId="{D19B7C68-ED24-4C11-8DB8-6EE3C7327A82}" destId="{F5082AD6-B7BA-426F-8C40-AFC6438CD096}" srcOrd="8" destOrd="0" presId="urn:microsoft.com/office/officeart/2005/8/layout/cycle5"/>
    <dgm:cxn modelId="{FD290F5D-5552-40A5-A85A-A8B0D6C9A9D5}" type="presParOf" srcId="{D19B7C68-ED24-4C11-8DB8-6EE3C7327A82}" destId="{5B3E98DC-CE2E-442C-BEF0-21AB840BA8F9}" srcOrd="9" destOrd="0" presId="urn:microsoft.com/office/officeart/2005/8/layout/cycle5"/>
    <dgm:cxn modelId="{95C1D836-D4C2-4AB8-851B-46E19D000E21}" type="presParOf" srcId="{D19B7C68-ED24-4C11-8DB8-6EE3C7327A82}" destId="{220A7C74-AF60-4401-B448-611DDDF07D4D}" srcOrd="10" destOrd="0" presId="urn:microsoft.com/office/officeart/2005/8/layout/cycle5"/>
    <dgm:cxn modelId="{9DCBCD1E-EF9A-4FEF-A77B-3E4B7AB37126}" type="presParOf" srcId="{D19B7C68-ED24-4C11-8DB8-6EE3C7327A82}" destId="{6D455596-28C6-4029-8D9F-204682DCE71E}" srcOrd="11" destOrd="0" presId="urn:microsoft.com/office/officeart/2005/8/layout/cycle5"/>
    <dgm:cxn modelId="{3A5EA832-2320-4869-8FEE-8060EE7517C8}" type="presParOf" srcId="{D19B7C68-ED24-4C11-8DB8-6EE3C7327A82}" destId="{F8E6C56F-2BF4-4726-B521-928E2844D06D}" srcOrd="12" destOrd="0" presId="urn:microsoft.com/office/officeart/2005/8/layout/cycle5"/>
    <dgm:cxn modelId="{9BD88CBE-A5E2-46B7-B23C-E149665E295F}" type="presParOf" srcId="{D19B7C68-ED24-4C11-8DB8-6EE3C7327A82}" destId="{F9B52DBD-05CC-4553-81BC-B8EA14339D0E}" srcOrd="13" destOrd="0" presId="urn:microsoft.com/office/officeart/2005/8/layout/cycle5"/>
    <dgm:cxn modelId="{7C15CA1F-DF14-476E-8076-8B359F64AA18}" type="presParOf" srcId="{D19B7C68-ED24-4C11-8DB8-6EE3C7327A82}" destId="{16324569-5E97-4CFE-BE44-34F8AD78C25C}" srcOrd="14" destOrd="0" presId="urn:microsoft.com/office/officeart/2005/8/layout/cycle5"/>
    <dgm:cxn modelId="{7D687349-9F16-484A-B3C8-FFB23144E0E0}" type="presParOf" srcId="{D19B7C68-ED24-4C11-8DB8-6EE3C7327A82}" destId="{C10A033B-D252-470B-B344-2E24DDB269B6}" srcOrd="15" destOrd="0" presId="urn:microsoft.com/office/officeart/2005/8/layout/cycle5"/>
    <dgm:cxn modelId="{0C9A98FC-F257-4713-850D-DA644E6AC620}" type="presParOf" srcId="{D19B7C68-ED24-4C11-8DB8-6EE3C7327A82}" destId="{53D9240B-E890-43E8-B9C0-B1BC47FF00A5}" srcOrd="16" destOrd="0" presId="urn:microsoft.com/office/officeart/2005/8/layout/cycle5"/>
    <dgm:cxn modelId="{FFD5D1B0-A1C0-490B-BC08-4D921C6760E3}" type="presParOf" srcId="{D19B7C68-ED24-4C11-8DB8-6EE3C7327A82}" destId="{D8892F86-6739-4189-B21C-205B2566A07D}" srcOrd="17" destOrd="0" presId="urn:microsoft.com/office/officeart/2005/8/layout/cycle5"/>
  </dgm:cxnLst>
  <dgm:bg/>
  <dgm:whole/>
</dgm:dataModel>
</file>

<file path=ppt/diagrams/data3.xml><?xml version="1.0" encoding="utf-8"?>
<dgm:dataModel xmlns:dgm="http://schemas.openxmlformats.org/drawingml/2006/diagram" xmlns:a="http://schemas.openxmlformats.org/drawingml/2006/main">
  <dgm:ptLst>
    <dgm:pt modelId="{091B5393-9F32-4661-AA02-8590188EA57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BF992D11-D8BF-4C68-98C4-659B2EFE1069}">
      <dgm:prSet phldrT="[Text]"/>
      <dgm:spPr/>
      <dgm:t>
        <a:bodyPr/>
        <a:lstStyle/>
        <a:p>
          <a:r>
            <a:rPr lang="en-US" dirty="0" smtClean="0"/>
            <a:t>Laser Pointer</a:t>
          </a:r>
          <a:endParaRPr lang="en-US" dirty="0"/>
        </a:p>
      </dgm:t>
    </dgm:pt>
    <dgm:pt modelId="{F1473CE6-965B-49D9-AED5-66693FDBF598}" type="parTrans" cxnId="{D026B64F-07DB-40D0-94BB-00FEF1C77E9C}">
      <dgm:prSet/>
      <dgm:spPr/>
      <dgm:t>
        <a:bodyPr/>
        <a:lstStyle/>
        <a:p>
          <a:endParaRPr lang="en-US"/>
        </a:p>
      </dgm:t>
    </dgm:pt>
    <dgm:pt modelId="{FA523476-90FF-447E-8BBB-8C0C8212D623}" type="sibTrans" cxnId="{D026B64F-07DB-40D0-94BB-00FEF1C77E9C}">
      <dgm:prSet/>
      <dgm:spPr/>
      <dgm:t>
        <a:bodyPr/>
        <a:lstStyle/>
        <a:p>
          <a:endParaRPr lang="en-US"/>
        </a:p>
      </dgm:t>
    </dgm:pt>
    <dgm:pt modelId="{71CF1CA7-9C23-4FE9-9F6B-60A8A8816132}">
      <dgm:prSet phldrT="[Text]"/>
      <dgm:spPr/>
      <dgm:t>
        <a:bodyPr/>
        <a:lstStyle/>
        <a:p>
          <a:r>
            <a:rPr lang="en-US" dirty="0" smtClean="0"/>
            <a:t>LC Board</a:t>
          </a:r>
          <a:endParaRPr lang="en-US" dirty="0"/>
        </a:p>
      </dgm:t>
    </dgm:pt>
    <dgm:pt modelId="{B2AD01AF-1E36-4E0E-8B7D-01CB67759171}" type="parTrans" cxnId="{CB47BA23-C236-42A6-83CD-5B7AF82F834B}">
      <dgm:prSet/>
      <dgm:spPr/>
      <dgm:t>
        <a:bodyPr/>
        <a:lstStyle/>
        <a:p>
          <a:endParaRPr lang="en-US"/>
        </a:p>
      </dgm:t>
    </dgm:pt>
    <dgm:pt modelId="{3EACB5BB-2414-4840-B4CE-07FAF493CA7D}" type="sibTrans" cxnId="{CB47BA23-C236-42A6-83CD-5B7AF82F834B}">
      <dgm:prSet/>
      <dgm:spPr/>
      <dgm:t>
        <a:bodyPr/>
        <a:lstStyle/>
        <a:p>
          <a:endParaRPr lang="en-US"/>
        </a:p>
      </dgm:t>
    </dgm:pt>
    <dgm:pt modelId="{E15DDB27-C757-411C-9C5A-DF24BE884F8C}">
      <dgm:prSet phldrT="[Text]"/>
      <dgm:spPr/>
      <dgm:t>
        <a:bodyPr anchor="ctr"/>
        <a:lstStyle/>
        <a:p>
          <a:r>
            <a:rPr lang="en-US" dirty="0" smtClean="0"/>
            <a:t>Rom</a:t>
          </a:r>
          <a:endParaRPr lang="en-US" dirty="0"/>
        </a:p>
      </dgm:t>
    </dgm:pt>
    <dgm:pt modelId="{B543DD49-F357-49AD-9677-1A0735532939}" type="parTrans" cxnId="{0EE81564-AD63-4314-8794-62E173E2450C}">
      <dgm:prSet/>
      <dgm:spPr/>
      <dgm:t>
        <a:bodyPr/>
        <a:lstStyle/>
        <a:p>
          <a:endParaRPr lang="en-US"/>
        </a:p>
      </dgm:t>
    </dgm:pt>
    <dgm:pt modelId="{8D163B6F-A0C6-4936-AEEA-9913A6125C71}" type="sibTrans" cxnId="{0EE81564-AD63-4314-8794-62E173E2450C}">
      <dgm:prSet/>
      <dgm:spPr/>
      <dgm:t>
        <a:bodyPr/>
        <a:lstStyle/>
        <a:p>
          <a:endParaRPr lang="en-US"/>
        </a:p>
      </dgm:t>
    </dgm:pt>
    <dgm:pt modelId="{4D49CEEA-660E-4585-B401-FD345B95EA98}">
      <dgm:prSet phldrT="[Text]"/>
      <dgm:spPr/>
      <dgm:t>
        <a:bodyPr anchor="ctr"/>
        <a:lstStyle/>
        <a:p>
          <a:r>
            <a:rPr lang="en-US" dirty="0" smtClean="0"/>
            <a:t>Pot</a:t>
          </a:r>
          <a:endParaRPr lang="en-US" dirty="0"/>
        </a:p>
      </dgm:t>
    </dgm:pt>
    <dgm:pt modelId="{CB45BE79-C72C-49BD-8816-2187F65910DD}" type="parTrans" cxnId="{0D1604F1-3F63-49CB-81BA-D07777EDC4E9}">
      <dgm:prSet/>
      <dgm:spPr/>
      <dgm:t>
        <a:bodyPr/>
        <a:lstStyle/>
        <a:p>
          <a:endParaRPr lang="en-US"/>
        </a:p>
      </dgm:t>
    </dgm:pt>
    <dgm:pt modelId="{5163B685-4389-47E1-9CFE-643FDB0AB6C9}" type="sibTrans" cxnId="{0D1604F1-3F63-49CB-81BA-D07777EDC4E9}">
      <dgm:prSet/>
      <dgm:spPr/>
      <dgm:t>
        <a:bodyPr/>
        <a:lstStyle/>
        <a:p>
          <a:endParaRPr lang="en-US"/>
        </a:p>
      </dgm:t>
    </dgm:pt>
    <dgm:pt modelId="{E3A0100A-B096-424F-975D-7588EB7F019F}">
      <dgm:prSet phldrT="[Text]"/>
      <dgm:spPr/>
      <dgm:t>
        <a:bodyPr/>
        <a:lstStyle/>
        <a:p>
          <a:r>
            <a:rPr lang="en-US" dirty="0" smtClean="0"/>
            <a:t>Switch</a:t>
          </a:r>
          <a:endParaRPr lang="en-US" dirty="0"/>
        </a:p>
      </dgm:t>
    </dgm:pt>
    <dgm:pt modelId="{E263047F-ADC4-4BE2-B636-D2A8322DED11}" type="parTrans" cxnId="{125F94B8-442C-4949-9ACD-7486DCD2D5D6}">
      <dgm:prSet/>
      <dgm:spPr/>
      <dgm:t>
        <a:bodyPr/>
        <a:lstStyle/>
        <a:p>
          <a:endParaRPr lang="en-US"/>
        </a:p>
      </dgm:t>
    </dgm:pt>
    <dgm:pt modelId="{023163B1-497C-48D2-98AA-153D2924BAD8}" type="sibTrans" cxnId="{125F94B8-442C-4949-9ACD-7486DCD2D5D6}">
      <dgm:prSet/>
      <dgm:spPr/>
      <dgm:t>
        <a:bodyPr/>
        <a:lstStyle/>
        <a:p>
          <a:endParaRPr lang="en-US"/>
        </a:p>
      </dgm:t>
    </dgm:pt>
    <dgm:pt modelId="{17C1D035-C668-42E5-B985-C5FAE51C79E4}">
      <dgm:prSet/>
      <dgm:spPr/>
      <dgm:t>
        <a:bodyPr/>
        <a:lstStyle/>
        <a:p>
          <a:r>
            <a:rPr lang="en-US" dirty="0" smtClean="0"/>
            <a:t>Laser</a:t>
          </a:r>
          <a:endParaRPr lang="en-US" dirty="0"/>
        </a:p>
      </dgm:t>
    </dgm:pt>
    <dgm:pt modelId="{80839FCF-1BD7-404D-9A31-68AF9CEA9574}" type="parTrans" cxnId="{910B6ACD-2D0E-4D3A-B6BC-576D64EF91A6}">
      <dgm:prSet/>
      <dgm:spPr/>
      <dgm:t>
        <a:bodyPr/>
        <a:lstStyle/>
        <a:p>
          <a:endParaRPr lang="en-US"/>
        </a:p>
      </dgm:t>
    </dgm:pt>
    <dgm:pt modelId="{1D1BDDF6-75CF-4739-8EA2-83D0F2122D37}" type="sibTrans" cxnId="{910B6ACD-2D0E-4D3A-B6BC-576D64EF91A6}">
      <dgm:prSet/>
      <dgm:spPr/>
      <dgm:t>
        <a:bodyPr/>
        <a:lstStyle/>
        <a:p>
          <a:endParaRPr lang="en-US"/>
        </a:p>
      </dgm:t>
    </dgm:pt>
    <dgm:pt modelId="{9AD433A5-577B-4879-8121-0DE2FA6D2685}">
      <dgm:prSet/>
      <dgm:spPr/>
      <dgm:t>
        <a:bodyPr/>
        <a:lstStyle/>
        <a:p>
          <a:r>
            <a:rPr lang="en-US" dirty="0" smtClean="0"/>
            <a:t>Lens</a:t>
          </a:r>
          <a:endParaRPr lang="en-US" dirty="0"/>
        </a:p>
      </dgm:t>
    </dgm:pt>
    <dgm:pt modelId="{BBCEE1AB-C0F0-4AE0-8123-49560B885F04}" type="parTrans" cxnId="{A5B0E2E4-F1AD-4E11-ACBF-DB19BD160AB8}">
      <dgm:prSet/>
      <dgm:spPr/>
      <dgm:t>
        <a:bodyPr/>
        <a:lstStyle/>
        <a:p>
          <a:endParaRPr lang="en-US"/>
        </a:p>
      </dgm:t>
    </dgm:pt>
    <dgm:pt modelId="{8D28B9C9-9E0B-4837-9ED3-AC5BFD5C1112}" type="sibTrans" cxnId="{A5B0E2E4-F1AD-4E11-ACBF-DB19BD160AB8}">
      <dgm:prSet/>
      <dgm:spPr/>
      <dgm:t>
        <a:bodyPr/>
        <a:lstStyle/>
        <a:p>
          <a:endParaRPr lang="en-US"/>
        </a:p>
      </dgm:t>
    </dgm:pt>
    <dgm:pt modelId="{5D4D0F1E-B783-4BBC-B4F9-C2144665FEB6}">
      <dgm:prSet/>
      <dgm:spPr/>
      <dgm:t>
        <a:bodyPr/>
        <a:lstStyle/>
        <a:p>
          <a:r>
            <a:rPr lang="en-US" dirty="0" smtClean="0"/>
            <a:t>Barrel</a:t>
          </a:r>
          <a:endParaRPr lang="en-US" dirty="0"/>
        </a:p>
      </dgm:t>
    </dgm:pt>
    <dgm:pt modelId="{08417769-1714-4439-B5AC-67B8C404AE2D}" type="parTrans" cxnId="{1971C7C7-DF63-4C3B-BCB3-BF11BB5E3E89}">
      <dgm:prSet/>
      <dgm:spPr/>
      <dgm:t>
        <a:bodyPr/>
        <a:lstStyle/>
        <a:p>
          <a:endParaRPr lang="en-US"/>
        </a:p>
      </dgm:t>
    </dgm:pt>
    <dgm:pt modelId="{888729BF-DC0B-4521-B977-936EAEFDA390}" type="sibTrans" cxnId="{1971C7C7-DF63-4C3B-BCB3-BF11BB5E3E89}">
      <dgm:prSet/>
      <dgm:spPr/>
      <dgm:t>
        <a:bodyPr/>
        <a:lstStyle/>
        <a:p>
          <a:endParaRPr lang="en-US"/>
        </a:p>
      </dgm:t>
    </dgm:pt>
    <dgm:pt modelId="{6765D0CE-4580-4B4E-8926-44BC9B8A6FB9}">
      <dgm:prSet/>
      <dgm:spPr/>
      <dgm:t>
        <a:bodyPr anchor="ctr"/>
        <a:lstStyle/>
        <a:p>
          <a:r>
            <a:rPr lang="en-US" dirty="0" smtClean="0"/>
            <a:t>Logic</a:t>
          </a:r>
          <a:endParaRPr lang="en-US" dirty="0"/>
        </a:p>
      </dgm:t>
    </dgm:pt>
    <dgm:pt modelId="{FD40F44C-39D8-426D-A896-466E68C6F60D}" type="parTrans" cxnId="{A3900F61-20B5-4AC0-B9F7-5E5F3FF8C9C5}">
      <dgm:prSet/>
      <dgm:spPr/>
      <dgm:t>
        <a:bodyPr/>
        <a:lstStyle/>
        <a:p>
          <a:endParaRPr lang="en-US"/>
        </a:p>
      </dgm:t>
    </dgm:pt>
    <dgm:pt modelId="{D5A151CE-BCCE-4166-97AF-40FD525B88B0}" type="sibTrans" cxnId="{A3900F61-20B5-4AC0-B9F7-5E5F3FF8C9C5}">
      <dgm:prSet/>
      <dgm:spPr/>
      <dgm:t>
        <a:bodyPr/>
        <a:lstStyle/>
        <a:p>
          <a:endParaRPr lang="en-US"/>
        </a:p>
      </dgm:t>
    </dgm:pt>
    <dgm:pt modelId="{ECCEB420-8C07-46B5-941F-344191060960}">
      <dgm:prSet/>
      <dgm:spPr/>
      <dgm:t>
        <a:bodyPr/>
        <a:lstStyle/>
        <a:p>
          <a:r>
            <a:rPr lang="en-US" dirty="0" smtClean="0"/>
            <a:t>Battery Compartment</a:t>
          </a:r>
          <a:endParaRPr lang="en-US" dirty="0"/>
        </a:p>
      </dgm:t>
    </dgm:pt>
    <dgm:pt modelId="{C9359EA3-4CF5-4CE3-B50D-09214D58DF37}" type="parTrans" cxnId="{5EA0C979-9B9B-4B81-A96B-631DCA888C50}">
      <dgm:prSet/>
      <dgm:spPr/>
      <dgm:t>
        <a:bodyPr/>
        <a:lstStyle/>
        <a:p>
          <a:endParaRPr lang="en-US"/>
        </a:p>
      </dgm:t>
    </dgm:pt>
    <dgm:pt modelId="{C69F9912-0B83-4B4F-AEB3-AE495EBC6E7F}" type="sibTrans" cxnId="{5EA0C979-9B9B-4B81-A96B-631DCA888C50}">
      <dgm:prSet/>
      <dgm:spPr/>
      <dgm:t>
        <a:bodyPr/>
        <a:lstStyle/>
        <a:p>
          <a:endParaRPr lang="en-US"/>
        </a:p>
      </dgm:t>
    </dgm:pt>
    <dgm:pt modelId="{D6F03591-7E59-46F9-BFEA-3A89FFC12EE1}">
      <dgm:prSet/>
      <dgm:spPr/>
      <dgm:t>
        <a:bodyPr/>
        <a:lstStyle/>
        <a:p>
          <a:r>
            <a:rPr lang="en-US" dirty="0" smtClean="0"/>
            <a:t>Raw PCB</a:t>
          </a:r>
          <a:endParaRPr lang="en-US" dirty="0"/>
        </a:p>
      </dgm:t>
    </dgm:pt>
    <dgm:pt modelId="{A9D14C46-B4AD-4827-83E5-426E43769083}" type="parTrans" cxnId="{5C6E76F4-BF03-4F6E-BE2F-8C9F1AA4D08A}">
      <dgm:prSet/>
      <dgm:spPr/>
      <dgm:t>
        <a:bodyPr/>
        <a:lstStyle/>
        <a:p>
          <a:endParaRPr lang="en-US"/>
        </a:p>
      </dgm:t>
    </dgm:pt>
    <dgm:pt modelId="{C57ABC3E-B76B-4301-B6CE-A129E39DBF0F}" type="sibTrans" cxnId="{5C6E76F4-BF03-4F6E-BE2F-8C9F1AA4D08A}">
      <dgm:prSet/>
      <dgm:spPr/>
      <dgm:t>
        <a:bodyPr/>
        <a:lstStyle/>
        <a:p>
          <a:endParaRPr lang="en-US"/>
        </a:p>
      </dgm:t>
    </dgm:pt>
    <dgm:pt modelId="{F6AB5951-DD3E-49FE-BCDF-03D4D6E3A375}" type="pres">
      <dgm:prSet presAssocID="{091B5393-9F32-4661-AA02-8590188EA57E}" presName="mainComposite" presStyleCnt="0">
        <dgm:presLayoutVars>
          <dgm:chPref val="1"/>
          <dgm:dir/>
          <dgm:animOne val="branch"/>
          <dgm:animLvl val="lvl"/>
          <dgm:resizeHandles val="exact"/>
        </dgm:presLayoutVars>
      </dgm:prSet>
      <dgm:spPr/>
      <dgm:t>
        <a:bodyPr/>
        <a:lstStyle/>
        <a:p>
          <a:endParaRPr lang="en-US"/>
        </a:p>
      </dgm:t>
    </dgm:pt>
    <dgm:pt modelId="{7D88DBD1-8C30-4342-8068-FAE89D8F6248}" type="pres">
      <dgm:prSet presAssocID="{091B5393-9F32-4661-AA02-8590188EA57E}" presName="hierFlow" presStyleCnt="0"/>
      <dgm:spPr/>
    </dgm:pt>
    <dgm:pt modelId="{51F815A6-BC90-47FB-BE1A-3ABB9FF71BEA}" type="pres">
      <dgm:prSet presAssocID="{091B5393-9F32-4661-AA02-8590188EA57E}" presName="hierChild1" presStyleCnt="0">
        <dgm:presLayoutVars>
          <dgm:chPref val="1"/>
          <dgm:animOne val="branch"/>
          <dgm:animLvl val="lvl"/>
        </dgm:presLayoutVars>
      </dgm:prSet>
      <dgm:spPr/>
    </dgm:pt>
    <dgm:pt modelId="{40F87EBA-89E0-414D-9E4B-B80565CB29E0}" type="pres">
      <dgm:prSet presAssocID="{BF992D11-D8BF-4C68-98C4-659B2EFE1069}" presName="Name14" presStyleCnt="0"/>
      <dgm:spPr/>
    </dgm:pt>
    <dgm:pt modelId="{CFF8DA3F-7B0A-48E1-88EA-239AE208F9DC}" type="pres">
      <dgm:prSet presAssocID="{BF992D11-D8BF-4C68-98C4-659B2EFE1069}" presName="level1Shape" presStyleLbl="node0" presStyleIdx="0" presStyleCnt="1" custLinFactNeighborX="-55058">
        <dgm:presLayoutVars>
          <dgm:chPref val="3"/>
        </dgm:presLayoutVars>
      </dgm:prSet>
      <dgm:spPr/>
      <dgm:t>
        <a:bodyPr/>
        <a:lstStyle/>
        <a:p>
          <a:endParaRPr lang="en-US"/>
        </a:p>
      </dgm:t>
    </dgm:pt>
    <dgm:pt modelId="{328525FB-33DB-49DD-BBF4-A5020DEDAE40}" type="pres">
      <dgm:prSet presAssocID="{BF992D11-D8BF-4C68-98C4-659B2EFE1069}" presName="hierChild2" presStyleCnt="0"/>
      <dgm:spPr/>
    </dgm:pt>
    <dgm:pt modelId="{5387EFC1-E369-4373-AB08-4FE6E22F5E4B}" type="pres">
      <dgm:prSet presAssocID="{B2AD01AF-1E36-4E0E-8B7D-01CB67759171}" presName="Name19" presStyleLbl="parChTrans1D2" presStyleIdx="0" presStyleCnt="6"/>
      <dgm:spPr/>
      <dgm:t>
        <a:bodyPr/>
        <a:lstStyle/>
        <a:p>
          <a:endParaRPr lang="en-US"/>
        </a:p>
      </dgm:t>
    </dgm:pt>
    <dgm:pt modelId="{D301037F-B871-44BB-A1DF-EA5A33BE7759}" type="pres">
      <dgm:prSet presAssocID="{71CF1CA7-9C23-4FE9-9F6B-60A8A8816132}" presName="Name21" presStyleCnt="0"/>
      <dgm:spPr/>
    </dgm:pt>
    <dgm:pt modelId="{6DBBC3EA-478F-4208-B1B7-29D1B599F0AF}" type="pres">
      <dgm:prSet presAssocID="{71CF1CA7-9C23-4FE9-9F6B-60A8A8816132}" presName="level2Shape" presStyleLbl="node2" presStyleIdx="0" presStyleCnt="6" custLinFactNeighborX="-77726" custLinFactNeighborY="-326"/>
      <dgm:spPr/>
      <dgm:t>
        <a:bodyPr/>
        <a:lstStyle/>
        <a:p>
          <a:endParaRPr lang="en-US"/>
        </a:p>
      </dgm:t>
    </dgm:pt>
    <dgm:pt modelId="{5E0A78D6-D1FC-4DEC-AF50-68EDF2095174}" type="pres">
      <dgm:prSet presAssocID="{71CF1CA7-9C23-4FE9-9F6B-60A8A8816132}" presName="hierChild3" presStyleCnt="0"/>
      <dgm:spPr/>
    </dgm:pt>
    <dgm:pt modelId="{DFAB1AA3-5AB7-4925-AEBE-E5A183B8567E}" type="pres">
      <dgm:prSet presAssocID="{B543DD49-F357-49AD-9677-1A0735532939}" presName="Name19" presStyleLbl="parChTrans1D3" presStyleIdx="0" presStyleCnt="4"/>
      <dgm:spPr/>
      <dgm:t>
        <a:bodyPr/>
        <a:lstStyle/>
        <a:p>
          <a:endParaRPr lang="en-US"/>
        </a:p>
      </dgm:t>
    </dgm:pt>
    <dgm:pt modelId="{5A7E834A-CD35-4907-BA39-CC7641A2F4BC}" type="pres">
      <dgm:prSet presAssocID="{E15DDB27-C757-411C-9C5A-DF24BE884F8C}" presName="Name21" presStyleCnt="0"/>
      <dgm:spPr/>
    </dgm:pt>
    <dgm:pt modelId="{48E71D79-33C3-48E5-8944-E7C1B2DFC3AA}" type="pres">
      <dgm:prSet presAssocID="{E15DDB27-C757-411C-9C5A-DF24BE884F8C}" presName="level2Shape" presStyleLbl="node3" presStyleIdx="0" presStyleCnt="4" custLinFactNeighborX="7192" custLinFactNeighborY="21518"/>
      <dgm:spPr/>
      <dgm:t>
        <a:bodyPr/>
        <a:lstStyle/>
        <a:p>
          <a:endParaRPr lang="en-US"/>
        </a:p>
      </dgm:t>
    </dgm:pt>
    <dgm:pt modelId="{4ABFDF57-4D14-498A-BF15-A35BD6CFAB3D}" type="pres">
      <dgm:prSet presAssocID="{E15DDB27-C757-411C-9C5A-DF24BE884F8C}" presName="hierChild3" presStyleCnt="0"/>
      <dgm:spPr/>
    </dgm:pt>
    <dgm:pt modelId="{48E30748-4AE6-429C-89FC-20C27753F9C5}" type="pres">
      <dgm:prSet presAssocID="{CB45BE79-C72C-49BD-8816-2187F65910DD}" presName="Name19" presStyleLbl="parChTrans1D3" presStyleIdx="1" presStyleCnt="4"/>
      <dgm:spPr/>
      <dgm:t>
        <a:bodyPr/>
        <a:lstStyle/>
        <a:p>
          <a:endParaRPr lang="en-US"/>
        </a:p>
      </dgm:t>
    </dgm:pt>
    <dgm:pt modelId="{59D4EB88-BA75-487C-A8AF-13A4938B45E3}" type="pres">
      <dgm:prSet presAssocID="{4D49CEEA-660E-4585-B401-FD345B95EA98}" presName="Name21" presStyleCnt="0"/>
      <dgm:spPr/>
    </dgm:pt>
    <dgm:pt modelId="{EE7B1797-31A0-4069-AAEB-D9DA76BA7E15}" type="pres">
      <dgm:prSet presAssocID="{4D49CEEA-660E-4585-B401-FD345B95EA98}" presName="level2Shape" presStyleLbl="node3" presStyleIdx="1" presStyleCnt="4" custLinFactNeighborX="-6275" custLinFactNeighborY="21518"/>
      <dgm:spPr/>
      <dgm:t>
        <a:bodyPr/>
        <a:lstStyle/>
        <a:p>
          <a:endParaRPr lang="en-US"/>
        </a:p>
      </dgm:t>
    </dgm:pt>
    <dgm:pt modelId="{5E017C2F-D589-4D22-89D9-AD045D7C5A1F}" type="pres">
      <dgm:prSet presAssocID="{4D49CEEA-660E-4585-B401-FD345B95EA98}" presName="hierChild3" presStyleCnt="0"/>
      <dgm:spPr/>
    </dgm:pt>
    <dgm:pt modelId="{4D724762-03D6-4310-80AB-939B1E8EFADA}" type="pres">
      <dgm:prSet presAssocID="{FD40F44C-39D8-426D-A896-466E68C6F60D}" presName="Name19" presStyleLbl="parChTrans1D3" presStyleIdx="2" presStyleCnt="4"/>
      <dgm:spPr/>
      <dgm:t>
        <a:bodyPr/>
        <a:lstStyle/>
        <a:p>
          <a:endParaRPr lang="en-US"/>
        </a:p>
      </dgm:t>
    </dgm:pt>
    <dgm:pt modelId="{B27A0DC0-B1FE-4896-820D-35E80E927A60}" type="pres">
      <dgm:prSet presAssocID="{6765D0CE-4580-4B4E-8926-44BC9B8A6FB9}" presName="Name21" presStyleCnt="0"/>
      <dgm:spPr/>
    </dgm:pt>
    <dgm:pt modelId="{ECC902FC-5C50-49B0-BBD8-08E3A2302EB3}" type="pres">
      <dgm:prSet presAssocID="{6765D0CE-4580-4B4E-8926-44BC9B8A6FB9}" presName="level2Shape" presStyleLbl="node3" presStyleIdx="2" presStyleCnt="4" custLinFactNeighborX="-19742" custLinFactNeighborY="19039"/>
      <dgm:spPr/>
      <dgm:t>
        <a:bodyPr/>
        <a:lstStyle/>
        <a:p>
          <a:endParaRPr lang="en-US"/>
        </a:p>
      </dgm:t>
    </dgm:pt>
    <dgm:pt modelId="{E34CE852-7556-4752-89FF-B8A4FBCE76A1}" type="pres">
      <dgm:prSet presAssocID="{6765D0CE-4580-4B4E-8926-44BC9B8A6FB9}" presName="hierChild3" presStyleCnt="0"/>
      <dgm:spPr/>
    </dgm:pt>
    <dgm:pt modelId="{4B6A9BB0-F1F0-44D0-88A9-70917415F936}" type="pres">
      <dgm:prSet presAssocID="{A9D14C46-B4AD-4827-83E5-426E43769083}" presName="Name19" presStyleLbl="parChTrans1D3" presStyleIdx="3" presStyleCnt="4"/>
      <dgm:spPr/>
      <dgm:t>
        <a:bodyPr/>
        <a:lstStyle/>
        <a:p>
          <a:endParaRPr lang="en-US"/>
        </a:p>
      </dgm:t>
    </dgm:pt>
    <dgm:pt modelId="{5934202E-2DBB-4329-A012-D869C971499A}" type="pres">
      <dgm:prSet presAssocID="{D6F03591-7E59-46F9-BFEA-3A89FFC12EE1}" presName="Name21" presStyleCnt="0"/>
      <dgm:spPr/>
    </dgm:pt>
    <dgm:pt modelId="{0795241E-8387-4AF6-B180-8568B14C84BA}" type="pres">
      <dgm:prSet presAssocID="{D6F03591-7E59-46F9-BFEA-3A89FFC12EE1}" presName="level2Shape" presStyleLbl="node3" presStyleIdx="3" presStyleCnt="4" custLinFactNeighborY="18938"/>
      <dgm:spPr/>
      <dgm:t>
        <a:bodyPr/>
        <a:lstStyle/>
        <a:p>
          <a:endParaRPr lang="en-US"/>
        </a:p>
      </dgm:t>
    </dgm:pt>
    <dgm:pt modelId="{2B7CCB48-D181-401C-A183-082E2C642D94}" type="pres">
      <dgm:prSet presAssocID="{D6F03591-7E59-46F9-BFEA-3A89FFC12EE1}" presName="hierChild3" presStyleCnt="0"/>
      <dgm:spPr/>
    </dgm:pt>
    <dgm:pt modelId="{2072D6C2-0FC4-408D-B119-93E6C156A2EC}" type="pres">
      <dgm:prSet presAssocID="{E263047F-ADC4-4BE2-B636-D2A8322DED11}" presName="Name19" presStyleLbl="parChTrans1D2" presStyleIdx="1" presStyleCnt="6"/>
      <dgm:spPr/>
      <dgm:t>
        <a:bodyPr/>
        <a:lstStyle/>
        <a:p>
          <a:endParaRPr lang="en-US"/>
        </a:p>
      </dgm:t>
    </dgm:pt>
    <dgm:pt modelId="{0E8F3B96-9A60-49B1-BA39-D6E4E6E21236}" type="pres">
      <dgm:prSet presAssocID="{E3A0100A-B096-424F-975D-7588EB7F019F}" presName="Name21" presStyleCnt="0"/>
      <dgm:spPr/>
    </dgm:pt>
    <dgm:pt modelId="{7A54B390-5F0D-493F-90F2-43E20E78CC0F}" type="pres">
      <dgm:prSet presAssocID="{E3A0100A-B096-424F-975D-7588EB7F019F}" presName="level2Shape" presStyleLbl="node2" presStyleIdx="1" presStyleCnt="6" custLinFactNeighborX="-68758" custLinFactNeighborY="-326"/>
      <dgm:spPr/>
      <dgm:t>
        <a:bodyPr/>
        <a:lstStyle/>
        <a:p>
          <a:endParaRPr lang="en-US"/>
        </a:p>
      </dgm:t>
    </dgm:pt>
    <dgm:pt modelId="{3785E1D2-1075-43B0-923F-85C65197FEB2}" type="pres">
      <dgm:prSet presAssocID="{E3A0100A-B096-424F-975D-7588EB7F019F}" presName="hierChild3" presStyleCnt="0"/>
      <dgm:spPr/>
    </dgm:pt>
    <dgm:pt modelId="{74D54875-845A-497A-BEC2-5843849B5C46}" type="pres">
      <dgm:prSet presAssocID="{80839FCF-1BD7-404D-9A31-68AF9CEA9574}" presName="Name19" presStyleLbl="parChTrans1D2" presStyleIdx="2" presStyleCnt="6"/>
      <dgm:spPr/>
      <dgm:t>
        <a:bodyPr/>
        <a:lstStyle/>
        <a:p>
          <a:endParaRPr lang="en-US"/>
        </a:p>
      </dgm:t>
    </dgm:pt>
    <dgm:pt modelId="{714C8211-9054-4312-B7E1-A08505EFA2AF}" type="pres">
      <dgm:prSet presAssocID="{17C1D035-C668-42E5-B985-C5FAE51C79E4}" presName="Name21" presStyleCnt="0"/>
      <dgm:spPr/>
    </dgm:pt>
    <dgm:pt modelId="{83687CFF-6EA7-44AD-944E-4283DD6847EB}" type="pres">
      <dgm:prSet presAssocID="{17C1D035-C668-42E5-B985-C5FAE51C79E4}" presName="level2Shape" presStyleLbl="node2" presStyleIdx="2" presStyleCnt="6" custLinFactNeighborX="-55058" custLinFactNeighborY="2106"/>
      <dgm:spPr/>
      <dgm:t>
        <a:bodyPr/>
        <a:lstStyle/>
        <a:p>
          <a:endParaRPr lang="en-US"/>
        </a:p>
      </dgm:t>
    </dgm:pt>
    <dgm:pt modelId="{B8E491E1-A474-4F89-86A8-257D60AC8DB3}" type="pres">
      <dgm:prSet presAssocID="{17C1D035-C668-42E5-B985-C5FAE51C79E4}" presName="hierChild3" presStyleCnt="0"/>
      <dgm:spPr/>
    </dgm:pt>
    <dgm:pt modelId="{F4FFA5CE-E653-4B1F-953D-F792AFA01A49}" type="pres">
      <dgm:prSet presAssocID="{BBCEE1AB-C0F0-4AE0-8123-49560B885F04}" presName="Name19" presStyleLbl="parChTrans1D2" presStyleIdx="3" presStyleCnt="6"/>
      <dgm:spPr/>
      <dgm:t>
        <a:bodyPr/>
        <a:lstStyle/>
        <a:p>
          <a:endParaRPr lang="en-US"/>
        </a:p>
      </dgm:t>
    </dgm:pt>
    <dgm:pt modelId="{0D1713FF-7F12-4765-A97A-B3E92E259716}" type="pres">
      <dgm:prSet presAssocID="{9AD433A5-577B-4879-8121-0DE2FA6D2685}" presName="Name21" presStyleCnt="0"/>
      <dgm:spPr/>
    </dgm:pt>
    <dgm:pt modelId="{0143E9E6-9C4D-42EF-873F-6070F3E9BF3A}" type="pres">
      <dgm:prSet presAssocID="{9AD433A5-577B-4879-8121-0DE2FA6D2685}" presName="level2Shape" presStyleLbl="node2" presStyleIdx="3" presStyleCnt="6" custLinFactNeighborX="-17542" custLinFactNeighborY="2106"/>
      <dgm:spPr/>
      <dgm:t>
        <a:bodyPr/>
        <a:lstStyle/>
        <a:p>
          <a:endParaRPr lang="en-US"/>
        </a:p>
      </dgm:t>
    </dgm:pt>
    <dgm:pt modelId="{85B9BB34-75C6-48DF-B3C7-D90704944252}" type="pres">
      <dgm:prSet presAssocID="{9AD433A5-577B-4879-8121-0DE2FA6D2685}" presName="hierChild3" presStyleCnt="0"/>
      <dgm:spPr/>
    </dgm:pt>
    <dgm:pt modelId="{CAB62406-964F-4CDD-AE0F-885EA73D0A45}" type="pres">
      <dgm:prSet presAssocID="{08417769-1714-4439-B5AC-67B8C404AE2D}" presName="Name19" presStyleLbl="parChTrans1D2" presStyleIdx="4" presStyleCnt="6"/>
      <dgm:spPr/>
      <dgm:t>
        <a:bodyPr/>
        <a:lstStyle/>
        <a:p>
          <a:endParaRPr lang="en-US"/>
        </a:p>
      </dgm:t>
    </dgm:pt>
    <dgm:pt modelId="{2CC13F40-84C6-4B09-99E0-E460C4575F37}" type="pres">
      <dgm:prSet presAssocID="{5D4D0F1E-B783-4BBC-B4F9-C2144665FEB6}" presName="Name21" presStyleCnt="0"/>
      <dgm:spPr/>
    </dgm:pt>
    <dgm:pt modelId="{01423EE5-9202-46FE-8F65-1E688A77EBEA}" type="pres">
      <dgm:prSet presAssocID="{5D4D0F1E-B783-4BBC-B4F9-C2144665FEB6}" presName="level2Shape" presStyleLbl="node2" presStyleIdx="4" presStyleCnt="6" custLinFactNeighborY="-1707"/>
      <dgm:spPr/>
      <dgm:t>
        <a:bodyPr/>
        <a:lstStyle/>
        <a:p>
          <a:endParaRPr lang="en-US"/>
        </a:p>
      </dgm:t>
    </dgm:pt>
    <dgm:pt modelId="{F146853A-96A3-4358-AA26-B547254CB1D9}" type="pres">
      <dgm:prSet presAssocID="{5D4D0F1E-B783-4BBC-B4F9-C2144665FEB6}" presName="hierChild3" presStyleCnt="0"/>
      <dgm:spPr/>
    </dgm:pt>
    <dgm:pt modelId="{0FBAE70B-C1AB-4866-B74C-59B4539F4DFF}" type="pres">
      <dgm:prSet presAssocID="{C9359EA3-4CF5-4CE3-B50D-09214D58DF37}" presName="Name19" presStyleLbl="parChTrans1D2" presStyleIdx="5" presStyleCnt="6"/>
      <dgm:spPr/>
      <dgm:t>
        <a:bodyPr/>
        <a:lstStyle/>
        <a:p>
          <a:endParaRPr lang="en-US"/>
        </a:p>
      </dgm:t>
    </dgm:pt>
    <dgm:pt modelId="{294B7D54-D143-4BF5-957A-8A2C2F182A8B}" type="pres">
      <dgm:prSet presAssocID="{ECCEB420-8C07-46B5-941F-344191060960}" presName="Name21" presStyleCnt="0"/>
      <dgm:spPr/>
    </dgm:pt>
    <dgm:pt modelId="{9C369C1A-F0FA-409F-B2C3-03B5D0B62FE8}" type="pres">
      <dgm:prSet presAssocID="{ECCEB420-8C07-46B5-941F-344191060960}" presName="level2Shape" presStyleLbl="node2" presStyleIdx="5" presStyleCnt="6"/>
      <dgm:spPr/>
      <dgm:t>
        <a:bodyPr/>
        <a:lstStyle/>
        <a:p>
          <a:endParaRPr lang="en-US"/>
        </a:p>
      </dgm:t>
    </dgm:pt>
    <dgm:pt modelId="{BD07758D-3DC6-43E1-8240-06DC315EEF7B}" type="pres">
      <dgm:prSet presAssocID="{ECCEB420-8C07-46B5-941F-344191060960}" presName="hierChild3" presStyleCnt="0"/>
      <dgm:spPr/>
    </dgm:pt>
    <dgm:pt modelId="{56EA4B94-DB73-4072-98C1-D33C13FC1220}" type="pres">
      <dgm:prSet presAssocID="{091B5393-9F32-4661-AA02-8590188EA57E}" presName="bgShapesFlow" presStyleCnt="0"/>
      <dgm:spPr/>
    </dgm:pt>
  </dgm:ptLst>
  <dgm:cxnLst>
    <dgm:cxn modelId="{7663E979-9D1C-4133-8EF8-A5051AC9E960}" type="presOf" srcId="{BF992D11-D8BF-4C68-98C4-659B2EFE1069}" destId="{CFF8DA3F-7B0A-48E1-88EA-239AE208F9DC}" srcOrd="0" destOrd="0" presId="urn:microsoft.com/office/officeart/2005/8/layout/hierarchy6"/>
    <dgm:cxn modelId="{2AFFFAF7-7364-439C-AD13-79278AF99798}" type="presOf" srcId="{091B5393-9F32-4661-AA02-8590188EA57E}" destId="{F6AB5951-DD3E-49FE-BCDF-03D4D6E3A375}" srcOrd="0" destOrd="0" presId="urn:microsoft.com/office/officeart/2005/8/layout/hierarchy6"/>
    <dgm:cxn modelId="{01CE52FD-7AC3-4CE4-9BF0-7CC23265D96C}" type="presOf" srcId="{E15DDB27-C757-411C-9C5A-DF24BE884F8C}" destId="{48E71D79-33C3-48E5-8944-E7C1B2DFC3AA}" srcOrd="0" destOrd="0" presId="urn:microsoft.com/office/officeart/2005/8/layout/hierarchy6"/>
    <dgm:cxn modelId="{A5C7D6CE-1F13-4995-A14A-85F6ECFA1E18}" type="presOf" srcId="{A9D14C46-B4AD-4827-83E5-426E43769083}" destId="{4B6A9BB0-F1F0-44D0-88A9-70917415F936}" srcOrd="0" destOrd="0" presId="urn:microsoft.com/office/officeart/2005/8/layout/hierarchy6"/>
    <dgm:cxn modelId="{CA715739-7592-495F-8054-96C393953F97}" type="presOf" srcId="{B543DD49-F357-49AD-9677-1A0735532939}" destId="{DFAB1AA3-5AB7-4925-AEBE-E5A183B8567E}" srcOrd="0" destOrd="0" presId="urn:microsoft.com/office/officeart/2005/8/layout/hierarchy6"/>
    <dgm:cxn modelId="{0D1604F1-3F63-49CB-81BA-D07777EDC4E9}" srcId="{71CF1CA7-9C23-4FE9-9F6B-60A8A8816132}" destId="{4D49CEEA-660E-4585-B401-FD345B95EA98}" srcOrd="1" destOrd="0" parTransId="{CB45BE79-C72C-49BD-8816-2187F65910DD}" sibTransId="{5163B685-4389-47E1-9CFE-643FDB0AB6C9}"/>
    <dgm:cxn modelId="{A5B0E2E4-F1AD-4E11-ACBF-DB19BD160AB8}" srcId="{BF992D11-D8BF-4C68-98C4-659B2EFE1069}" destId="{9AD433A5-577B-4879-8121-0DE2FA6D2685}" srcOrd="3" destOrd="0" parTransId="{BBCEE1AB-C0F0-4AE0-8123-49560B885F04}" sibTransId="{8D28B9C9-9E0B-4837-9ED3-AC5BFD5C1112}"/>
    <dgm:cxn modelId="{1971C7C7-DF63-4C3B-BCB3-BF11BB5E3E89}" srcId="{BF992D11-D8BF-4C68-98C4-659B2EFE1069}" destId="{5D4D0F1E-B783-4BBC-B4F9-C2144665FEB6}" srcOrd="4" destOrd="0" parTransId="{08417769-1714-4439-B5AC-67B8C404AE2D}" sibTransId="{888729BF-DC0B-4521-B977-936EAEFDA390}"/>
    <dgm:cxn modelId="{FB8981DA-2ECB-48E5-A187-E72A7FA5F2C2}" type="presOf" srcId="{CB45BE79-C72C-49BD-8816-2187F65910DD}" destId="{48E30748-4AE6-429C-89FC-20C27753F9C5}" srcOrd="0" destOrd="0" presId="urn:microsoft.com/office/officeart/2005/8/layout/hierarchy6"/>
    <dgm:cxn modelId="{C0801E62-0B3F-4035-82A1-2C6A296017E2}" type="presOf" srcId="{C9359EA3-4CF5-4CE3-B50D-09214D58DF37}" destId="{0FBAE70B-C1AB-4866-B74C-59B4539F4DFF}" srcOrd="0" destOrd="0" presId="urn:microsoft.com/office/officeart/2005/8/layout/hierarchy6"/>
    <dgm:cxn modelId="{5EA0C979-9B9B-4B81-A96B-631DCA888C50}" srcId="{BF992D11-D8BF-4C68-98C4-659B2EFE1069}" destId="{ECCEB420-8C07-46B5-941F-344191060960}" srcOrd="5" destOrd="0" parTransId="{C9359EA3-4CF5-4CE3-B50D-09214D58DF37}" sibTransId="{C69F9912-0B83-4B4F-AEB3-AE495EBC6E7F}"/>
    <dgm:cxn modelId="{EA586E6A-FBB8-4E3D-A0C9-35A992A7A072}" type="presOf" srcId="{9AD433A5-577B-4879-8121-0DE2FA6D2685}" destId="{0143E9E6-9C4D-42EF-873F-6070F3E9BF3A}" srcOrd="0" destOrd="0" presId="urn:microsoft.com/office/officeart/2005/8/layout/hierarchy6"/>
    <dgm:cxn modelId="{C1E21A87-A5EF-4AC9-9BF9-2E87DF08BEA2}" type="presOf" srcId="{ECCEB420-8C07-46B5-941F-344191060960}" destId="{9C369C1A-F0FA-409F-B2C3-03B5D0B62FE8}" srcOrd="0" destOrd="0" presId="urn:microsoft.com/office/officeart/2005/8/layout/hierarchy6"/>
    <dgm:cxn modelId="{58F9392C-5FE4-46BC-942C-55DFE700C38E}" type="presOf" srcId="{E263047F-ADC4-4BE2-B636-D2A8322DED11}" destId="{2072D6C2-0FC4-408D-B119-93E6C156A2EC}" srcOrd="0" destOrd="0" presId="urn:microsoft.com/office/officeart/2005/8/layout/hierarchy6"/>
    <dgm:cxn modelId="{17A8FCB5-D172-4E92-8BB7-7E213A5B2C4A}" type="presOf" srcId="{5D4D0F1E-B783-4BBC-B4F9-C2144665FEB6}" destId="{01423EE5-9202-46FE-8F65-1E688A77EBEA}" srcOrd="0" destOrd="0" presId="urn:microsoft.com/office/officeart/2005/8/layout/hierarchy6"/>
    <dgm:cxn modelId="{590BDB1E-476E-4E26-B78C-217A68D2A6E2}" type="presOf" srcId="{08417769-1714-4439-B5AC-67B8C404AE2D}" destId="{CAB62406-964F-4CDD-AE0F-885EA73D0A45}" srcOrd="0" destOrd="0" presId="urn:microsoft.com/office/officeart/2005/8/layout/hierarchy6"/>
    <dgm:cxn modelId="{4DE6BF62-9DC2-4168-B514-29235B0C490D}" type="presOf" srcId="{4D49CEEA-660E-4585-B401-FD345B95EA98}" destId="{EE7B1797-31A0-4069-AAEB-D9DA76BA7E15}" srcOrd="0" destOrd="0" presId="urn:microsoft.com/office/officeart/2005/8/layout/hierarchy6"/>
    <dgm:cxn modelId="{D026B64F-07DB-40D0-94BB-00FEF1C77E9C}" srcId="{091B5393-9F32-4661-AA02-8590188EA57E}" destId="{BF992D11-D8BF-4C68-98C4-659B2EFE1069}" srcOrd="0" destOrd="0" parTransId="{F1473CE6-965B-49D9-AED5-66693FDBF598}" sibTransId="{FA523476-90FF-447E-8BBB-8C0C8212D623}"/>
    <dgm:cxn modelId="{C599046E-A266-4B44-9224-EFDDA1E1968D}" type="presOf" srcId="{71CF1CA7-9C23-4FE9-9F6B-60A8A8816132}" destId="{6DBBC3EA-478F-4208-B1B7-29D1B599F0AF}" srcOrd="0" destOrd="0" presId="urn:microsoft.com/office/officeart/2005/8/layout/hierarchy6"/>
    <dgm:cxn modelId="{CB47BA23-C236-42A6-83CD-5B7AF82F834B}" srcId="{BF992D11-D8BF-4C68-98C4-659B2EFE1069}" destId="{71CF1CA7-9C23-4FE9-9F6B-60A8A8816132}" srcOrd="0" destOrd="0" parTransId="{B2AD01AF-1E36-4E0E-8B7D-01CB67759171}" sibTransId="{3EACB5BB-2414-4840-B4CE-07FAF493CA7D}"/>
    <dgm:cxn modelId="{910B6ACD-2D0E-4D3A-B6BC-576D64EF91A6}" srcId="{BF992D11-D8BF-4C68-98C4-659B2EFE1069}" destId="{17C1D035-C668-42E5-B985-C5FAE51C79E4}" srcOrd="2" destOrd="0" parTransId="{80839FCF-1BD7-404D-9A31-68AF9CEA9574}" sibTransId="{1D1BDDF6-75CF-4739-8EA2-83D0F2122D37}"/>
    <dgm:cxn modelId="{55439A78-9AE5-496E-AD5F-0BEB763F52F5}" type="presOf" srcId="{17C1D035-C668-42E5-B985-C5FAE51C79E4}" destId="{83687CFF-6EA7-44AD-944E-4283DD6847EB}" srcOrd="0" destOrd="0" presId="urn:microsoft.com/office/officeart/2005/8/layout/hierarchy6"/>
    <dgm:cxn modelId="{B4765B28-D9AD-4997-B34B-9CBCB667810E}" type="presOf" srcId="{D6F03591-7E59-46F9-BFEA-3A89FFC12EE1}" destId="{0795241E-8387-4AF6-B180-8568B14C84BA}" srcOrd="0" destOrd="0" presId="urn:microsoft.com/office/officeart/2005/8/layout/hierarchy6"/>
    <dgm:cxn modelId="{57EDB7F6-94B7-4C6C-BEB2-D4A7943A0B8B}" type="presOf" srcId="{6765D0CE-4580-4B4E-8926-44BC9B8A6FB9}" destId="{ECC902FC-5C50-49B0-BBD8-08E3A2302EB3}" srcOrd="0" destOrd="0" presId="urn:microsoft.com/office/officeart/2005/8/layout/hierarchy6"/>
    <dgm:cxn modelId="{F595E789-E157-4C28-81C5-FCBCE5A5A235}" type="presOf" srcId="{B2AD01AF-1E36-4E0E-8B7D-01CB67759171}" destId="{5387EFC1-E369-4373-AB08-4FE6E22F5E4B}" srcOrd="0" destOrd="0" presId="urn:microsoft.com/office/officeart/2005/8/layout/hierarchy6"/>
    <dgm:cxn modelId="{0FA46D91-6AE6-4F3D-9D6F-9F98C1DA80E9}" type="presOf" srcId="{80839FCF-1BD7-404D-9A31-68AF9CEA9574}" destId="{74D54875-845A-497A-BEC2-5843849B5C46}" srcOrd="0" destOrd="0" presId="urn:microsoft.com/office/officeart/2005/8/layout/hierarchy6"/>
    <dgm:cxn modelId="{5C6E76F4-BF03-4F6E-BE2F-8C9F1AA4D08A}" srcId="{71CF1CA7-9C23-4FE9-9F6B-60A8A8816132}" destId="{D6F03591-7E59-46F9-BFEA-3A89FFC12EE1}" srcOrd="3" destOrd="0" parTransId="{A9D14C46-B4AD-4827-83E5-426E43769083}" sibTransId="{C57ABC3E-B76B-4301-B6CE-A129E39DBF0F}"/>
    <dgm:cxn modelId="{6F4DD65D-715C-414A-8BFF-4C25F95D3E89}" type="presOf" srcId="{E3A0100A-B096-424F-975D-7588EB7F019F}" destId="{7A54B390-5F0D-493F-90F2-43E20E78CC0F}" srcOrd="0" destOrd="0" presId="urn:microsoft.com/office/officeart/2005/8/layout/hierarchy6"/>
    <dgm:cxn modelId="{125F94B8-442C-4949-9ACD-7486DCD2D5D6}" srcId="{BF992D11-D8BF-4C68-98C4-659B2EFE1069}" destId="{E3A0100A-B096-424F-975D-7588EB7F019F}" srcOrd="1" destOrd="0" parTransId="{E263047F-ADC4-4BE2-B636-D2A8322DED11}" sibTransId="{023163B1-497C-48D2-98AA-153D2924BAD8}"/>
    <dgm:cxn modelId="{4F0FB003-BDFD-40C2-BB83-5DDA42A9A6F2}" type="presOf" srcId="{FD40F44C-39D8-426D-A896-466E68C6F60D}" destId="{4D724762-03D6-4310-80AB-939B1E8EFADA}" srcOrd="0" destOrd="0" presId="urn:microsoft.com/office/officeart/2005/8/layout/hierarchy6"/>
    <dgm:cxn modelId="{B839ADC1-1493-41FA-9735-E7FA30A750E1}" type="presOf" srcId="{BBCEE1AB-C0F0-4AE0-8123-49560B885F04}" destId="{F4FFA5CE-E653-4B1F-953D-F792AFA01A49}" srcOrd="0" destOrd="0" presId="urn:microsoft.com/office/officeart/2005/8/layout/hierarchy6"/>
    <dgm:cxn modelId="{A3900F61-20B5-4AC0-B9F7-5E5F3FF8C9C5}" srcId="{71CF1CA7-9C23-4FE9-9F6B-60A8A8816132}" destId="{6765D0CE-4580-4B4E-8926-44BC9B8A6FB9}" srcOrd="2" destOrd="0" parTransId="{FD40F44C-39D8-426D-A896-466E68C6F60D}" sibTransId="{D5A151CE-BCCE-4166-97AF-40FD525B88B0}"/>
    <dgm:cxn modelId="{0EE81564-AD63-4314-8794-62E173E2450C}" srcId="{71CF1CA7-9C23-4FE9-9F6B-60A8A8816132}" destId="{E15DDB27-C757-411C-9C5A-DF24BE884F8C}" srcOrd="0" destOrd="0" parTransId="{B543DD49-F357-49AD-9677-1A0735532939}" sibTransId="{8D163B6F-A0C6-4936-AEEA-9913A6125C71}"/>
    <dgm:cxn modelId="{BF67F44D-46FD-4517-9080-9EC01BB35FD4}" type="presParOf" srcId="{F6AB5951-DD3E-49FE-BCDF-03D4D6E3A375}" destId="{7D88DBD1-8C30-4342-8068-FAE89D8F6248}" srcOrd="0" destOrd="0" presId="urn:microsoft.com/office/officeart/2005/8/layout/hierarchy6"/>
    <dgm:cxn modelId="{44B66378-EA57-46AA-9426-9AEE4FDB7A76}" type="presParOf" srcId="{7D88DBD1-8C30-4342-8068-FAE89D8F6248}" destId="{51F815A6-BC90-47FB-BE1A-3ABB9FF71BEA}" srcOrd="0" destOrd="0" presId="urn:microsoft.com/office/officeart/2005/8/layout/hierarchy6"/>
    <dgm:cxn modelId="{B95ED857-7937-488D-9029-25645510712B}" type="presParOf" srcId="{51F815A6-BC90-47FB-BE1A-3ABB9FF71BEA}" destId="{40F87EBA-89E0-414D-9E4B-B80565CB29E0}" srcOrd="0" destOrd="0" presId="urn:microsoft.com/office/officeart/2005/8/layout/hierarchy6"/>
    <dgm:cxn modelId="{1E9A1511-ED20-4CFB-A287-767E20DA143C}" type="presParOf" srcId="{40F87EBA-89E0-414D-9E4B-B80565CB29E0}" destId="{CFF8DA3F-7B0A-48E1-88EA-239AE208F9DC}" srcOrd="0" destOrd="0" presId="urn:microsoft.com/office/officeart/2005/8/layout/hierarchy6"/>
    <dgm:cxn modelId="{6D458611-9279-4BF5-B22A-23EFBA86DAFA}" type="presParOf" srcId="{40F87EBA-89E0-414D-9E4B-B80565CB29E0}" destId="{328525FB-33DB-49DD-BBF4-A5020DEDAE40}" srcOrd="1" destOrd="0" presId="urn:microsoft.com/office/officeart/2005/8/layout/hierarchy6"/>
    <dgm:cxn modelId="{D6CF9547-1F1A-427C-A910-9D0FADAFE10F}" type="presParOf" srcId="{328525FB-33DB-49DD-BBF4-A5020DEDAE40}" destId="{5387EFC1-E369-4373-AB08-4FE6E22F5E4B}" srcOrd="0" destOrd="0" presId="urn:microsoft.com/office/officeart/2005/8/layout/hierarchy6"/>
    <dgm:cxn modelId="{F77ACD9F-55EC-453B-9301-F92D95B973EB}" type="presParOf" srcId="{328525FB-33DB-49DD-BBF4-A5020DEDAE40}" destId="{D301037F-B871-44BB-A1DF-EA5A33BE7759}" srcOrd="1" destOrd="0" presId="urn:microsoft.com/office/officeart/2005/8/layout/hierarchy6"/>
    <dgm:cxn modelId="{22450159-0137-4634-B962-C87FD8DFDF88}" type="presParOf" srcId="{D301037F-B871-44BB-A1DF-EA5A33BE7759}" destId="{6DBBC3EA-478F-4208-B1B7-29D1B599F0AF}" srcOrd="0" destOrd="0" presId="urn:microsoft.com/office/officeart/2005/8/layout/hierarchy6"/>
    <dgm:cxn modelId="{6CF22FE8-7AE4-4D6A-A272-27FF9BA4F1A0}" type="presParOf" srcId="{D301037F-B871-44BB-A1DF-EA5A33BE7759}" destId="{5E0A78D6-D1FC-4DEC-AF50-68EDF2095174}" srcOrd="1" destOrd="0" presId="urn:microsoft.com/office/officeart/2005/8/layout/hierarchy6"/>
    <dgm:cxn modelId="{37C21DC4-3D8E-4362-9B6D-3D346E62D95A}" type="presParOf" srcId="{5E0A78D6-D1FC-4DEC-AF50-68EDF2095174}" destId="{DFAB1AA3-5AB7-4925-AEBE-E5A183B8567E}" srcOrd="0" destOrd="0" presId="urn:microsoft.com/office/officeart/2005/8/layout/hierarchy6"/>
    <dgm:cxn modelId="{1E129665-A3DE-4719-A442-E3C16B9205F4}" type="presParOf" srcId="{5E0A78D6-D1FC-4DEC-AF50-68EDF2095174}" destId="{5A7E834A-CD35-4907-BA39-CC7641A2F4BC}" srcOrd="1" destOrd="0" presId="urn:microsoft.com/office/officeart/2005/8/layout/hierarchy6"/>
    <dgm:cxn modelId="{BFB9C743-1594-45BC-B726-344C69CD268D}" type="presParOf" srcId="{5A7E834A-CD35-4907-BA39-CC7641A2F4BC}" destId="{48E71D79-33C3-48E5-8944-E7C1B2DFC3AA}" srcOrd="0" destOrd="0" presId="urn:microsoft.com/office/officeart/2005/8/layout/hierarchy6"/>
    <dgm:cxn modelId="{15454CEA-8A7A-4150-958B-E5F1075C2009}" type="presParOf" srcId="{5A7E834A-CD35-4907-BA39-CC7641A2F4BC}" destId="{4ABFDF57-4D14-498A-BF15-A35BD6CFAB3D}" srcOrd="1" destOrd="0" presId="urn:microsoft.com/office/officeart/2005/8/layout/hierarchy6"/>
    <dgm:cxn modelId="{8AAA435D-4A16-4AF6-A1E4-1F6EA46BF9E6}" type="presParOf" srcId="{5E0A78D6-D1FC-4DEC-AF50-68EDF2095174}" destId="{48E30748-4AE6-429C-89FC-20C27753F9C5}" srcOrd="2" destOrd="0" presId="urn:microsoft.com/office/officeart/2005/8/layout/hierarchy6"/>
    <dgm:cxn modelId="{3BA8116B-D3B1-4157-8637-D85774A7DB9F}" type="presParOf" srcId="{5E0A78D6-D1FC-4DEC-AF50-68EDF2095174}" destId="{59D4EB88-BA75-487C-A8AF-13A4938B45E3}" srcOrd="3" destOrd="0" presId="urn:microsoft.com/office/officeart/2005/8/layout/hierarchy6"/>
    <dgm:cxn modelId="{4AC4BF9A-325C-4BCC-AC19-6517EDC264A0}" type="presParOf" srcId="{59D4EB88-BA75-487C-A8AF-13A4938B45E3}" destId="{EE7B1797-31A0-4069-AAEB-D9DA76BA7E15}" srcOrd="0" destOrd="0" presId="urn:microsoft.com/office/officeart/2005/8/layout/hierarchy6"/>
    <dgm:cxn modelId="{B340B7DC-B8C1-4339-9126-6F698C439704}" type="presParOf" srcId="{59D4EB88-BA75-487C-A8AF-13A4938B45E3}" destId="{5E017C2F-D589-4D22-89D9-AD045D7C5A1F}" srcOrd="1" destOrd="0" presId="urn:microsoft.com/office/officeart/2005/8/layout/hierarchy6"/>
    <dgm:cxn modelId="{E86E2E80-3C5C-4003-AD20-D136BDEA9096}" type="presParOf" srcId="{5E0A78D6-D1FC-4DEC-AF50-68EDF2095174}" destId="{4D724762-03D6-4310-80AB-939B1E8EFADA}" srcOrd="4" destOrd="0" presId="urn:microsoft.com/office/officeart/2005/8/layout/hierarchy6"/>
    <dgm:cxn modelId="{0B779D89-A87B-4618-BDFA-60A634CD528D}" type="presParOf" srcId="{5E0A78D6-D1FC-4DEC-AF50-68EDF2095174}" destId="{B27A0DC0-B1FE-4896-820D-35E80E927A60}" srcOrd="5" destOrd="0" presId="urn:microsoft.com/office/officeart/2005/8/layout/hierarchy6"/>
    <dgm:cxn modelId="{7C1B2DF1-CD9D-4A7C-82AC-D980CA8DA9BB}" type="presParOf" srcId="{B27A0DC0-B1FE-4896-820D-35E80E927A60}" destId="{ECC902FC-5C50-49B0-BBD8-08E3A2302EB3}" srcOrd="0" destOrd="0" presId="urn:microsoft.com/office/officeart/2005/8/layout/hierarchy6"/>
    <dgm:cxn modelId="{BD4A83C0-921D-4A60-9052-F610592E0EDD}" type="presParOf" srcId="{B27A0DC0-B1FE-4896-820D-35E80E927A60}" destId="{E34CE852-7556-4752-89FF-B8A4FBCE76A1}" srcOrd="1" destOrd="0" presId="urn:microsoft.com/office/officeart/2005/8/layout/hierarchy6"/>
    <dgm:cxn modelId="{ACF9C8CE-5C12-43F9-B6DE-39DBB8547227}" type="presParOf" srcId="{5E0A78D6-D1FC-4DEC-AF50-68EDF2095174}" destId="{4B6A9BB0-F1F0-44D0-88A9-70917415F936}" srcOrd="6" destOrd="0" presId="urn:microsoft.com/office/officeart/2005/8/layout/hierarchy6"/>
    <dgm:cxn modelId="{7EBF9765-2D5D-4E48-A839-7AC5C4EC9A5E}" type="presParOf" srcId="{5E0A78D6-D1FC-4DEC-AF50-68EDF2095174}" destId="{5934202E-2DBB-4329-A012-D869C971499A}" srcOrd="7" destOrd="0" presId="urn:microsoft.com/office/officeart/2005/8/layout/hierarchy6"/>
    <dgm:cxn modelId="{0B482EB6-9D61-402A-8F70-0216F6683379}" type="presParOf" srcId="{5934202E-2DBB-4329-A012-D869C971499A}" destId="{0795241E-8387-4AF6-B180-8568B14C84BA}" srcOrd="0" destOrd="0" presId="urn:microsoft.com/office/officeart/2005/8/layout/hierarchy6"/>
    <dgm:cxn modelId="{FADF07B0-808B-4053-9885-9120451BC014}" type="presParOf" srcId="{5934202E-2DBB-4329-A012-D869C971499A}" destId="{2B7CCB48-D181-401C-A183-082E2C642D94}" srcOrd="1" destOrd="0" presId="urn:microsoft.com/office/officeart/2005/8/layout/hierarchy6"/>
    <dgm:cxn modelId="{89D76C65-9B7F-4492-9628-C3ECA6D56B9F}" type="presParOf" srcId="{328525FB-33DB-49DD-BBF4-A5020DEDAE40}" destId="{2072D6C2-0FC4-408D-B119-93E6C156A2EC}" srcOrd="2" destOrd="0" presId="urn:microsoft.com/office/officeart/2005/8/layout/hierarchy6"/>
    <dgm:cxn modelId="{1F197E46-1DDD-4927-8709-E9F96C6A3C83}" type="presParOf" srcId="{328525FB-33DB-49DD-BBF4-A5020DEDAE40}" destId="{0E8F3B96-9A60-49B1-BA39-D6E4E6E21236}" srcOrd="3" destOrd="0" presId="urn:microsoft.com/office/officeart/2005/8/layout/hierarchy6"/>
    <dgm:cxn modelId="{6670EC4A-B802-4ADC-82D1-2710737B0314}" type="presParOf" srcId="{0E8F3B96-9A60-49B1-BA39-D6E4E6E21236}" destId="{7A54B390-5F0D-493F-90F2-43E20E78CC0F}" srcOrd="0" destOrd="0" presId="urn:microsoft.com/office/officeart/2005/8/layout/hierarchy6"/>
    <dgm:cxn modelId="{EDB21B95-8401-4AE2-BE89-753FC3B2BE6F}" type="presParOf" srcId="{0E8F3B96-9A60-49B1-BA39-D6E4E6E21236}" destId="{3785E1D2-1075-43B0-923F-85C65197FEB2}" srcOrd="1" destOrd="0" presId="urn:microsoft.com/office/officeart/2005/8/layout/hierarchy6"/>
    <dgm:cxn modelId="{4137BB3F-F325-42A8-AAED-3AEDCE945655}" type="presParOf" srcId="{328525FB-33DB-49DD-BBF4-A5020DEDAE40}" destId="{74D54875-845A-497A-BEC2-5843849B5C46}" srcOrd="4" destOrd="0" presId="urn:microsoft.com/office/officeart/2005/8/layout/hierarchy6"/>
    <dgm:cxn modelId="{338DC4AF-D324-4802-8773-38EB86184025}" type="presParOf" srcId="{328525FB-33DB-49DD-BBF4-A5020DEDAE40}" destId="{714C8211-9054-4312-B7E1-A08505EFA2AF}" srcOrd="5" destOrd="0" presId="urn:microsoft.com/office/officeart/2005/8/layout/hierarchy6"/>
    <dgm:cxn modelId="{73C98C13-6A2F-4A1A-9661-D0A9D0A005EC}" type="presParOf" srcId="{714C8211-9054-4312-B7E1-A08505EFA2AF}" destId="{83687CFF-6EA7-44AD-944E-4283DD6847EB}" srcOrd="0" destOrd="0" presId="urn:microsoft.com/office/officeart/2005/8/layout/hierarchy6"/>
    <dgm:cxn modelId="{AC37CB43-FDBB-46F3-86B6-0006423883E6}" type="presParOf" srcId="{714C8211-9054-4312-B7E1-A08505EFA2AF}" destId="{B8E491E1-A474-4F89-86A8-257D60AC8DB3}" srcOrd="1" destOrd="0" presId="urn:microsoft.com/office/officeart/2005/8/layout/hierarchy6"/>
    <dgm:cxn modelId="{ECB57196-9E81-42F2-BFE3-6EB7F5DA601B}" type="presParOf" srcId="{328525FB-33DB-49DD-BBF4-A5020DEDAE40}" destId="{F4FFA5CE-E653-4B1F-953D-F792AFA01A49}" srcOrd="6" destOrd="0" presId="urn:microsoft.com/office/officeart/2005/8/layout/hierarchy6"/>
    <dgm:cxn modelId="{92CECE38-DD9D-49C4-87B2-5E909B3748B1}" type="presParOf" srcId="{328525FB-33DB-49DD-BBF4-A5020DEDAE40}" destId="{0D1713FF-7F12-4765-A97A-B3E92E259716}" srcOrd="7" destOrd="0" presId="urn:microsoft.com/office/officeart/2005/8/layout/hierarchy6"/>
    <dgm:cxn modelId="{A5F69C20-45A3-45CB-B7B6-951631614B2C}" type="presParOf" srcId="{0D1713FF-7F12-4765-A97A-B3E92E259716}" destId="{0143E9E6-9C4D-42EF-873F-6070F3E9BF3A}" srcOrd="0" destOrd="0" presId="urn:microsoft.com/office/officeart/2005/8/layout/hierarchy6"/>
    <dgm:cxn modelId="{6897B3A5-61E2-41D7-A890-27180C0B6DA3}" type="presParOf" srcId="{0D1713FF-7F12-4765-A97A-B3E92E259716}" destId="{85B9BB34-75C6-48DF-B3C7-D90704944252}" srcOrd="1" destOrd="0" presId="urn:microsoft.com/office/officeart/2005/8/layout/hierarchy6"/>
    <dgm:cxn modelId="{AD00FDA2-792B-4248-9708-6E8B42EC8F0C}" type="presParOf" srcId="{328525FB-33DB-49DD-BBF4-A5020DEDAE40}" destId="{CAB62406-964F-4CDD-AE0F-885EA73D0A45}" srcOrd="8" destOrd="0" presId="urn:microsoft.com/office/officeart/2005/8/layout/hierarchy6"/>
    <dgm:cxn modelId="{ADCA13AC-223D-4AFC-900C-27E99833A53C}" type="presParOf" srcId="{328525FB-33DB-49DD-BBF4-A5020DEDAE40}" destId="{2CC13F40-84C6-4B09-99E0-E460C4575F37}" srcOrd="9" destOrd="0" presId="urn:microsoft.com/office/officeart/2005/8/layout/hierarchy6"/>
    <dgm:cxn modelId="{22A18EFE-9482-49E2-956E-5E18E489AB70}" type="presParOf" srcId="{2CC13F40-84C6-4B09-99E0-E460C4575F37}" destId="{01423EE5-9202-46FE-8F65-1E688A77EBEA}" srcOrd="0" destOrd="0" presId="urn:microsoft.com/office/officeart/2005/8/layout/hierarchy6"/>
    <dgm:cxn modelId="{3D495F1F-E138-4DBD-A7DD-7F328F5F3B12}" type="presParOf" srcId="{2CC13F40-84C6-4B09-99E0-E460C4575F37}" destId="{F146853A-96A3-4358-AA26-B547254CB1D9}" srcOrd="1" destOrd="0" presId="urn:microsoft.com/office/officeart/2005/8/layout/hierarchy6"/>
    <dgm:cxn modelId="{A386D063-693E-4CBA-B286-3B991523D902}" type="presParOf" srcId="{328525FB-33DB-49DD-BBF4-A5020DEDAE40}" destId="{0FBAE70B-C1AB-4866-B74C-59B4539F4DFF}" srcOrd="10" destOrd="0" presId="urn:microsoft.com/office/officeart/2005/8/layout/hierarchy6"/>
    <dgm:cxn modelId="{08224367-1C98-417C-8F5B-6D984B380E68}" type="presParOf" srcId="{328525FB-33DB-49DD-BBF4-A5020DEDAE40}" destId="{294B7D54-D143-4BF5-957A-8A2C2F182A8B}" srcOrd="11" destOrd="0" presId="urn:microsoft.com/office/officeart/2005/8/layout/hierarchy6"/>
    <dgm:cxn modelId="{A46DE429-8441-48C5-A105-9BD732F6063E}" type="presParOf" srcId="{294B7D54-D143-4BF5-957A-8A2C2F182A8B}" destId="{9C369C1A-F0FA-409F-B2C3-03B5D0B62FE8}" srcOrd="0" destOrd="0" presId="urn:microsoft.com/office/officeart/2005/8/layout/hierarchy6"/>
    <dgm:cxn modelId="{F08407FE-11DC-430C-8395-D8AE32245AB0}" type="presParOf" srcId="{294B7D54-D143-4BF5-957A-8A2C2F182A8B}" destId="{BD07758D-3DC6-43E1-8240-06DC315EEF7B}" srcOrd="1" destOrd="0" presId="urn:microsoft.com/office/officeart/2005/8/layout/hierarchy6"/>
    <dgm:cxn modelId="{210A9508-A5AF-4BB1-8D4A-0109D2B43F95}" type="presParOf" srcId="{F6AB5951-DD3E-49FE-BCDF-03D4D6E3A375}" destId="{56EA4B94-DB73-4072-98C1-D33C13FC1220}" srcOrd="1" destOrd="0" presId="urn:microsoft.com/office/officeart/2005/8/layout/hierarchy6"/>
  </dgm:cxnLst>
  <dgm:bg/>
  <dgm:whole/>
</dgm:dataModel>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en-US"/>
          </a:p>
        </p:txBody>
      </p:sp>
      <p:sp>
        <p:nvSpPr>
          <p:cNvPr id="4099" name="Rectangle 3"/>
          <p:cNvSpPr>
            <a:spLocks noGrp="1" noChangeArrowheads="1"/>
          </p:cNvSpPr>
          <p:nvPr>
            <p:ph type="dt" idx="1"/>
          </p:nvPr>
        </p:nvSpPr>
        <p:spPr bwMode="auto">
          <a:xfrm>
            <a:off x="3884613"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54113" y="682625"/>
            <a:ext cx="4551362" cy="34131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22763"/>
            <a:ext cx="5486400" cy="409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43938"/>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en-US"/>
          </a:p>
        </p:txBody>
      </p:sp>
      <p:sp>
        <p:nvSpPr>
          <p:cNvPr id="4103" name="Rectangle 7"/>
          <p:cNvSpPr>
            <a:spLocks noGrp="1" noChangeArrowheads="1"/>
          </p:cNvSpPr>
          <p:nvPr>
            <p:ph type="sldNum" sz="quarter" idx="5"/>
          </p:nvPr>
        </p:nvSpPr>
        <p:spPr bwMode="auto">
          <a:xfrm>
            <a:off x="3884613" y="8643938"/>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66142052-1A80-40DD-8209-743CF1393DA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1</a:t>
            </a:fld>
            <a:endParaRPr lang="en-US" smtClean="0"/>
          </a:p>
        </p:txBody>
      </p:sp>
      <p:sp>
        <p:nvSpPr>
          <p:cNvPr id="6147" name="Rectangle 2"/>
          <p:cNvSpPr>
            <a:spLocks noGrp="1" noRot="1" noChangeAspect="1" noChangeArrowheads="1" noTextEdit="1"/>
          </p:cNvSpPr>
          <p:nvPr>
            <p:ph type="sldImg"/>
          </p:nvPr>
        </p:nvSpPr>
        <p:spPr>
          <a:xfrm>
            <a:off x="1155700" y="682625"/>
            <a:ext cx="4549775" cy="3413125"/>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278</a:t>
            </a:fld>
            <a:endParaRPr lang="en-US" smtClean="0"/>
          </a:p>
        </p:txBody>
      </p:sp>
      <p:sp>
        <p:nvSpPr>
          <p:cNvPr id="6147" name="Rectangle 2"/>
          <p:cNvSpPr>
            <a:spLocks noGrp="1" noRot="1" noChangeAspect="1" noChangeArrowheads="1" noTextEdit="1"/>
          </p:cNvSpPr>
          <p:nvPr>
            <p:ph type="sldImg"/>
          </p:nvPr>
        </p:nvSpPr>
        <p:spPr>
          <a:xfrm>
            <a:off x="1155700" y="682625"/>
            <a:ext cx="4549775" cy="3413125"/>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324</a:t>
            </a:fld>
            <a:endParaRPr lang="en-US" smtClean="0"/>
          </a:p>
        </p:txBody>
      </p:sp>
      <p:sp>
        <p:nvSpPr>
          <p:cNvPr id="6147" name="Rectangle 2"/>
          <p:cNvSpPr>
            <a:spLocks noGrp="1" noRot="1" noChangeAspect="1" noChangeArrowheads="1" noTextEdit="1"/>
          </p:cNvSpPr>
          <p:nvPr>
            <p:ph type="sldImg"/>
          </p:nvPr>
        </p:nvSpPr>
        <p:spPr>
          <a:xfrm>
            <a:off x="1180208" y="683187"/>
            <a:ext cx="4502050" cy="3412927"/>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352</a:t>
            </a:fld>
            <a:endParaRPr lang="en-US" smtClean="0"/>
          </a:p>
        </p:txBody>
      </p:sp>
      <p:sp>
        <p:nvSpPr>
          <p:cNvPr id="6147" name="Rectangle 2"/>
          <p:cNvSpPr>
            <a:spLocks noGrp="1" noRot="1" noChangeAspect="1" noChangeArrowheads="1" noTextEdit="1"/>
          </p:cNvSpPr>
          <p:nvPr>
            <p:ph type="sldImg"/>
          </p:nvPr>
        </p:nvSpPr>
        <p:spPr>
          <a:xfrm>
            <a:off x="1180208" y="683187"/>
            <a:ext cx="4502050" cy="3412927"/>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358</a:t>
            </a:fld>
            <a:endParaRPr lang="en-US" smtClean="0"/>
          </a:p>
        </p:txBody>
      </p:sp>
      <p:sp>
        <p:nvSpPr>
          <p:cNvPr id="6147" name="Rectangle 2"/>
          <p:cNvSpPr>
            <a:spLocks noGrp="1" noRot="1" noChangeAspect="1" noChangeArrowheads="1" noTextEdit="1"/>
          </p:cNvSpPr>
          <p:nvPr>
            <p:ph type="sldImg"/>
          </p:nvPr>
        </p:nvSpPr>
        <p:spPr>
          <a:xfrm>
            <a:off x="1180208" y="683187"/>
            <a:ext cx="4502050" cy="3412927"/>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380</a:t>
            </a:fld>
            <a:endParaRPr lang="en-US" smtClean="0"/>
          </a:p>
        </p:txBody>
      </p:sp>
      <p:sp>
        <p:nvSpPr>
          <p:cNvPr id="6147" name="Rectangle 2"/>
          <p:cNvSpPr>
            <a:spLocks noGrp="1" noRot="1" noChangeAspect="1" noChangeArrowheads="1" noTextEdit="1"/>
          </p:cNvSpPr>
          <p:nvPr>
            <p:ph type="sldImg"/>
          </p:nvPr>
        </p:nvSpPr>
        <p:spPr>
          <a:xfrm>
            <a:off x="1180208" y="683187"/>
            <a:ext cx="4502050" cy="3412927"/>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408</a:t>
            </a:fld>
            <a:endParaRPr lang="en-US" smtClean="0"/>
          </a:p>
        </p:txBody>
      </p:sp>
      <p:sp>
        <p:nvSpPr>
          <p:cNvPr id="6147" name="Rectangle 2"/>
          <p:cNvSpPr>
            <a:spLocks noGrp="1" noRot="1" noChangeAspect="1" noChangeArrowheads="1" noTextEdit="1"/>
          </p:cNvSpPr>
          <p:nvPr>
            <p:ph type="sldImg"/>
          </p:nvPr>
        </p:nvSpPr>
        <p:spPr>
          <a:xfrm>
            <a:off x="1155700" y="682625"/>
            <a:ext cx="4549775" cy="3413125"/>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12</a:t>
            </a:fld>
            <a:endParaRPr lang="en-US" smtClean="0"/>
          </a:p>
        </p:txBody>
      </p:sp>
      <p:sp>
        <p:nvSpPr>
          <p:cNvPr id="6147" name="Rectangle 2"/>
          <p:cNvSpPr>
            <a:spLocks noGrp="1" noRot="1" noChangeAspect="1" noChangeArrowheads="1" noTextEdit="1"/>
          </p:cNvSpPr>
          <p:nvPr>
            <p:ph type="sldImg"/>
          </p:nvPr>
        </p:nvSpPr>
        <p:spPr>
          <a:xfrm>
            <a:off x="1155700" y="682625"/>
            <a:ext cx="4549775" cy="3413125"/>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44</a:t>
            </a:fld>
            <a:endParaRPr lang="en-US" smtClean="0"/>
          </a:p>
        </p:txBody>
      </p:sp>
      <p:sp>
        <p:nvSpPr>
          <p:cNvPr id="6147" name="Rectangle 2"/>
          <p:cNvSpPr>
            <a:spLocks noGrp="1" noRot="1" noChangeAspect="1" noChangeArrowheads="1" noTextEdit="1"/>
          </p:cNvSpPr>
          <p:nvPr>
            <p:ph type="sldImg"/>
          </p:nvPr>
        </p:nvSpPr>
        <p:spPr>
          <a:xfrm>
            <a:off x="1155700" y="682625"/>
            <a:ext cx="4549775" cy="3413125"/>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60</a:t>
            </a:fld>
            <a:endParaRPr lang="en-US" smtClean="0"/>
          </a:p>
        </p:txBody>
      </p:sp>
      <p:sp>
        <p:nvSpPr>
          <p:cNvPr id="6147" name="Rectangle 2"/>
          <p:cNvSpPr>
            <a:spLocks noGrp="1" noRot="1" noChangeAspect="1" noChangeArrowheads="1" noTextEdit="1"/>
          </p:cNvSpPr>
          <p:nvPr>
            <p:ph type="sldImg"/>
          </p:nvPr>
        </p:nvSpPr>
        <p:spPr>
          <a:xfrm>
            <a:off x="1155700" y="682625"/>
            <a:ext cx="4549775" cy="3413125"/>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76</a:t>
            </a:fld>
            <a:endParaRPr lang="en-US" smtClean="0"/>
          </a:p>
        </p:txBody>
      </p:sp>
      <p:sp>
        <p:nvSpPr>
          <p:cNvPr id="6147" name="Rectangle 2"/>
          <p:cNvSpPr>
            <a:spLocks noGrp="1" noRot="1" noChangeAspect="1" noChangeArrowheads="1" noTextEdit="1"/>
          </p:cNvSpPr>
          <p:nvPr>
            <p:ph type="sldImg"/>
          </p:nvPr>
        </p:nvSpPr>
        <p:spPr>
          <a:xfrm>
            <a:off x="1155700" y="682625"/>
            <a:ext cx="4549775" cy="3413125"/>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152</a:t>
            </a:fld>
            <a:endParaRPr lang="en-US" dirty="0" smtClean="0"/>
          </a:p>
        </p:txBody>
      </p:sp>
      <p:sp>
        <p:nvSpPr>
          <p:cNvPr id="6147" name="Rectangle 2"/>
          <p:cNvSpPr>
            <a:spLocks noGrp="1" noRot="1" noChangeAspect="1" noChangeArrowheads="1" noTextEdit="1"/>
          </p:cNvSpPr>
          <p:nvPr>
            <p:ph type="sldImg"/>
          </p:nvPr>
        </p:nvSpPr>
        <p:spPr>
          <a:xfrm>
            <a:off x="1155700" y="682625"/>
            <a:ext cx="4549775" cy="3413125"/>
          </a:xfrm>
          <a:ln/>
        </p:spPr>
      </p:sp>
      <p:sp>
        <p:nvSpPr>
          <p:cNvPr id="61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204</a:t>
            </a:fld>
            <a:endParaRPr lang="en-US" dirty="0" smtClean="0"/>
          </a:p>
        </p:txBody>
      </p:sp>
      <p:sp>
        <p:nvSpPr>
          <p:cNvPr id="6147" name="Rectangle 2"/>
          <p:cNvSpPr>
            <a:spLocks noGrp="1" noRot="1" noChangeAspect="1" noChangeArrowheads="1" noTextEdit="1"/>
          </p:cNvSpPr>
          <p:nvPr>
            <p:ph type="sldImg"/>
          </p:nvPr>
        </p:nvSpPr>
        <p:spPr>
          <a:xfrm>
            <a:off x="1156977" y="682275"/>
            <a:ext cx="4547152" cy="3412927"/>
          </a:xfrm>
          <a:ln/>
        </p:spPr>
      </p:sp>
      <p:sp>
        <p:nvSpPr>
          <p:cNvPr id="61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230</a:t>
            </a:fld>
            <a:endParaRPr lang="en-US" smtClean="0"/>
          </a:p>
        </p:txBody>
      </p:sp>
      <p:sp>
        <p:nvSpPr>
          <p:cNvPr id="6147" name="Rectangle 2"/>
          <p:cNvSpPr>
            <a:spLocks noGrp="1" noRot="1" noChangeAspect="1" noChangeArrowheads="1" noTextEdit="1"/>
          </p:cNvSpPr>
          <p:nvPr>
            <p:ph type="sldImg"/>
          </p:nvPr>
        </p:nvSpPr>
        <p:spPr>
          <a:xfrm>
            <a:off x="1155700" y="682625"/>
            <a:ext cx="4549775" cy="3413125"/>
          </a:xfrm>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4F0D526D-DF2C-498E-9C49-9E08237CB2EB}" type="slidenum">
              <a:rPr lang="en-US" smtClean="0"/>
              <a:pPr/>
              <a:t>248</a:t>
            </a:fld>
            <a:endParaRPr lang="en-US" dirty="0" smtClean="0"/>
          </a:p>
        </p:txBody>
      </p:sp>
      <p:sp>
        <p:nvSpPr>
          <p:cNvPr id="6147" name="Rectangle 2"/>
          <p:cNvSpPr>
            <a:spLocks noGrp="1" noRot="1" noChangeAspect="1" noChangeArrowheads="1" noTextEdit="1"/>
          </p:cNvSpPr>
          <p:nvPr>
            <p:ph type="sldImg"/>
          </p:nvPr>
        </p:nvSpPr>
        <p:spPr>
          <a:xfrm>
            <a:off x="1180208" y="683187"/>
            <a:ext cx="4502050" cy="3412927"/>
          </a:xfrm>
          <a:ln/>
        </p:spPr>
      </p:sp>
      <p:sp>
        <p:nvSpPr>
          <p:cNvPr id="61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066800"/>
            <a:ext cx="22098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066800"/>
            <a:ext cx="64770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dirty="0" smtClean="0"/>
            </a:lvl1pPr>
          </a:lstStyle>
          <a:p>
            <a:pPr>
              <a:defRPr/>
            </a:pPr>
            <a:r>
              <a:rPr lang="en-US"/>
              <a:t>©2008 TTW</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166289-0C63-4736-96ED-7F41257A2AF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©2007 TTW</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43C066-9B56-44E8-84BF-00481EBF8A2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©2007 TTW</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B449C7-01C7-42FC-96DF-42CB583F3D5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©2007 TTW</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0A5078-E43A-4D2D-A02E-390540A1180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©2007 TTW</a:t>
            </a: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34E7857-9AD0-4445-B189-51805CD3D79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©2007 TTW</a:t>
            </a: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78FDB3-50A9-4FB6-8B9F-9388D6FCB33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©2007 TTW</a:t>
            </a: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ED834B-267F-40AA-A676-029110985CC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©2007 TTW</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5F6C69-49C0-46A8-99AA-F52DAC31B9F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©2007 TTW</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4476C9-160B-4DFE-A432-DBB0D3FD30F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©2007 TTW</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317A3D-10FD-4F33-A9EE-A8624542590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©2007 TTW</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52E07-4039-43A1-B3CD-CD154F76BFE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905000"/>
            <a:ext cx="3429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33800" y="1905000"/>
            <a:ext cx="3429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©2007 TTW</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905000"/>
            <a:ext cx="7010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to Click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1"/>
                </a:solidFill>
              </a:defRPr>
            </a:lvl1pPr>
          </a:lstStyle>
          <a:p>
            <a:pPr>
              <a:defRPr/>
            </a:pPr>
            <a:r>
              <a:rPr lang="en-US"/>
              <a:t>©2007 TTW</a:t>
            </a:r>
          </a:p>
        </p:txBody>
      </p:sp>
      <p:sp>
        <p:nvSpPr>
          <p:cNvPr id="1038" name="Rectangle 14"/>
          <p:cNvSpPr>
            <a:spLocks noChangeArrowheads="1"/>
          </p:cNvSpPr>
          <p:nvPr/>
        </p:nvSpPr>
        <p:spPr bwMode="auto">
          <a:xfrm>
            <a:off x="0" y="0"/>
            <a:ext cx="9144000" cy="971550"/>
          </a:xfrm>
          <a:prstGeom prst="rect">
            <a:avLst/>
          </a:prstGeom>
          <a:solidFill>
            <a:srgbClr val="6699CC"/>
          </a:solidFill>
          <a:ln w="9525" algn="in">
            <a:solidFill>
              <a:srgbClr val="000000"/>
            </a:solidFill>
            <a:miter lim="800000"/>
            <a:headEnd/>
            <a:tailEnd/>
          </a:ln>
          <a:effectLst/>
        </p:spPr>
        <p:txBody>
          <a:bodyPr lIns="36576" tIns="36576" rIns="36576" bIns="36576"/>
          <a:lstStyle/>
          <a:p>
            <a:pPr>
              <a:defRPr/>
            </a:pPr>
            <a:endParaRPr lang="en-US" dirty="0"/>
          </a:p>
        </p:txBody>
      </p:sp>
      <p:sp>
        <p:nvSpPr>
          <p:cNvPr id="1029" name="Rectangle 15"/>
          <p:cNvSpPr>
            <a:spLocks noGrp="1" noChangeArrowheads="1"/>
          </p:cNvSpPr>
          <p:nvPr>
            <p:ph type="title"/>
          </p:nvPr>
        </p:nvSpPr>
        <p:spPr bwMode="auto">
          <a:xfrm>
            <a:off x="152400" y="1066800"/>
            <a:ext cx="8839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3" name="Rectangle 19"/>
          <p:cNvSpPr>
            <a:spLocks noChangeArrowheads="1"/>
          </p:cNvSpPr>
          <p:nvPr/>
        </p:nvSpPr>
        <p:spPr bwMode="auto">
          <a:xfrm>
            <a:off x="7118350" y="6491288"/>
            <a:ext cx="2025650" cy="366712"/>
          </a:xfrm>
          <a:prstGeom prst="rect">
            <a:avLst/>
          </a:prstGeom>
          <a:noFill/>
          <a:ln w="9525">
            <a:noFill/>
            <a:miter lim="800000"/>
            <a:headEnd/>
            <a:tailEnd/>
          </a:ln>
          <a:effectLst/>
        </p:spPr>
        <p:txBody>
          <a:bodyPr wrap="none">
            <a:spAutoFit/>
          </a:bodyPr>
          <a:lstStyle/>
          <a:p>
            <a:pPr>
              <a:defRPr/>
            </a:pPr>
            <a:r>
              <a:rPr lang="en-US" sz="1800" dirty="0"/>
              <a:t>www.winman.com</a:t>
            </a:r>
          </a:p>
        </p:txBody>
      </p:sp>
      <p:pic>
        <p:nvPicPr>
          <p:cNvPr id="1031" name="Picture 9" descr="WinMan-Logo-3.gif"/>
          <p:cNvPicPr>
            <a:picLocks noChangeAspect="1"/>
          </p:cNvPicPr>
          <p:nvPr/>
        </p:nvPicPr>
        <p:blipFill>
          <a:blip r:embed="rId13"/>
          <a:srcRect/>
          <a:stretch>
            <a:fillRect/>
          </a:stretch>
        </p:blipFill>
        <p:spPr bwMode="auto">
          <a:xfrm>
            <a:off x="6781800" y="228600"/>
            <a:ext cx="2057400" cy="6477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p:txStyles>
    <p:titleStyle>
      <a:lvl1pPr algn="l" rtl="0" eaLnBrk="1" fontAlgn="base" hangingPunct="1">
        <a:spcBef>
          <a:spcPct val="0"/>
        </a:spcBef>
        <a:spcAft>
          <a:spcPct val="0"/>
        </a:spcAft>
        <a:defRPr sz="3600">
          <a:solidFill>
            <a:srgbClr val="6699CC"/>
          </a:solidFill>
          <a:latin typeface="+mj-lt"/>
          <a:ea typeface="+mj-ea"/>
          <a:cs typeface="+mj-cs"/>
        </a:defRPr>
      </a:lvl1pPr>
      <a:lvl2pPr algn="l" rtl="0" eaLnBrk="1" fontAlgn="base" hangingPunct="1">
        <a:spcBef>
          <a:spcPct val="0"/>
        </a:spcBef>
        <a:spcAft>
          <a:spcPct val="0"/>
        </a:spcAft>
        <a:defRPr sz="3600">
          <a:solidFill>
            <a:srgbClr val="6699CC"/>
          </a:solidFill>
          <a:latin typeface="Arial" charset="0"/>
          <a:cs typeface="Arial" charset="0"/>
        </a:defRPr>
      </a:lvl2pPr>
      <a:lvl3pPr algn="l" rtl="0" eaLnBrk="1" fontAlgn="base" hangingPunct="1">
        <a:spcBef>
          <a:spcPct val="0"/>
        </a:spcBef>
        <a:spcAft>
          <a:spcPct val="0"/>
        </a:spcAft>
        <a:defRPr sz="3600">
          <a:solidFill>
            <a:srgbClr val="6699CC"/>
          </a:solidFill>
          <a:latin typeface="Arial" charset="0"/>
          <a:cs typeface="Arial" charset="0"/>
        </a:defRPr>
      </a:lvl3pPr>
      <a:lvl4pPr algn="l" rtl="0" eaLnBrk="1" fontAlgn="base" hangingPunct="1">
        <a:spcBef>
          <a:spcPct val="0"/>
        </a:spcBef>
        <a:spcAft>
          <a:spcPct val="0"/>
        </a:spcAft>
        <a:defRPr sz="3600">
          <a:solidFill>
            <a:srgbClr val="6699CC"/>
          </a:solidFill>
          <a:latin typeface="Arial" charset="0"/>
          <a:cs typeface="Arial" charset="0"/>
        </a:defRPr>
      </a:lvl4pPr>
      <a:lvl5pPr algn="l" rtl="0" eaLnBrk="1" fontAlgn="base" hangingPunct="1">
        <a:spcBef>
          <a:spcPct val="0"/>
        </a:spcBef>
        <a:spcAft>
          <a:spcPct val="0"/>
        </a:spcAft>
        <a:defRPr sz="3600">
          <a:solidFill>
            <a:srgbClr val="6699CC"/>
          </a:solidFill>
          <a:latin typeface="Arial" charset="0"/>
          <a:cs typeface="Arial" charset="0"/>
        </a:defRPr>
      </a:lvl5pPr>
      <a:lvl6pPr marL="457200" algn="l" rtl="0" eaLnBrk="1" fontAlgn="base" hangingPunct="1">
        <a:spcBef>
          <a:spcPct val="0"/>
        </a:spcBef>
        <a:spcAft>
          <a:spcPct val="0"/>
        </a:spcAft>
        <a:defRPr sz="3600">
          <a:solidFill>
            <a:srgbClr val="6699CC"/>
          </a:solidFill>
          <a:latin typeface="Arial" charset="0"/>
          <a:cs typeface="Arial" charset="0"/>
        </a:defRPr>
      </a:lvl6pPr>
      <a:lvl7pPr marL="914400" algn="l" rtl="0" eaLnBrk="1" fontAlgn="base" hangingPunct="1">
        <a:spcBef>
          <a:spcPct val="0"/>
        </a:spcBef>
        <a:spcAft>
          <a:spcPct val="0"/>
        </a:spcAft>
        <a:defRPr sz="3600">
          <a:solidFill>
            <a:srgbClr val="6699CC"/>
          </a:solidFill>
          <a:latin typeface="Arial" charset="0"/>
          <a:cs typeface="Arial" charset="0"/>
        </a:defRPr>
      </a:lvl7pPr>
      <a:lvl8pPr marL="1371600" algn="l" rtl="0" eaLnBrk="1" fontAlgn="base" hangingPunct="1">
        <a:spcBef>
          <a:spcPct val="0"/>
        </a:spcBef>
        <a:spcAft>
          <a:spcPct val="0"/>
        </a:spcAft>
        <a:defRPr sz="3600">
          <a:solidFill>
            <a:srgbClr val="6699CC"/>
          </a:solidFill>
          <a:latin typeface="Arial" charset="0"/>
          <a:cs typeface="Arial" charset="0"/>
        </a:defRPr>
      </a:lvl8pPr>
      <a:lvl9pPr marL="1828800" algn="l" rtl="0" eaLnBrk="1" fontAlgn="base" hangingPunct="1">
        <a:spcBef>
          <a:spcPct val="0"/>
        </a:spcBef>
        <a:spcAft>
          <a:spcPct val="0"/>
        </a:spcAft>
        <a:defRPr sz="3600">
          <a:solidFill>
            <a:srgbClr val="6699CC"/>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rgbClr val="4D4D4D"/>
          </a:solidFill>
          <a:latin typeface="+mn-lt"/>
          <a:ea typeface="+mn-ea"/>
          <a:cs typeface="+mn-cs"/>
        </a:defRPr>
      </a:lvl1pPr>
      <a:lvl2pPr marL="742950" indent="-285750" algn="l" rtl="0" eaLnBrk="1" fontAlgn="base" hangingPunct="1">
        <a:spcBef>
          <a:spcPct val="20000"/>
        </a:spcBef>
        <a:spcAft>
          <a:spcPct val="0"/>
        </a:spcAft>
        <a:buChar char="–"/>
        <a:defRPr sz="2800">
          <a:solidFill>
            <a:srgbClr val="4D4D4D"/>
          </a:solidFill>
          <a:latin typeface="+mn-lt"/>
          <a:cs typeface="+mn-cs"/>
        </a:defRPr>
      </a:lvl2pPr>
      <a:lvl3pPr marL="1143000" indent="-228600" algn="l" rtl="0" eaLnBrk="1" fontAlgn="base" hangingPunct="1">
        <a:spcBef>
          <a:spcPct val="20000"/>
        </a:spcBef>
        <a:spcAft>
          <a:spcPct val="0"/>
        </a:spcAft>
        <a:buChar char="•"/>
        <a:defRPr sz="2400">
          <a:solidFill>
            <a:srgbClr val="4D4D4D"/>
          </a:solidFill>
          <a:latin typeface="+mn-lt"/>
          <a:cs typeface="+mn-cs"/>
        </a:defRPr>
      </a:lvl3pPr>
      <a:lvl4pPr marL="1600200" indent="-228600" algn="l" rtl="0" eaLnBrk="1" fontAlgn="base" hangingPunct="1">
        <a:spcBef>
          <a:spcPct val="20000"/>
        </a:spcBef>
        <a:spcAft>
          <a:spcPct val="0"/>
        </a:spcAft>
        <a:buChar char="–"/>
        <a:defRPr sz="2000">
          <a:solidFill>
            <a:srgbClr val="4D4D4D"/>
          </a:solidFill>
          <a:latin typeface="+mn-lt"/>
          <a:cs typeface="+mn-cs"/>
        </a:defRPr>
      </a:lvl4pPr>
      <a:lvl5pPr marL="2057400" indent="-228600" algn="l" rtl="0" eaLnBrk="1" fontAlgn="base" hangingPunct="1">
        <a:spcBef>
          <a:spcPct val="20000"/>
        </a:spcBef>
        <a:spcAft>
          <a:spcPct val="0"/>
        </a:spcAft>
        <a:buChar char="»"/>
        <a:defRPr sz="2000">
          <a:solidFill>
            <a:srgbClr val="4D4D4D"/>
          </a:solidFill>
          <a:latin typeface="+mn-lt"/>
          <a:cs typeface="+mn-cs"/>
        </a:defRPr>
      </a:lvl5pPr>
      <a:lvl6pPr marL="2514600" indent="-228600" algn="l" rtl="0" eaLnBrk="1" fontAlgn="base" hangingPunct="1">
        <a:spcBef>
          <a:spcPct val="20000"/>
        </a:spcBef>
        <a:spcAft>
          <a:spcPct val="0"/>
        </a:spcAft>
        <a:buChar char="»"/>
        <a:defRPr sz="2000">
          <a:solidFill>
            <a:srgbClr val="4D4D4D"/>
          </a:solidFill>
          <a:latin typeface="+mn-lt"/>
          <a:cs typeface="+mn-cs"/>
        </a:defRPr>
      </a:lvl6pPr>
      <a:lvl7pPr marL="2971800" indent="-228600" algn="l" rtl="0" eaLnBrk="1" fontAlgn="base" hangingPunct="1">
        <a:spcBef>
          <a:spcPct val="20000"/>
        </a:spcBef>
        <a:spcAft>
          <a:spcPct val="0"/>
        </a:spcAft>
        <a:buChar char="»"/>
        <a:defRPr sz="2000">
          <a:solidFill>
            <a:srgbClr val="4D4D4D"/>
          </a:solidFill>
          <a:latin typeface="+mn-lt"/>
          <a:cs typeface="+mn-cs"/>
        </a:defRPr>
      </a:lvl7pPr>
      <a:lvl8pPr marL="3429000" indent="-228600" algn="l" rtl="0" eaLnBrk="1" fontAlgn="base" hangingPunct="1">
        <a:spcBef>
          <a:spcPct val="20000"/>
        </a:spcBef>
        <a:spcAft>
          <a:spcPct val="0"/>
        </a:spcAft>
        <a:buChar char="»"/>
        <a:defRPr sz="2000">
          <a:solidFill>
            <a:srgbClr val="4D4D4D"/>
          </a:solidFill>
          <a:latin typeface="+mn-lt"/>
          <a:cs typeface="+mn-cs"/>
        </a:defRPr>
      </a:lvl8pPr>
      <a:lvl9pPr marL="3886200" indent="-228600" algn="l" rtl="0" eaLnBrk="1" fontAlgn="base" hangingPunct="1">
        <a:spcBef>
          <a:spcPct val="20000"/>
        </a:spcBef>
        <a:spcAft>
          <a:spcPct val="0"/>
        </a:spcAft>
        <a:buChar char="»"/>
        <a:defRPr sz="2000">
          <a:solidFill>
            <a:srgbClr val="4D4D4D"/>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©2007 TTW</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A74ACB6-52FB-4315-9BFF-7E3AEEB98D26}" type="slidenum">
              <a:rPr lang="en-US"/>
              <a:pPr>
                <a:defRPr/>
              </a:pPr>
              <a:t>‹#›</a:t>
            </a:fld>
            <a:endParaRPr lang="en-US"/>
          </a:p>
        </p:txBody>
      </p:sp>
      <p:sp>
        <p:nvSpPr>
          <p:cNvPr id="7" name="Rectangle 14"/>
          <p:cNvSpPr>
            <a:spLocks noChangeArrowheads="1"/>
          </p:cNvSpPr>
          <p:nvPr/>
        </p:nvSpPr>
        <p:spPr bwMode="auto">
          <a:xfrm>
            <a:off x="0" y="0"/>
            <a:ext cx="9144000" cy="971550"/>
          </a:xfrm>
          <a:prstGeom prst="rect">
            <a:avLst/>
          </a:prstGeom>
          <a:solidFill>
            <a:srgbClr val="6699CC"/>
          </a:solidFill>
          <a:ln w="9525" algn="in">
            <a:solidFill>
              <a:srgbClr val="000000"/>
            </a:solidFill>
            <a:miter lim="800000"/>
            <a:headEnd/>
            <a:tailEnd/>
          </a:ln>
          <a:effectLst/>
        </p:spPr>
        <p:txBody>
          <a:bodyPr lIns="36576" tIns="36576" rIns="36576" bIns="36576"/>
          <a:lstStyle/>
          <a:p>
            <a:pPr>
              <a:defRPr/>
            </a:pPr>
            <a:endParaRPr lang="en-US" dirty="0"/>
          </a:p>
        </p:txBody>
      </p:sp>
      <p:sp>
        <p:nvSpPr>
          <p:cNvPr id="8" name="Rectangle 19"/>
          <p:cNvSpPr>
            <a:spLocks noChangeArrowheads="1"/>
          </p:cNvSpPr>
          <p:nvPr/>
        </p:nvSpPr>
        <p:spPr bwMode="auto">
          <a:xfrm>
            <a:off x="7118350" y="6491288"/>
            <a:ext cx="2025650" cy="366712"/>
          </a:xfrm>
          <a:prstGeom prst="rect">
            <a:avLst/>
          </a:prstGeom>
          <a:noFill/>
          <a:ln w="9525">
            <a:noFill/>
            <a:miter lim="800000"/>
            <a:headEnd/>
            <a:tailEnd/>
          </a:ln>
          <a:effectLst/>
        </p:spPr>
        <p:txBody>
          <a:bodyPr wrap="none">
            <a:spAutoFit/>
          </a:bodyPr>
          <a:lstStyle/>
          <a:p>
            <a:pPr>
              <a:defRPr/>
            </a:pPr>
            <a:r>
              <a:rPr lang="en-US" sz="1800" dirty="0"/>
              <a:t>www.winman.com</a:t>
            </a:r>
          </a:p>
        </p:txBody>
      </p:sp>
      <p:pic>
        <p:nvPicPr>
          <p:cNvPr id="2057" name="Picture 9" descr="WinMan-Logo-3.gif"/>
          <p:cNvPicPr>
            <a:picLocks noChangeAspect="1"/>
          </p:cNvPicPr>
          <p:nvPr/>
        </p:nvPicPr>
        <p:blipFill>
          <a:blip r:embed="rId13"/>
          <a:srcRect/>
          <a:stretch>
            <a:fillRect/>
          </a:stretch>
        </p:blipFill>
        <p:spPr bwMode="auto">
          <a:xfrm>
            <a:off x="6781800" y="228600"/>
            <a:ext cx="2057400" cy="6477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5"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20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233.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7.jpeg"/><Relationship Id="rId2" Type="http://schemas.openxmlformats.org/officeDocument/2006/relationships/image" Target="../media/image119.jpeg"/><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23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30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31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31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31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6.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31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6.xml"/></Relationships>
</file>

<file path=ppt/slides/_rels/slide32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6.xml"/></Relationships>
</file>

<file path=ppt/slides/_rels/slide32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3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33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33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33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6.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6.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6.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6.xml"/></Relationships>
</file>

<file path=ppt/slides/_rels/slide34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6.xml"/></Relationships>
</file>

<file path=ppt/slides/_rels/slide34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5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4.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6.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6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3.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6.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6.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8.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70.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6.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6.xml"/></Relationships>
</file>

<file path=ppt/slides/_rels/slide37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37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6.xml"/></Relationships>
</file>

<file path=ppt/slides/_rels/slide37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6.xml"/></Relationships>
</file>

<file path=ppt/slides/_rels/slide378.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3.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6.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5.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6.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6.xml"/></Relationships>
</file>

<file path=ppt/slides/_rels/slide38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9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6.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6.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6.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6.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0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6.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6.xml"/></Relationships>
</file>

<file path=ppt/slides/_rels/slide40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6.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xml"/></Relationships>
</file>

<file path=ppt/slides/_rels/slide40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6.xml"/></Relationships>
</file>

<file path=ppt/slides/_rels/slide41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6.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6.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6.xml"/><Relationship Id="rId4" Type="http://schemas.openxmlformats.org/officeDocument/2006/relationships/image" Target="../media/image254.png"/></Relationships>
</file>

<file path=ppt/slides/_rels/slide422.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6.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6.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6.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6.xml"/></Relationships>
</file>

<file path=ppt/slides/_rels/slide427.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Basics and System Flow</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839200" cy="762000"/>
          </a:xfrm>
        </p:spPr>
        <p:txBody>
          <a:bodyPr/>
          <a:lstStyle/>
          <a:p>
            <a:r>
              <a:rPr lang="en-US" dirty="0" smtClean="0">
                <a:solidFill>
                  <a:schemeClr val="bg1"/>
                </a:solidFill>
              </a:rPr>
              <a:t>Order Flow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19200"/>
            <a:ext cx="8382000" cy="3477875"/>
          </a:xfrm>
          <a:prstGeom prst="rect">
            <a:avLst/>
          </a:prstGeom>
          <a:noFill/>
        </p:spPr>
        <p:txBody>
          <a:bodyPr wrap="square" rtlCol="0">
            <a:spAutoFit/>
          </a:bodyPr>
          <a:lstStyle/>
          <a:p>
            <a:r>
              <a:rPr lang="en-US" sz="2000" dirty="0" smtClean="0">
                <a:solidFill>
                  <a:schemeClr val="tx1"/>
                </a:solidFill>
              </a:rPr>
              <a:t>During the manufacturing process labor times, product movement, return to stock etc. transactions can be done.  There is also the option to backflush, use Kanbans to drive stock replenishments, go to a complete pull system (lean), etc.  All of these will be explored.</a:t>
            </a:r>
          </a:p>
          <a:p>
            <a:r>
              <a:rPr lang="en-US" sz="2000" dirty="0" smtClean="0">
                <a:solidFill>
                  <a:schemeClr val="tx1"/>
                </a:solidFill>
              </a:rPr>
              <a:t> </a:t>
            </a:r>
          </a:p>
          <a:p>
            <a:r>
              <a:rPr lang="en-US" sz="2000" dirty="0" smtClean="0">
                <a:solidFill>
                  <a:schemeClr val="tx1"/>
                </a:solidFill>
              </a:rPr>
              <a:t>At the center of the activity are the financials.  Nearly every single transaction has a financial impact.  </a:t>
            </a:r>
          </a:p>
          <a:p>
            <a:r>
              <a:rPr lang="en-US" sz="2000" dirty="0" smtClean="0">
                <a:solidFill>
                  <a:schemeClr val="tx1"/>
                </a:solidFill>
              </a:rPr>
              <a:t> </a:t>
            </a:r>
          </a:p>
          <a:p>
            <a:r>
              <a:rPr lang="en-US" sz="2000" dirty="0" smtClean="0">
                <a:solidFill>
                  <a:schemeClr val="tx1"/>
                </a:solidFill>
              </a:rPr>
              <a:t>In a “Lean” environment </a:t>
            </a:r>
            <a:r>
              <a:rPr lang="en-US" sz="2000" dirty="0" err="1" smtClean="0">
                <a:solidFill>
                  <a:schemeClr val="tx1"/>
                </a:solidFill>
              </a:rPr>
              <a:t>backflushing</a:t>
            </a:r>
            <a:r>
              <a:rPr lang="en-US" sz="2000" dirty="0" smtClean="0">
                <a:solidFill>
                  <a:schemeClr val="tx1"/>
                </a:solidFill>
              </a:rPr>
              <a:t> is used, the flow would be more like:</a:t>
            </a:r>
          </a:p>
          <a:p>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3016210"/>
          </a:xfrm>
          <a:prstGeom prst="rect">
            <a:avLst/>
          </a:prstGeom>
          <a:noFill/>
        </p:spPr>
        <p:txBody>
          <a:bodyPr wrap="square" rtlCol="0">
            <a:spAutoFit/>
          </a:bodyPr>
          <a:lstStyle/>
          <a:p>
            <a:r>
              <a:rPr lang="en-US" sz="1400" dirty="0" smtClean="0">
                <a:solidFill>
                  <a:schemeClr val="tx1"/>
                </a:solidFill>
              </a:rPr>
              <a:t>A warranty can be created for a period of time (years, months, weeks, days).  Warranties are then linked to parts which then can be sold on the sales order.  The warranty then works with the RMA module to determine if a return item is covered under warranty, and when the warranty expires.</a:t>
            </a:r>
          </a:p>
          <a:p>
            <a:r>
              <a:rPr lang="en-US" sz="1400" dirty="0" smtClean="0">
                <a:solidFill>
                  <a:schemeClr val="tx1"/>
                </a:solidFill>
              </a:rPr>
              <a:t> </a:t>
            </a:r>
          </a:p>
          <a:p>
            <a:r>
              <a:rPr lang="en-US" sz="1800" dirty="0" smtClean="0">
                <a:solidFill>
                  <a:schemeClr val="tx1"/>
                </a:solidFill>
              </a:rPr>
              <a:t>Warranty Tab</a:t>
            </a:r>
          </a:p>
          <a:p>
            <a:endParaRPr lang="en-US" sz="1800" dirty="0" smtClean="0">
              <a:solidFill>
                <a:schemeClr val="tx1"/>
              </a:solidFill>
            </a:endParaRPr>
          </a:p>
          <a:p>
            <a:pPr>
              <a:buFont typeface="Arial" pitchFamily="34" charset="0"/>
              <a:buChar char="•"/>
            </a:pPr>
            <a:r>
              <a:rPr lang="en-US" sz="1400" dirty="0" smtClean="0">
                <a:solidFill>
                  <a:schemeClr val="tx1"/>
                </a:solidFill>
              </a:rPr>
              <a:t> Warranty – use a description ID to name the warranty (</a:t>
            </a:r>
            <a:r>
              <a:rPr lang="en-US" sz="1400" dirty="0" err="1" smtClean="0">
                <a:solidFill>
                  <a:schemeClr val="tx1"/>
                </a:solidFill>
              </a:rPr>
              <a:t>ie</a:t>
            </a:r>
            <a:r>
              <a:rPr lang="en-US" sz="1400" dirty="0" smtClean="0">
                <a:solidFill>
                  <a:schemeClr val="tx1"/>
                </a:solidFill>
              </a:rPr>
              <a:t> 2 Year)</a:t>
            </a:r>
          </a:p>
          <a:p>
            <a:r>
              <a:rPr lang="en-US" sz="1400" dirty="0" smtClean="0">
                <a:solidFill>
                  <a:schemeClr val="tx1"/>
                </a:solidFill>
              </a:rPr>
              <a:t> </a:t>
            </a:r>
          </a:p>
          <a:p>
            <a:pPr>
              <a:buFont typeface="Arial" pitchFamily="34" charset="0"/>
              <a:buChar char="•"/>
            </a:pPr>
            <a:r>
              <a:rPr lang="en-US" sz="1400" dirty="0" smtClean="0">
                <a:solidFill>
                  <a:schemeClr val="tx1"/>
                </a:solidFill>
              </a:rPr>
              <a:t> Description – Describe the warranty (</a:t>
            </a:r>
            <a:r>
              <a:rPr lang="en-US" sz="1400" dirty="0" err="1" smtClean="0">
                <a:solidFill>
                  <a:schemeClr val="tx1"/>
                </a:solidFill>
              </a:rPr>
              <a:t>ie</a:t>
            </a:r>
            <a:r>
              <a:rPr lang="en-US" sz="1400" dirty="0" smtClean="0">
                <a:solidFill>
                  <a:schemeClr val="tx1"/>
                </a:solidFill>
              </a:rPr>
              <a:t> 2 Year Full Warranty)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Warranty Period – Define how long the warranty is for </a:t>
            </a:r>
          </a:p>
          <a:p>
            <a:endParaRPr lang="en-US" sz="1400" dirty="0" smtClean="0">
              <a:solidFill>
                <a:schemeClr val="tx1"/>
              </a:solidFill>
            </a:endParaRP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Test Types </a:t>
            </a:r>
            <a:endParaRPr lang="en-US" dirty="0"/>
          </a:p>
        </p:txBody>
      </p:sp>
      <p:pic>
        <p:nvPicPr>
          <p:cNvPr id="12290" name="Picture 2"/>
          <p:cNvPicPr>
            <a:picLocks noChangeAspect="1" noChangeArrowheads="1"/>
          </p:cNvPicPr>
          <p:nvPr/>
        </p:nvPicPr>
        <p:blipFill>
          <a:blip r:embed="rId2"/>
          <a:srcRect/>
          <a:stretch>
            <a:fillRect/>
          </a:stretch>
        </p:blipFill>
        <p:spPr bwMode="auto">
          <a:xfrm>
            <a:off x="762000" y="2209800"/>
            <a:ext cx="4391025" cy="34790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2092881"/>
          </a:xfrm>
          <a:prstGeom prst="rect">
            <a:avLst/>
          </a:prstGeom>
          <a:noFill/>
        </p:spPr>
        <p:txBody>
          <a:bodyPr wrap="square" rtlCol="0">
            <a:spAutoFit/>
          </a:bodyPr>
          <a:lstStyle/>
          <a:p>
            <a:r>
              <a:rPr lang="en-US" sz="1400" dirty="0" smtClean="0">
                <a:solidFill>
                  <a:schemeClr val="tx1"/>
                </a:solidFill>
              </a:rPr>
              <a:t>Test types are used at time of receiving to alert receiving users that an incoming inspection or test is required</a:t>
            </a:r>
          </a:p>
          <a:p>
            <a:r>
              <a:rPr lang="en-US" sz="1400" dirty="0" smtClean="0">
                <a:solidFill>
                  <a:schemeClr val="tx1"/>
                </a:solidFill>
              </a:rPr>
              <a:t> </a:t>
            </a:r>
          </a:p>
          <a:p>
            <a:r>
              <a:rPr lang="en-US" sz="1800" dirty="0" smtClean="0">
                <a:solidFill>
                  <a:schemeClr val="tx1"/>
                </a:solidFill>
              </a:rPr>
              <a:t>General Tab</a:t>
            </a:r>
          </a:p>
          <a:p>
            <a:r>
              <a:rPr lang="en-US" sz="1400" dirty="0" smtClean="0">
                <a:solidFill>
                  <a:schemeClr val="tx1"/>
                </a:solidFill>
              </a:rPr>
              <a:t> </a:t>
            </a:r>
          </a:p>
          <a:p>
            <a:pPr>
              <a:buFont typeface="Arial" pitchFamily="34" charset="0"/>
              <a:buChar char="•"/>
            </a:pPr>
            <a:r>
              <a:rPr lang="en-US" sz="1400" dirty="0" smtClean="0">
                <a:solidFill>
                  <a:schemeClr val="tx1"/>
                </a:solidFill>
              </a:rPr>
              <a:t> Test Type – Enter a test type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Enter a description for the test type</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States </a:t>
            </a:r>
            <a:endParaRPr lang="en-US" dirty="0"/>
          </a:p>
        </p:txBody>
      </p:sp>
      <p:pic>
        <p:nvPicPr>
          <p:cNvPr id="13314" name="Picture 2"/>
          <p:cNvPicPr>
            <a:picLocks noChangeAspect="1" noChangeArrowheads="1"/>
          </p:cNvPicPr>
          <p:nvPr/>
        </p:nvPicPr>
        <p:blipFill>
          <a:blip r:embed="rId2"/>
          <a:srcRect/>
          <a:stretch>
            <a:fillRect/>
          </a:stretch>
        </p:blipFill>
        <p:spPr bwMode="auto">
          <a:xfrm>
            <a:off x="914400" y="1905000"/>
            <a:ext cx="5076825" cy="40224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2154436"/>
          </a:xfrm>
          <a:prstGeom prst="rect">
            <a:avLst/>
          </a:prstGeom>
          <a:noFill/>
        </p:spPr>
        <p:txBody>
          <a:bodyPr wrap="square" rtlCol="0">
            <a:spAutoFit/>
          </a:bodyPr>
          <a:lstStyle/>
          <a:p>
            <a:r>
              <a:rPr lang="en-US" sz="1400" dirty="0" smtClean="0">
                <a:solidFill>
                  <a:schemeClr val="tx1"/>
                </a:solidFill>
              </a:rPr>
              <a:t>All states and provinces should be entered into the state’s program.  States are used for customers, suppliers and delivery addresses</a:t>
            </a:r>
          </a:p>
          <a:p>
            <a:r>
              <a:rPr lang="en-US" sz="1400" dirty="0" smtClean="0">
                <a:solidFill>
                  <a:schemeClr val="tx1"/>
                </a:solidFill>
              </a:rPr>
              <a:t> </a:t>
            </a:r>
          </a:p>
          <a:p>
            <a:r>
              <a:rPr lang="en-US" sz="1800" dirty="0" smtClean="0">
                <a:solidFill>
                  <a:schemeClr val="tx1"/>
                </a:solidFill>
              </a:rPr>
              <a:t>General Tab</a:t>
            </a:r>
          </a:p>
          <a:p>
            <a:r>
              <a:rPr lang="en-US" sz="1800" dirty="0" smtClean="0">
                <a:solidFill>
                  <a:schemeClr val="tx1"/>
                </a:solidFill>
              </a:rPr>
              <a:t> </a:t>
            </a:r>
          </a:p>
          <a:p>
            <a:pPr>
              <a:buFont typeface="Arial" pitchFamily="34" charset="0"/>
              <a:buChar char="•"/>
            </a:pPr>
            <a:r>
              <a:rPr lang="en-US" sz="1400" dirty="0" smtClean="0">
                <a:solidFill>
                  <a:schemeClr val="tx1"/>
                </a:solidFill>
              </a:rPr>
              <a:t> State – Enter the state abbreviation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Enter the full name of the state.</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Countries </a:t>
            </a:r>
            <a:endParaRPr lang="en-US" dirty="0"/>
          </a:p>
        </p:txBody>
      </p:sp>
      <p:pic>
        <p:nvPicPr>
          <p:cNvPr id="14338" name="Picture 2"/>
          <p:cNvPicPr>
            <a:picLocks noChangeAspect="1" noChangeArrowheads="1"/>
          </p:cNvPicPr>
          <p:nvPr/>
        </p:nvPicPr>
        <p:blipFill>
          <a:blip r:embed="rId2"/>
          <a:srcRect/>
          <a:stretch>
            <a:fillRect/>
          </a:stretch>
        </p:blipFill>
        <p:spPr bwMode="auto">
          <a:xfrm>
            <a:off x="838200" y="2057400"/>
            <a:ext cx="4467225" cy="35394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4739759"/>
          </a:xfrm>
          <a:prstGeom prst="rect">
            <a:avLst/>
          </a:prstGeom>
          <a:noFill/>
        </p:spPr>
        <p:txBody>
          <a:bodyPr wrap="square" rtlCol="0">
            <a:spAutoFit/>
          </a:bodyPr>
          <a:lstStyle/>
          <a:p>
            <a:r>
              <a:rPr lang="en-US" sz="1400" dirty="0" smtClean="0">
                <a:solidFill>
                  <a:schemeClr val="tx1"/>
                </a:solidFill>
              </a:rPr>
              <a:t>All countries that will be used for both customers and suppliers should be entered in countries.  Duty rates are also determined by country.  Use the action Add Duty Rate to select a commodity code and a duty percentage that will be calculated at time of receipt.  If duty rates are not entered, duty will be calculated from the product.</a:t>
            </a:r>
          </a:p>
          <a:p>
            <a:r>
              <a:rPr lang="en-US" sz="1400" dirty="0" smtClean="0">
                <a:solidFill>
                  <a:schemeClr val="tx1"/>
                </a:solidFill>
              </a:rPr>
              <a:t> </a:t>
            </a:r>
          </a:p>
          <a:p>
            <a:r>
              <a:rPr lang="en-US" sz="1800" dirty="0" smtClean="0">
                <a:solidFill>
                  <a:schemeClr val="tx1"/>
                </a:solidFill>
              </a:rPr>
              <a:t>General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Country – Enter the name of the country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ISO 2 character – The ISO 2 character country abbreviation.  Used with the UPS/Fed-EX shipping integration.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ISO 3 character – The ISO 3 character country abbreviation.  Used for reference in WinMan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ISO Numeric – The ISO numeric country abbreviation.  Used for reference in WinMan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Taxable – A reference field that can be used for reporting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EC Member – Used to designate if a country is in the European Union.  A reference field in WinMan.</a:t>
            </a:r>
          </a:p>
          <a:p>
            <a:r>
              <a:rPr lang="en-US" sz="1800" dirty="0" smtClean="0">
                <a:solidFill>
                  <a:schemeClr val="tx1"/>
                </a:solidFill>
              </a:rPr>
              <a:t> </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Currencies </a:t>
            </a:r>
            <a:endParaRPr lang="en-US" dirty="0"/>
          </a:p>
        </p:txBody>
      </p:sp>
      <p:pic>
        <p:nvPicPr>
          <p:cNvPr id="15362" name="Picture 2"/>
          <p:cNvPicPr>
            <a:picLocks noChangeAspect="1" noChangeArrowheads="1"/>
          </p:cNvPicPr>
          <p:nvPr/>
        </p:nvPicPr>
        <p:blipFill>
          <a:blip r:embed="rId2"/>
          <a:srcRect/>
          <a:stretch>
            <a:fillRect/>
          </a:stretch>
        </p:blipFill>
        <p:spPr bwMode="auto">
          <a:xfrm>
            <a:off x="838200" y="1981200"/>
            <a:ext cx="5076825" cy="40224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4739759"/>
          </a:xfrm>
          <a:prstGeom prst="rect">
            <a:avLst/>
          </a:prstGeom>
          <a:noFill/>
        </p:spPr>
        <p:txBody>
          <a:bodyPr wrap="square" rtlCol="0">
            <a:spAutoFit/>
          </a:bodyPr>
          <a:lstStyle/>
          <a:p>
            <a:r>
              <a:rPr lang="en-US" sz="1400" dirty="0" smtClean="0">
                <a:solidFill>
                  <a:schemeClr val="tx1"/>
                </a:solidFill>
              </a:rPr>
              <a:t>Currencies are used to designate which currency a customer and supplier will trade will.  The exchange rate that each currency is set up with will determine what conversion rate is used for each transaction.  Both system currency dollars and the foreign currency values are stored in the transaction files.  Fields that represent the foreign value are designated as starting with “Cur” </a:t>
            </a:r>
            <a:r>
              <a:rPr lang="en-US" sz="1400" dirty="0" err="1" smtClean="0">
                <a:solidFill>
                  <a:schemeClr val="tx1"/>
                </a:solidFill>
              </a:rPr>
              <a:t>eg</a:t>
            </a:r>
            <a:r>
              <a:rPr lang="en-US" sz="1400" dirty="0" smtClean="0">
                <a:solidFill>
                  <a:schemeClr val="tx1"/>
                </a:solidFill>
              </a:rPr>
              <a:t> </a:t>
            </a:r>
            <a:r>
              <a:rPr lang="en-US" sz="1400" dirty="0" err="1" smtClean="0">
                <a:solidFill>
                  <a:schemeClr val="tx1"/>
                </a:solidFill>
              </a:rPr>
              <a:t>Curvalue</a:t>
            </a:r>
            <a:r>
              <a:rPr lang="en-US" sz="1400" dirty="0" smtClean="0">
                <a:solidFill>
                  <a:schemeClr val="tx1"/>
                </a:solidFill>
              </a:rPr>
              <a:t>.</a:t>
            </a:r>
          </a:p>
          <a:p>
            <a:r>
              <a:rPr lang="en-US" sz="1400" dirty="0" smtClean="0">
                <a:solidFill>
                  <a:schemeClr val="tx1"/>
                </a:solidFill>
              </a:rPr>
              <a:t> </a:t>
            </a:r>
          </a:p>
          <a:p>
            <a:r>
              <a:rPr lang="en-US" sz="1800" dirty="0" smtClean="0">
                <a:solidFill>
                  <a:schemeClr val="tx1"/>
                </a:solidFill>
              </a:rPr>
              <a:t>General Tab</a:t>
            </a:r>
          </a:p>
          <a:p>
            <a:r>
              <a:rPr lang="en-US" sz="1800" dirty="0" smtClean="0">
                <a:solidFill>
                  <a:schemeClr val="tx1"/>
                </a:solidFill>
              </a:rPr>
              <a:t> </a:t>
            </a:r>
          </a:p>
          <a:p>
            <a:pPr>
              <a:buFont typeface="Arial" pitchFamily="34" charset="0"/>
              <a:buChar char="•"/>
            </a:pPr>
            <a:r>
              <a:rPr lang="en-US" sz="1400" dirty="0" smtClean="0">
                <a:solidFill>
                  <a:schemeClr val="tx1"/>
                </a:solidFill>
              </a:rPr>
              <a:t> Currency – The currency ID should be descriptive </a:t>
            </a:r>
            <a:r>
              <a:rPr lang="en-US" sz="1400" dirty="0" err="1" smtClean="0">
                <a:solidFill>
                  <a:schemeClr val="tx1"/>
                </a:solidFill>
              </a:rPr>
              <a:t>eg</a:t>
            </a:r>
            <a:r>
              <a:rPr lang="en-US" sz="1400" dirty="0" smtClean="0">
                <a:solidFill>
                  <a:schemeClr val="tx1"/>
                </a:solidFill>
              </a:rPr>
              <a:t> US Dollars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Give a description of the currency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Actual rate – The actual rate of the currency.  Used as a reference field for reporting.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Standard rate – The rate used in WinMan for all transactions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Euro Rate – A field that can be reported against for any Euro conversions.</a:t>
            </a:r>
          </a:p>
          <a:p>
            <a:endParaRPr lang="en-US" sz="1400" dirty="0" smtClean="0">
              <a:solidFill>
                <a:schemeClr val="tx1"/>
              </a:solidFill>
            </a:endParaRPr>
          </a:p>
          <a:p>
            <a:r>
              <a:rPr lang="en-US" sz="1400" dirty="0" smtClean="0">
                <a:solidFill>
                  <a:schemeClr val="tx1"/>
                </a:solidFill>
              </a:rPr>
              <a:t>Note:  The system does not use this rate.  If a currency of Euros is required, it should be set up a new currency.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Display – An abbreviation used in system for the currency </a:t>
            </a:r>
            <a:r>
              <a:rPr lang="en-US" sz="1400" dirty="0" err="1" smtClean="0">
                <a:solidFill>
                  <a:schemeClr val="tx1"/>
                </a:solidFill>
              </a:rPr>
              <a:t>eg</a:t>
            </a:r>
            <a:r>
              <a:rPr lang="en-US" sz="1400" dirty="0" smtClean="0">
                <a:solidFill>
                  <a:schemeClr val="tx1"/>
                </a:solidFill>
              </a:rPr>
              <a:t> $US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Banks </a:t>
            </a:r>
            <a:endParaRPr lang="en-US" dirty="0"/>
          </a:p>
        </p:txBody>
      </p:sp>
      <p:pic>
        <p:nvPicPr>
          <p:cNvPr id="16386" name="Picture 2"/>
          <p:cNvPicPr>
            <a:picLocks noChangeAspect="1" noChangeArrowheads="1"/>
          </p:cNvPicPr>
          <p:nvPr/>
        </p:nvPicPr>
        <p:blipFill>
          <a:blip r:embed="rId2"/>
          <a:srcRect/>
          <a:stretch>
            <a:fillRect/>
          </a:stretch>
        </p:blipFill>
        <p:spPr bwMode="auto">
          <a:xfrm>
            <a:off x="762000" y="1828800"/>
            <a:ext cx="5229225" cy="41431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839200" cy="762000"/>
          </a:xfrm>
        </p:spPr>
        <p:txBody>
          <a:bodyPr/>
          <a:lstStyle/>
          <a:p>
            <a:r>
              <a:rPr lang="en-US" dirty="0" smtClean="0">
                <a:solidFill>
                  <a:schemeClr val="bg1"/>
                </a:solidFill>
              </a:rPr>
              <a:t>Order Flow – Lean</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graphicFrame>
        <p:nvGraphicFramePr>
          <p:cNvPr id="5" name="Diagram 4"/>
          <p:cNvGraphicFramePr/>
          <p:nvPr/>
        </p:nvGraphicFramePr>
        <p:xfrm>
          <a:off x="1828800" y="1066800"/>
          <a:ext cx="5334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866" name="AutoShape 2"/>
          <p:cNvSpPr>
            <a:spLocks noChangeArrowheads="1"/>
          </p:cNvSpPr>
          <p:nvPr/>
        </p:nvSpPr>
        <p:spPr bwMode="auto">
          <a:xfrm>
            <a:off x="3581400" y="2819400"/>
            <a:ext cx="1752600" cy="1676400"/>
          </a:xfrm>
          <a:prstGeom prst="star32">
            <a:avLst>
              <a:gd name="adj" fmla="val 37500"/>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Financials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4308872"/>
          </a:xfrm>
          <a:prstGeom prst="rect">
            <a:avLst/>
          </a:prstGeom>
          <a:noFill/>
        </p:spPr>
        <p:txBody>
          <a:bodyPr wrap="square" rtlCol="0">
            <a:spAutoFit/>
          </a:bodyPr>
          <a:lstStyle/>
          <a:p>
            <a:r>
              <a:rPr lang="en-US" sz="1400" dirty="0" smtClean="0">
                <a:solidFill>
                  <a:schemeClr val="tx1"/>
                </a:solidFill>
              </a:rPr>
              <a:t>Banks store cash values that include payments to customers and suppliers, receipts from customers and suppliers as well as any GL transactions that might affect the bank balance.  Each bank account that either pays or received cash should be set up as an individual bank.</a:t>
            </a:r>
          </a:p>
          <a:p>
            <a:r>
              <a:rPr lang="en-US" sz="1400" dirty="0" smtClean="0">
                <a:solidFill>
                  <a:schemeClr val="tx1"/>
                </a:solidFill>
              </a:rPr>
              <a:t> </a:t>
            </a:r>
          </a:p>
          <a:p>
            <a:r>
              <a:rPr lang="en-US" sz="1800" dirty="0" smtClean="0">
                <a:solidFill>
                  <a:schemeClr val="tx1"/>
                </a:solidFill>
              </a:rPr>
              <a:t>General Tab</a:t>
            </a:r>
          </a:p>
          <a:p>
            <a:r>
              <a:rPr lang="en-US" sz="1400" dirty="0" smtClean="0">
                <a:solidFill>
                  <a:schemeClr val="tx1"/>
                </a:solidFill>
              </a:rPr>
              <a:t> </a:t>
            </a:r>
          </a:p>
          <a:p>
            <a:pPr>
              <a:buFont typeface="Arial" pitchFamily="34" charset="0"/>
              <a:buChar char="•"/>
            </a:pPr>
            <a:r>
              <a:rPr lang="en-US" sz="1400" dirty="0" smtClean="0">
                <a:solidFill>
                  <a:schemeClr val="tx1"/>
                </a:solidFill>
              </a:rPr>
              <a:t> Sort Code – A reference field for the routing number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Account Number – The bank account number used for reference.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Currency – The currency of the bank account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GL account – The cash (Asset) account that is used for accounting.  Typically, each bank will have a separate GL account.</a:t>
            </a:r>
          </a:p>
          <a:p>
            <a:r>
              <a:rPr lang="en-US" sz="1400" dirty="0" smtClean="0">
                <a:solidFill>
                  <a:schemeClr val="tx1"/>
                </a:solidFill>
              </a:rPr>
              <a:t> </a:t>
            </a:r>
          </a:p>
          <a:p>
            <a:r>
              <a:rPr lang="en-US" sz="1800" dirty="0" smtClean="0">
                <a:solidFill>
                  <a:schemeClr val="tx1"/>
                </a:solidFill>
              </a:rPr>
              <a:t>Address Tab</a:t>
            </a:r>
          </a:p>
          <a:p>
            <a:r>
              <a:rPr lang="en-US" sz="1400" dirty="0" smtClean="0">
                <a:solidFill>
                  <a:schemeClr val="tx1"/>
                </a:solidFill>
              </a:rPr>
              <a:t> </a:t>
            </a:r>
          </a:p>
          <a:p>
            <a:r>
              <a:rPr lang="en-US" sz="1400" dirty="0" smtClean="0">
                <a:solidFill>
                  <a:schemeClr val="tx1"/>
                </a:solidFill>
              </a:rPr>
              <a:t>The address and contact information of the bank</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3662541"/>
          </a:xfrm>
          <a:prstGeom prst="rect">
            <a:avLst/>
          </a:prstGeom>
          <a:noFill/>
        </p:spPr>
        <p:txBody>
          <a:bodyPr wrap="square" rtlCol="0">
            <a:spAutoFit/>
          </a:bodyPr>
          <a:lstStyle/>
          <a:p>
            <a:r>
              <a:rPr lang="en-US" sz="1800" dirty="0" smtClean="0">
                <a:solidFill>
                  <a:schemeClr val="tx1"/>
                </a:solidFill>
              </a:rPr>
              <a:t>Details Tab</a:t>
            </a:r>
          </a:p>
          <a:p>
            <a:r>
              <a:rPr lang="en-US" sz="1400" dirty="0" smtClean="0">
                <a:solidFill>
                  <a:schemeClr val="tx1"/>
                </a:solidFill>
              </a:rPr>
              <a:t> </a:t>
            </a:r>
          </a:p>
          <a:p>
            <a:pPr>
              <a:buFont typeface="Arial" pitchFamily="34" charset="0"/>
              <a:buChar char="•"/>
            </a:pPr>
            <a:r>
              <a:rPr lang="en-US" sz="1400" dirty="0" smtClean="0">
                <a:solidFill>
                  <a:schemeClr val="tx1"/>
                </a:solidFill>
              </a:rPr>
              <a:t> Overdraft limit – The overdraft limit, used for reference only.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Active – If the bank is active and can be selected for transactions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Next check number – The next check number that will be used when generating payments.  When making payments this field is automatically updated and does not have to manually be updated after every payment.</a:t>
            </a:r>
          </a:p>
          <a:p>
            <a:r>
              <a:rPr lang="en-US" sz="1400" dirty="0" smtClean="0">
                <a:solidFill>
                  <a:schemeClr val="tx1"/>
                </a:solidFill>
              </a:rPr>
              <a:t> </a:t>
            </a:r>
          </a:p>
          <a:p>
            <a:r>
              <a:rPr lang="en-US" sz="1800" dirty="0" smtClean="0">
                <a:solidFill>
                  <a:schemeClr val="tx1"/>
                </a:solidFill>
              </a:rPr>
              <a:t>International Tab</a:t>
            </a:r>
          </a:p>
          <a:p>
            <a:r>
              <a:rPr lang="en-US" sz="1400" dirty="0" smtClean="0">
                <a:solidFill>
                  <a:schemeClr val="tx1"/>
                </a:solidFill>
              </a:rPr>
              <a:t> </a:t>
            </a:r>
          </a:p>
          <a:p>
            <a:pPr>
              <a:buFont typeface="Arial" pitchFamily="34" charset="0"/>
              <a:buChar char="•"/>
            </a:pPr>
            <a:r>
              <a:rPr lang="en-US" sz="1400" dirty="0" smtClean="0">
                <a:solidFill>
                  <a:schemeClr val="tx1"/>
                </a:solidFill>
              </a:rPr>
              <a:t> BIC – A reference field that can be used for Electronic Payment outputs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IBAN - A reference field that can be used for Electronic Payment outputs</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Credit Terms </a:t>
            </a:r>
            <a:endParaRPr lang="en-US" dirty="0"/>
          </a:p>
        </p:txBody>
      </p:sp>
      <p:pic>
        <p:nvPicPr>
          <p:cNvPr id="17410" name="Picture 2"/>
          <p:cNvPicPr>
            <a:picLocks noChangeAspect="1" noChangeArrowheads="1"/>
          </p:cNvPicPr>
          <p:nvPr/>
        </p:nvPicPr>
        <p:blipFill>
          <a:blip r:embed="rId2"/>
          <a:srcRect/>
          <a:stretch>
            <a:fillRect/>
          </a:stretch>
        </p:blipFill>
        <p:spPr bwMode="auto">
          <a:xfrm>
            <a:off x="914400" y="1828800"/>
            <a:ext cx="5305425" cy="42035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5109091"/>
          </a:xfrm>
          <a:prstGeom prst="rect">
            <a:avLst/>
          </a:prstGeom>
          <a:noFill/>
        </p:spPr>
        <p:txBody>
          <a:bodyPr wrap="square" rtlCol="0">
            <a:spAutoFit/>
          </a:bodyPr>
          <a:lstStyle/>
          <a:p>
            <a:r>
              <a:rPr lang="en-US" sz="1400" dirty="0" smtClean="0">
                <a:solidFill>
                  <a:schemeClr val="tx1"/>
                </a:solidFill>
              </a:rPr>
              <a:t>Credit terms are used to calculate due dates for customers and suppliers.  Early Pay discounts are separate and covered under Settlement terms.  Terms of 2% 10 Net 30 would have a Credit Term of Net 30 and a Settlement term of 2% 10</a:t>
            </a:r>
          </a:p>
          <a:p>
            <a:r>
              <a:rPr lang="en-US" sz="1400" dirty="0" smtClean="0">
                <a:solidFill>
                  <a:schemeClr val="tx1"/>
                </a:solidFill>
              </a:rPr>
              <a:t> </a:t>
            </a:r>
          </a:p>
          <a:p>
            <a:r>
              <a:rPr lang="en-US" sz="1800" dirty="0" smtClean="0">
                <a:solidFill>
                  <a:schemeClr val="tx1"/>
                </a:solidFill>
              </a:rPr>
              <a:t>General Tab</a:t>
            </a:r>
          </a:p>
          <a:p>
            <a:r>
              <a:rPr lang="en-US" sz="1400" dirty="0" smtClean="0">
                <a:solidFill>
                  <a:schemeClr val="tx1"/>
                </a:solidFill>
              </a:rPr>
              <a:t> </a:t>
            </a:r>
          </a:p>
          <a:p>
            <a:pPr>
              <a:buFont typeface="Arial" pitchFamily="34" charset="0"/>
              <a:buChar char="•"/>
            </a:pPr>
            <a:r>
              <a:rPr lang="en-US" sz="1400" dirty="0" smtClean="0">
                <a:solidFill>
                  <a:schemeClr val="tx1"/>
                </a:solidFill>
              </a:rPr>
              <a:t> Credit Term – The Credit Term ID </a:t>
            </a:r>
            <a:r>
              <a:rPr lang="en-US" sz="1400" dirty="0" err="1" smtClean="0">
                <a:solidFill>
                  <a:schemeClr val="tx1"/>
                </a:solidFill>
              </a:rPr>
              <a:t>eg</a:t>
            </a:r>
            <a:r>
              <a:rPr lang="en-US" sz="1400" dirty="0" smtClean="0">
                <a:solidFill>
                  <a:schemeClr val="tx1"/>
                </a:solidFill>
              </a:rPr>
              <a:t> Net 30</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the Credit Term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Trigger date – Invoice date or delivery date can be selected.  This is the starting date if specifying number of days for payment.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End of Month – The due date will be calculated as the last day of the month for the trigger date.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Payment – The number of days/months after the trigger date for the due date.  If end of Month is selected the number of days will be added to the last day of the month</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Special Payment Day – A fixed day of the month for the due date.  If day 30 is selected, and the 30</a:t>
            </a:r>
            <a:r>
              <a:rPr lang="en-US" sz="1400" baseline="30000" dirty="0" smtClean="0">
                <a:solidFill>
                  <a:schemeClr val="tx1"/>
                </a:solidFill>
              </a:rPr>
              <a:t>th</a:t>
            </a:r>
            <a:r>
              <a:rPr lang="en-US" sz="1400" dirty="0" smtClean="0">
                <a:solidFill>
                  <a:schemeClr val="tx1"/>
                </a:solidFill>
              </a:rPr>
              <a:t> day of the month does no exist (February), the last day of the month will be used in its place.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Card Required – If a credit card is required on the sales order.  This is used with the Credit Card authorization module.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Settlement Terms </a:t>
            </a:r>
            <a:endParaRPr lang="en-US" dirty="0"/>
          </a:p>
        </p:txBody>
      </p:sp>
      <p:pic>
        <p:nvPicPr>
          <p:cNvPr id="18435" name="Picture 3"/>
          <p:cNvPicPr>
            <a:picLocks noChangeAspect="1" noChangeArrowheads="1"/>
          </p:cNvPicPr>
          <p:nvPr/>
        </p:nvPicPr>
        <p:blipFill>
          <a:blip r:embed="rId2"/>
          <a:srcRect/>
          <a:stretch>
            <a:fillRect/>
          </a:stretch>
        </p:blipFill>
        <p:spPr bwMode="auto">
          <a:xfrm>
            <a:off x="914400" y="1828800"/>
            <a:ext cx="5305425" cy="42035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3385542"/>
          </a:xfrm>
          <a:prstGeom prst="rect">
            <a:avLst/>
          </a:prstGeom>
          <a:noFill/>
        </p:spPr>
        <p:txBody>
          <a:bodyPr wrap="square" rtlCol="0">
            <a:spAutoFit/>
          </a:bodyPr>
          <a:lstStyle/>
          <a:p>
            <a:r>
              <a:rPr lang="en-US" sz="1400" dirty="0" err="1" smtClean="0">
                <a:solidFill>
                  <a:schemeClr val="tx1"/>
                </a:solidFill>
              </a:rPr>
              <a:t>Settlememt</a:t>
            </a:r>
            <a:r>
              <a:rPr lang="en-US" sz="1400" dirty="0" smtClean="0">
                <a:solidFill>
                  <a:schemeClr val="tx1"/>
                </a:solidFill>
              </a:rPr>
              <a:t> terms are used to calculate early pay discounts for customers and suppliers.  </a:t>
            </a:r>
          </a:p>
          <a:p>
            <a:r>
              <a:rPr lang="en-US" sz="1400" dirty="0" smtClean="0">
                <a:solidFill>
                  <a:schemeClr val="tx1"/>
                </a:solidFill>
              </a:rPr>
              <a:t> </a:t>
            </a:r>
          </a:p>
          <a:p>
            <a:r>
              <a:rPr lang="en-US" sz="1800" dirty="0" smtClean="0">
                <a:solidFill>
                  <a:schemeClr val="tx1"/>
                </a:solidFill>
              </a:rPr>
              <a:t>General Tab</a:t>
            </a:r>
          </a:p>
          <a:p>
            <a:r>
              <a:rPr lang="en-US" sz="1400" dirty="0" smtClean="0">
                <a:solidFill>
                  <a:schemeClr val="tx1"/>
                </a:solidFill>
              </a:rPr>
              <a:t> </a:t>
            </a:r>
          </a:p>
          <a:p>
            <a:pPr>
              <a:buFont typeface="Arial" pitchFamily="34" charset="0"/>
              <a:buChar char="•"/>
            </a:pPr>
            <a:r>
              <a:rPr lang="en-US" sz="1400" dirty="0" smtClean="0">
                <a:solidFill>
                  <a:schemeClr val="tx1"/>
                </a:solidFill>
              </a:rPr>
              <a:t> Settlement Term – The settlement term ID.  </a:t>
            </a:r>
            <a:r>
              <a:rPr lang="en-US" sz="1400" dirty="0" err="1" smtClean="0">
                <a:solidFill>
                  <a:schemeClr val="tx1"/>
                </a:solidFill>
              </a:rPr>
              <a:t>Eg</a:t>
            </a:r>
            <a:r>
              <a:rPr lang="en-US" sz="1400" dirty="0" smtClean="0">
                <a:solidFill>
                  <a:schemeClr val="tx1"/>
                </a:solidFill>
              </a:rPr>
              <a:t> 5% 10</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The description of the settlement term EG 5% if paid within 10 days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Allow Settlement – If a discount is to be taken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Settlement – The number of days from the invoice date that if the invoice is paid, a discount will be calculated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Settlement Rate – The rate of the discount that will be calculated </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Tax Codes </a:t>
            </a:r>
            <a:endParaRPr lang="en-US" dirty="0"/>
          </a:p>
        </p:txBody>
      </p:sp>
      <p:pic>
        <p:nvPicPr>
          <p:cNvPr id="19458" name="Picture 2"/>
          <p:cNvPicPr>
            <a:picLocks noChangeAspect="1" noChangeArrowheads="1"/>
          </p:cNvPicPr>
          <p:nvPr/>
        </p:nvPicPr>
        <p:blipFill>
          <a:blip r:embed="rId2"/>
          <a:srcRect/>
          <a:stretch>
            <a:fillRect/>
          </a:stretch>
        </p:blipFill>
        <p:spPr bwMode="auto">
          <a:xfrm>
            <a:off x="914400" y="1905000"/>
            <a:ext cx="5229225" cy="41431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3385542"/>
          </a:xfrm>
          <a:prstGeom prst="rect">
            <a:avLst/>
          </a:prstGeom>
          <a:noFill/>
        </p:spPr>
        <p:txBody>
          <a:bodyPr wrap="square" rtlCol="0">
            <a:spAutoFit/>
          </a:bodyPr>
          <a:lstStyle/>
          <a:p>
            <a:r>
              <a:rPr lang="en-US" sz="1400" dirty="0" smtClean="0">
                <a:solidFill>
                  <a:schemeClr val="tx1"/>
                </a:solidFill>
              </a:rPr>
              <a:t>Tax codes are used to calculate the tax for customers and suppliers as well as how it should report in the GL.  A tax code should be set up for each taxing authority that tax is collected for or paid to.</a:t>
            </a:r>
          </a:p>
          <a:p>
            <a:r>
              <a:rPr lang="en-US" sz="1400" dirty="0" smtClean="0">
                <a:solidFill>
                  <a:schemeClr val="tx1"/>
                </a:solidFill>
              </a:rPr>
              <a:t> </a:t>
            </a:r>
          </a:p>
          <a:p>
            <a:r>
              <a:rPr lang="en-US" sz="1800" dirty="0" smtClean="0">
                <a:solidFill>
                  <a:schemeClr val="tx1"/>
                </a:solidFill>
              </a:rPr>
              <a:t>General Tab</a:t>
            </a:r>
          </a:p>
          <a:p>
            <a:r>
              <a:rPr lang="en-US" sz="1400" dirty="0" smtClean="0">
                <a:solidFill>
                  <a:schemeClr val="tx1"/>
                </a:solidFill>
              </a:rPr>
              <a:t> </a:t>
            </a:r>
          </a:p>
          <a:p>
            <a:pPr>
              <a:buFont typeface="Arial" pitchFamily="34" charset="0"/>
              <a:buChar char="•"/>
            </a:pPr>
            <a:r>
              <a:rPr lang="en-US" sz="1400" dirty="0" smtClean="0">
                <a:solidFill>
                  <a:schemeClr val="tx1"/>
                </a:solidFill>
              </a:rPr>
              <a:t> Tax code – The taxing authority </a:t>
            </a:r>
            <a:r>
              <a:rPr lang="en-US" sz="1400" dirty="0" err="1" smtClean="0">
                <a:solidFill>
                  <a:schemeClr val="tx1"/>
                </a:solidFill>
              </a:rPr>
              <a:t>Eg</a:t>
            </a:r>
            <a:r>
              <a:rPr lang="en-US" sz="1400" dirty="0" smtClean="0">
                <a:solidFill>
                  <a:schemeClr val="tx1"/>
                </a:solidFill>
              </a:rPr>
              <a:t> VA</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the taxing authority </a:t>
            </a:r>
            <a:r>
              <a:rPr lang="en-US" sz="1400" dirty="0" err="1" smtClean="0">
                <a:solidFill>
                  <a:schemeClr val="tx1"/>
                </a:solidFill>
              </a:rPr>
              <a:t>eg</a:t>
            </a:r>
            <a:r>
              <a:rPr lang="en-US" sz="1400" dirty="0" smtClean="0">
                <a:solidFill>
                  <a:schemeClr val="tx1"/>
                </a:solidFill>
              </a:rPr>
              <a:t> Virginia</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Rate – The rate at which tax is calculated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GL account type – The account that tax is reported to the GL</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Compound Tax – If more than one tax is being used and the tax needs to calculate tax on the invoice AND any other tax values.</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Industries </a:t>
            </a:r>
            <a:endParaRPr lang="en-US" dirty="0"/>
          </a:p>
        </p:txBody>
      </p:sp>
      <p:pic>
        <p:nvPicPr>
          <p:cNvPr id="20482" name="Picture 2"/>
          <p:cNvPicPr>
            <a:picLocks noChangeAspect="1" noChangeArrowheads="1"/>
          </p:cNvPicPr>
          <p:nvPr/>
        </p:nvPicPr>
        <p:blipFill>
          <a:blip r:embed="rId2"/>
          <a:srcRect/>
          <a:stretch>
            <a:fillRect/>
          </a:stretch>
        </p:blipFill>
        <p:spPr bwMode="auto">
          <a:xfrm>
            <a:off x="990600" y="1905000"/>
            <a:ext cx="5153025" cy="40827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1877437"/>
          </a:xfrm>
          <a:prstGeom prst="rect">
            <a:avLst/>
          </a:prstGeom>
          <a:noFill/>
        </p:spPr>
        <p:txBody>
          <a:bodyPr wrap="square" rtlCol="0">
            <a:spAutoFit/>
          </a:bodyPr>
          <a:lstStyle/>
          <a:p>
            <a:r>
              <a:rPr lang="en-US" sz="1400" dirty="0" smtClean="0">
                <a:solidFill>
                  <a:schemeClr val="tx1"/>
                </a:solidFill>
              </a:rPr>
              <a:t>Industries are used to track what industries a customer or supplier belong to.  Industries can be used for reporting.</a:t>
            </a:r>
          </a:p>
          <a:p>
            <a:r>
              <a:rPr lang="en-US" sz="1400" dirty="0" smtClean="0">
                <a:solidFill>
                  <a:schemeClr val="tx1"/>
                </a:solidFill>
              </a:rPr>
              <a:t> </a:t>
            </a:r>
          </a:p>
          <a:p>
            <a:r>
              <a:rPr lang="en-US" sz="1800" dirty="0" smtClean="0">
                <a:solidFill>
                  <a:schemeClr val="tx1"/>
                </a:solidFill>
              </a:rPr>
              <a:t>General Tab</a:t>
            </a:r>
          </a:p>
          <a:p>
            <a:r>
              <a:rPr lang="en-US" sz="1400" dirty="0" smtClean="0">
                <a:solidFill>
                  <a:schemeClr val="tx1"/>
                </a:solidFill>
              </a:rPr>
              <a:t> </a:t>
            </a:r>
          </a:p>
          <a:p>
            <a:pPr>
              <a:buFont typeface="Arial" pitchFamily="34" charset="0"/>
              <a:buChar char="•"/>
            </a:pPr>
            <a:r>
              <a:rPr lang="en-US" sz="1400" dirty="0" smtClean="0">
                <a:solidFill>
                  <a:schemeClr val="tx1"/>
                </a:solidFill>
              </a:rPr>
              <a:t> Industry – The name of the industry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The description of the industry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WinMan Navigation</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Carriers </a:t>
            </a:r>
            <a:endParaRPr lang="en-US" dirty="0"/>
          </a:p>
        </p:txBody>
      </p:sp>
      <p:pic>
        <p:nvPicPr>
          <p:cNvPr id="21506" name="Picture 2"/>
          <p:cNvPicPr>
            <a:picLocks noChangeAspect="1" noChangeArrowheads="1"/>
          </p:cNvPicPr>
          <p:nvPr/>
        </p:nvPicPr>
        <p:blipFill>
          <a:blip r:embed="rId2"/>
          <a:srcRect/>
          <a:stretch>
            <a:fillRect/>
          </a:stretch>
        </p:blipFill>
        <p:spPr bwMode="auto">
          <a:xfrm>
            <a:off x="609600" y="1752600"/>
            <a:ext cx="4848225" cy="3841286"/>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a:srcRect/>
          <a:stretch>
            <a:fillRect/>
          </a:stretch>
        </p:blipFill>
        <p:spPr bwMode="auto">
          <a:xfrm>
            <a:off x="2362200" y="3048000"/>
            <a:ext cx="4495800" cy="35620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4216539"/>
          </a:xfrm>
          <a:prstGeom prst="rect">
            <a:avLst/>
          </a:prstGeom>
          <a:noFill/>
        </p:spPr>
        <p:txBody>
          <a:bodyPr wrap="square" rtlCol="0">
            <a:spAutoFit/>
          </a:bodyPr>
          <a:lstStyle/>
          <a:p>
            <a:r>
              <a:rPr lang="en-US" sz="1400" dirty="0" smtClean="0">
                <a:solidFill>
                  <a:schemeClr val="tx1"/>
                </a:solidFill>
              </a:rPr>
              <a:t>A Carrier is used to group freight methods while freight methods are the specific shipping method.  A Carrier could be UPS or FED-EX while the freight methods might be UPS-RED or UPS-BLUE.</a:t>
            </a:r>
          </a:p>
          <a:p>
            <a:r>
              <a:rPr lang="en-US" sz="1400" dirty="0" smtClean="0">
                <a:solidFill>
                  <a:schemeClr val="tx1"/>
                </a:solidFill>
              </a:rPr>
              <a:t> </a:t>
            </a:r>
          </a:p>
          <a:p>
            <a:r>
              <a:rPr lang="en-US" sz="1800" dirty="0" smtClean="0">
                <a:solidFill>
                  <a:schemeClr val="tx1"/>
                </a:solidFill>
              </a:rPr>
              <a:t>General Tab - Carrier</a:t>
            </a:r>
          </a:p>
          <a:p>
            <a:r>
              <a:rPr lang="en-US" sz="1400" dirty="0" smtClean="0">
                <a:solidFill>
                  <a:schemeClr val="tx1"/>
                </a:solidFill>
              </a:rPr>
              <a:t> </a:t>
            </a:r>
          </a:p>
          <a:p>
            <a:pPr>
              <a:buFont typeface="Arial" pitchFamily="34" charset="0"/>
              <a:buChar char="•"/>
            </a:pPr>
            <a:r>
              <a:rPr lang="en-US" sz="1400" dirty="0" smtClean="0">
                <a:solidFill>
                  <a:schemeClr val="tx1"/>
                </a:solidFill>
              </a:rPr>
              <a:t> Carrier – Enter the Carrier ID </a:t>
            </a:r>
            <a:r>
              <a:rPr lang="en-US" sz="1400" dirty="0" err="1" smtClean="0">
                <a:solidFill>
                  <a:schemeClr val="tx1"/>
                </a:solidFill>
              </a:rPr>
              <a:t>eg</a:t>
            </a:r>
            <a:r>
              <a:rPr lang="en-US" sz="1400" dirty="0" smtClean="0">
                <a:solidFill>
                  <a:schemeClr val="tx1"/>
                </a:solidFill>
              </a:rPr>
              <a:t> UPS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Enter a description for the Carrier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Tracking URL – The tracking URL used to track shipments on the internet. </a:t>
            </a:r>
          </a:p>
          <a:p>
            <a:pPr>
              <a:buFont typeface="Arial" pitchFamily="34" charset="0"/>
              <a:buChar char="•"/>
            </a:pPr>
            <a:endParaRPr lang="en-US" sz="1400" dirty="0" smtClean="0">
              <a:solidFill>
                <a:schemeClr val="tx1"/>
              </a:solidFill>
            </a:endParaRPr>
          </a:p>
          <a:p>
            <a:r>
              <a:rPr lang="en-US" sz="2000" dirty="0" smtClean="0">
                <a:solidFill>
                  <a:schemeClr val="tx1"/>
                </a:solidFill>
              </a:rPr>
              <a:t>General Tab – Freight Method </a:t>
            </a:r>
          </a:p>
          <a:p>
            <a:endParaRPr lang="en-US" sz="2000" dirty="0" smtClean="0">
              <a:solidFill>
                <a:schemeClr val="tx1"/>
              </a:solidFill>
            </a:endParaRPr>
          </a:p>
          <a:p>
            <a:pPr>
              <a:buFont typeface="Arial" pitchFamily="34" charset="0"/>
              <a:buChar char="•"/>
            </a:pPr>
            <a:r>
              <a:rPr lang="en-US" sz="1400" dirty="0" smtClean="0">
                <a:solidFill>
                  <a:schemeClr val="tx1"/>
                </a:solidFill>
              </a:rPr>
              <a:t> Freight Method– Enter the freight Method </a:t>
            </a:r>
            <a:r>
              <a:rPr lang="en-US" sz="1400" dirty="0" err="1" smtClean="0">
                <a:solidFill>
                  <a:schemeClr val="tx1"/>
                </a:solidFill>
              </a:rPr>
              <a:t>eg</a:t>
            </a:r>
            <a:r>
              <a:rPr lang="en-US" sz="1400" dirty="0" smtClean="0">
                <a:solidFill>
                  <a:schemeClr val="tx1"/>
                </a:solidFill>
              </a:rPr>
              <a:t> UPS-BLUE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UPS next day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Price – The standard price when the freight item is added to a sales order</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440120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GL Type Revenue – The revenue account used for freight.  Used when a freight item is added on a sales order, shipment or sales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Cost – The standard price when the freight item is added to a purchase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GL Type Cost – The expense account used for freight.  Used when a freight items is added on a purchase order or purchase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Commodity Code – Used for reference to group freight methods.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Code – If the tax code on the sales order or sales invoice header has 0% tax, the tax code of the freight item will override the default tax code for the freight sales line.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Tracking URL – The tracking URL used to track shipments on the internet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Carrier ID – Used for the shipping integration, this is the freight ID the shipping system is expecting to see.  </a:t>
            </a:r>
            <a:r>
              <a:rPr lang="en-US" sz="1400" dirty="0" err="1" smtClean="0">
                <a:solidFill>
                  <a:schemeClr val="tx1"/>
                </a:solidFill>
              </a:rPr>
              <a:t>Eg</a:t>
            </a:r>
            <a:r>
              <a:rPr lang="en-US" sz="1400" dirty="0" smtClean="0">
                <a:solidFill>
                  <a:schemeClr val="tx1"/>
                </a:solidFill>
              </a:rPr>
              <a:t> a freight method can be set up as UPS-BLUE but the UPS system is expects UPS-BLUE to be BLUE-01.  This field must be populated for the shipping integration to work.</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Taxable – A reference field used if the item is taxable</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Shipping Terms </a:t>
            </a:r>
            <a:endParaRPr lang="en-US" dirty="0"/>
          </a:p>
        </p:txBody>
      </p:sp>
      <p:pic>
        <p:nvPicPr>
          <p:cNvPr id="22530" name="Picture 2"/>
          <p:cNvPicPr>
            <a:picLocks noChangeAspect="1" noChangeArrowheads="1"/>
          </p:cNvPicPr>
          <p:nvPr/>
        </p:nvPicPr>
        <p:blipFill>
          <a:blip r:embed="rId2"/>
          <a:srcRect/>
          <a:stretch>
            <a:fillRect/>
          </a:stretch>
        </p:blipFill>
        <p:spPr bwMode="auto">
          <a:xfrm>
            <a:off x="914400" y="1828800"/>
            <a:ext cx="5257800" cy="41657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2092881"/>
          </a:xfrm>
          <a:prstGeom prst="rect">
            <a:avLst/>
          </a:prstGeom>
          <a:noFill/>
        </p:spPr>
        <p:txBody>
          <a:bodyPr wrap="square" rtlCol="0">
            <a:spAutoFit/>
          </a:bodyPr>
          <a:lstStyle/>
          <a:p>
            <a:r>
              <a:rPr lang="en-US" sz="1400" dirty="0" smtClean="0">
                <a:solidFill>
                  <a:schemeClr val="tx1"/>
                </a:solidFill>
              </a:rPr>
              <a:t>The shipping terms are the terms for payment of the freight.  This generally includes options such as Prepaid, Collect, or 3</a:t>
            </a:r>
            <a:r>
              <a:rPr lang="en-US" sz="1400" baseline="30000" dirty="0" smtClean="0">
                <a:solidFill>
                  <a:schemeClr val="tx1"/>
                </a:solidFill>
              </a:rPr>
              <a:t>rd</a:t>
            </a:r>
            <a:r>
              <a:rPr lang="en-US" sz="1400" dirty="0" smtClean="0">
                <a:solidFill>
                  <a:schemeClr val="tx1"/>
                </a:solidFill>
              </a:rPr>
              <a:t> Party.</a:t>
            </a:r>
          </a:p>
          <a:p>
            <a:r>
              <a:rPr lang="en-US" sz="1400" dirty="0" smtClean="0">
                <a:solidFill>
                  <a:schemeClr val="tx1"/>
                </a:solidFill>
              </a:rPr>
              <a:t> </a:t>
            </a:r>
          </a:p>
          <a:p>
            <a:r>
              <a:rPr lang="en-US" sz="1800" dirty="0" smtClean="0">
                <a:solidFill>
                  <a:schemeClr val="tx1"/>
                </a:solidFill>
              </a:rPr>
              <a:t>General Tab</a:t>
            </a:r>
          </a:p>
          <a:p>
            <a:r>
              <a:rPr lang="en-US" sz="1400" dirty="0" smtClean="0">
                <a:solidFill>
                  <a:schemeClr val="tx1"/>
                </a:solidFill>
              </a:rPr>
              <a:t> </a:t>
            </a:r>
          </a:p>
          <a:p>
            <a:pPr>
              <a:buFont typeface="Arial" pitchFamily="34" charset="0"/>
              <a:buChar char="•"/>
            </a:pPr>
            <a:r>
              <a:rPr lang="en-US" sz="1400" dirty="0" smtClean="0">
                <a:solidFill>
                  <a:schemeClr val="tx1"/>
                </a:solidFill>
              </a:rPr>
              <a:t> Shipping Term – Enter the shipping term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Enter the description of the shipping term. </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Inventory Reason Codes </a:t>
            </a:r>
            <a:endParaRPr lang="en-US" dirty="0"/>
          </a:p>
        </p:txBody>
      </p:sp>
      <p:pic>
        <p:nvPicPr>
          <p:cNvPr id="23554" name="Picture 2"/>
          <p:cNvPicPr>
            <a:picLocks noChangeAspect="1" noChangeArrowheads="1"/>
          </p:cNvPicPr>
          <p:nvPr/>
        </p:nvPicPr>
        <p:blipFill>
          <a:blip r:embed="rId2"/>
          <a:srcRect/>
          <a:stretch>
            <a:fillRect/>
          </a:stretch>
        </p:blipFill>
        <p:spPr bwMode="auto">
          <a:xfrm>
            <a:off x="838200" y="1905000"/>
            <a:ext cx="5019120" cy="39766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2523768"/>
          </a:xfrm>
          <a:prstGeom prst="rect">
            <a:avLst/>
          </a:prstGeom>
          <a:noFill/>
        </p:spPr>
        <p:txBody>
          <a:bodyPr wrap="square" rtlCol="0">
            <a:spAutoFit/>
          </a:bodyPr>
          <a:lstStyle/>
          <a:p>
            <a:r>
              <a:rPr lang="en-US" sz="1400" dirty="0" smtClean="0">
                <a:solidFill>
                  <a:schemeClr val="tx1"/>
                </a:solidFill>
              </a:rPr>
              <a:t>Inventory reason codes are used to adjust stock quantities and values.  Inventory reason codes are used in supplier returns, RMAs, inventory counts and in the inventory review module for manual adjustments.</a:t>
            </a:r>
          </a:p>
          <a:p>
            <a:r>
              <a:rPr lang="en-US" sz="1400" dirty="0" smtClean="0">
                <a:solidFill>
                  <a:schemeClr val="tx1"/>
                </a:solidFill>
              </a:rPr>
              <a:t> </a:t>
            </a:r>
          </a:p>
          <a:p>
            <a:r>
              <a:rPr lang="en-US" sz="1800" dirty="0" smtClean="0">
                <a:solidFill>
                  <a:schemeClr val="tx1"/>
                </a:solidFill>
              </a:rPr>
              <a:t>General Tab</a:t>
            </a:r>
          </a:p>
          <a:p>
            <a:r>
              <a:rPr lang="en-US" sz="1400" dirty="0" smtClean="0">
                <a:solidFill>
                  <a:schemeClr val="tx1"/>
                </a:solidFill>
              </a:rPr>
              <a:t> </a:t>
            </a:r>
          </a:p>
          <a:p>
            <a:pPr>
              <a:buFont typeface="Arial" pitchFamily="34" charset="0"/>
              <a:buChar char="•"/>
            </a:pPr>
            <a:r>
              <a:rPr lang="en-US" sz="1400" dirty="0" smtClean="0">
                <a:solidFill>
                  <a:schemeClr val="tx1"/>
                </a:solidFill>
              </a:rPr>
              <a:t> Reason Code – Enter a 2 character reason code ID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Enter the description of the reason code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Account Type – Enter the expense account that the adjustment will affect.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Manufacturing Order Prefixes </a:t>
            </a:r>
            <a:endParaRPr lang="en-US" dirty="0"/>
          </a:p>
        </p:txBody>
      </p:sp>
      <p:pic>
        <p:nvPicPr>
          <p:cNvPr id="24578" name="Picture 2"/>
          <p:cNvPicPr>
            <a:picLocks noChangeAspect="1" noChangeArrowheads="1"/>
          </p:cNvPicPr>
          <p:nvPr/>
        </p:nvPicPr>
        <p:blipFill>
          <a:blip r:embed="rId2"/>
          <a:srcRect/>
          <a:stretch>
            <a:fillRect/>
          </a:stretch>
        </p:blipFill>
        <p:spPr bwMode="auto">
          <a:xfrm>
            <a:off x="685800" y="1905000"/>
            <a:ext cx="5105400" cy="4045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2739211"/>
          </a:xfrm>
          <a:prstGeom prst="rect">
            <a:avLst/>
          </a:prstGeom>
          <a:noFill/>
        </p:spPr>
        <p:txBody>
          <a:bodyPr wrap="square" rtlCol="0">
            <a:spAutoFit/>
          </a:bodyPr>
          <a:lstStyle/>
          <a:p>
            <a:r>
              <a:rPr lang="en-US" sz="1400" dirty="0" smtClean="0">
                <a:solidFill>
                  <a:schemeClr val="tx1"/>
                </a:solidFill>
              </a:rPr>
              <a:t>Manufacturing Order prefixes are used as a prefix for manufacturing orders.  Multiple prefixes are added for reporting purposes.</a:t>
            </a:r>
          </a:p>
          <a:p>
            <a:r>
              <a:rPr lang="en-US" sz="1400" dirty="0" smtClean="0">
                <a:solidFill>
                  <a:schemeClr val="tx1"/>
                </a:solidFill>
              </a:rPr>
              <a:t> </a:t>
            </a:r>
          </a:p>
          <a:p>
            <a:r>
              <a:rPr lang="en-US" sz="1800" dirty="0" smtClean="0">
                <a:solidFill>
                  <a:schemeClr val="tx1"/>
                </a:solidFill>
              </a:rPr>
              <a:t>General Tab</a:t>
            </a:r>
          </a:p>
          <a:p>
            <a:r>
              <a:rPr lang="en-US" sz="1400" dirty="0" smtClean="0">
                <a:solidFill>
                  <a:schemeClr val="tx1"/>
                </a:solidFill>
              </a:rPr>
              <a:t> </a:t>
            </a:r>
          </a:p>
          <a:p>
            <a:pPr>
              <a:buFont typeface="Arial" pitchFamily="34" charset="0"/>
              <a:buChar char="•"/>
            </a:pPr>
            <a:r>
              <a:rPr lang="en-US" sz="1400" dirty="0" smtClean="0">
                <a:solidFill>
                  <a:schemeClr val="tx1"/>
                </a:solidFill>
              </a:rPr>
              <a:t> Prefix – A prefix that can be as many as 6 characters.  Usually 3 characters keeps the MO numbers </a:t>
            </a:r>
            <a:r>
              <a:rPr lang="en-US" sz="1400" dirty="0" err="1" smtClean="0">
                <a:solidFill>
                  <a:schemeClr val="tx1"/>
                </a:solidFill>
              </a:rPr>
              <a:t>managable</a:t>
            </a:r>
            <a:endParaRPr lang="en-US" sz="1400" dirty="0" smtClean="0">
              <a:solidFill>
                <a:schemeClr val="tx1"/>
              </a:solidFill>
            </a:endParaRP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Enter the description of the prefix</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Next Number – The next number for the prefix.  This is automatically controlled within the system and needs no manual updating. </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Purchase Order Prefixes </a:t>
            </a:r>
            <a:endParaRPr lang="en-US" dirty="0"/>
          </a:p>
        </p:txBody>
      </p:sp>
      <p:pic>
        <p:nvPicPr>
          <p:cNvPr id="25602" name="Picture 2"/>
          <p:cNvPicPr>
            <a:picLocks noChangeAspect="1" noChangeArrowheads="1"/>
          </p:cNvPicPr>
          <p:nvPr/>
        </p:nvPicPr>
        <p:blipFill>
          <a:blip r:embed="rId2"/>
          <a:srcRect/>
          <a:stretch>
            <a:fillRect/>
          </a:stretch>
        </p:blipFill>
        <p:spPr bwMode="auto">
          <a:xfrm>
            <a:off x="990600" y="1905000"/>
            <a:ext cx="5000625" cy="39620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Basics for using the system</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19201"/>
            <a:ext cx="8382000" cy="1815882"/>
          </a:xfrm>
          <a:prstGeom prst="rect">
            <a:avLst/>
          </a:prstGeom>
          <a:noFill/>
        </p:spPr>
        <p:txBody>
          <a:bodyPr wrap="square" rtlCol="0">
            <a:spAutoFit/>
          </a:bodyPr>
          <a:lstStyle/>
          <a:p>
            <a:r>
              <a:rPr lang="en-US" sz="2800" dirty="0" smtClean="0">
                <a:solidFill>
                  <a:schemeClr val="tx1"/>
                </a:solidFill>
              </a:rPr>
              <a:t>For training, login to the system using </a:t>
            </a:r>
            <a:r>
              <a:rPr lang="en-US" sz="2800" i="1" dirty="0" smtClean="0">
                <a:solidFill>
                  <a:schemeClr val="tx1"/>
                </a:solidFill>
              </a:rPr>
              <a:t>&lt;user&gt;</a:t>
            </a:r>
            <a:r>
              <a:rPr lang="en-US" sz="2800" dirty="0" smtClean="0">
                <a:solidFill>
                  <a:schemeClr val="tx1"/>
                </a:solidFill>
              </a:rPr>
              <a:t> </a:t>
            </a:r>
            <a:r>
              <a:rPr lang="en-US" sz="2800" dirty="0" err="1" smtClean="0">
                <a:solidFill>
                  <a:schemeClr val="tx1"/>
                </a:solidFill>
              </a:rPr>
              <a:t>winman</a:t>
            </a:r>
            <a:r>
              <a:rPr lang="en-US" sz="2800" dirty="0" smtClean="0">
                <a:solidFill>
                  <a:schemeClr val="tx1"/>
                </a:solidFill>
              </a:rPr>
              <a:t>, </a:t>
            </a:r>
            <a:r>
              <a:rPr lang="en-US" sz="2800" i="1" dirty="0" smtClean="0">
                <a:solidFill>
                  <a:schemeClr val="tx1"/>
                </a:solidFill>
              </a:rPr>
              <a:t>&lt;password&gt;</a:t>
            </a:r>
            <a:r>
              <a:rPr lang="en-US" sz="2800" dirty="0" smtClean="0">
                <a:solidFill>
                  <a:schemeClr val="tx1"/>
                </a:solidFill>
              </a:rPr>
              <a:t> </a:t>
            </a:r>
            <a:r>
              <a:rPr lang="en-US" sz="2800" dirty="0" err="1" smtClean="0">
                <a:solidFill>
                  <a:schemeClr val="tx1"/>
                </a:solidFill>
              </a:rPr>
              <a:t>winman</a:t>
            </a:r>
            <a:r>
              <a:rPr lang="en-US" sz="2800" dirty="0" smtClean="0">
                <a:solidFill>
                  <a:schemeClr val="tx1"/>
                </a:solidFill>
              </a:rPr>
              <a:t>.  For in-house systems, the system administrator will provide you with the logon credentials.</a:t>
            </a:r>
            <a:endParaRPr lang="en-US" sz="2000" dirty="0">
              <a:solidFill>
                <a:schemeClr val="tx1"/>
              </a:solidFill>
            </a:endParaRPr>
          </a:p>
        </p:txBody>
      </p:sp>
      <p:pic>
        <p:nvPicPr>
          <p:cNvPr id="5" name="Picture 4"/>
          <p:cNvPicPr/>
          <p:nvPr/>
        </p:nvPicPr>
        <p:blipFill>
          <a:blip r:embed="rId2"/>
          <a:srcRect/>
          <a:stretch>
            <a:fillRect/>
          </a:stretch>
        </p:blipFill>
        <p:spPr bwMode="auto">
          <a:xfrm>
            <a:off x="2743200" y="3352800"/>
            <a:ext cx="3312795" cy="1915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3385542"/>
          </a:xfrm>
          <a:prstGeom prst="rect">
            <a:avLst/>
          </a:prstGeom>
          <a:noFill/>
        </p:spPr>
        <p:txBody>
          <a:bodyPr wrap="square" rtlCol="0">
            <a:spAutoFit/>
          </a:bodyPr>
          <a:lstStyle/>
          <a:p>
            <a:r>
              <a:rPr lang="en-US" sz="1400" dirty="0" smtClean="0">
                <a:solidFill>
                  <a:schemeClr val="tx1"/>
                </a:solidFill>
              </a:rPr>
              <a:t>Purchase Order Prefixes are used to separate PO’s for reporting purposes.  At least 1 PO prefix must exist to enter a PO.  PO prefixes can be used to represent a buyer, a type of PO(regular, sub-contract, replacement, etc) or some other way that PO’s might need to be separated.</a:t>
            </a:r>
          </a:p>
          <a:p>
            <a:r>
              <a:rPr lang="en-US" sz="1400" dirty="0" smtClean="0">
                <a:solidFill>
                  <a:schemeClr val="tx1"/>
                </a:solidFill>
              </a:rPr>
              <a:t> </a:t>
            </a:r>
          </a:p>
          <a:p>
            <a:r>
              <a:rPr lang="en-US" sz="1800" dirty="0" smtClean="0">
                <a:solidFill>
                  <a:schemeClr val="tx1"/>
                </a:solidFill>
              </a:rPr>
              <a:t>General Tab</a:t>
            </a:r>
          </a:p>
          <a:p>
            <a:endParaRPr lang="en-US" sz="1400" dirty="0" smtClean="0">
              <a:solidFill>
                <a:schemeClr val="tx1"/>
              </a:solidFill>
            </a:endParaRPr>
          </a:p>
          <a:p>
            <a:pPr>
              <a:buFont typeface="Arial" pitchFamily="34" charset="0"/>
              <a:buChar char="•"/>
            </a:pPr>
            <a:r>
              <a:rPr lang="en-US" sz="1400" dirty="0" smtClean="0">
                <a:solidFill>
                  <a:schemeClr val="tx1"/>
                </a:solidFill>
              </a:rPr>
              <a:t> Purchase Order Prefix – The 3 digit prefix code used to identify a Purchase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what the prefix is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Next Number – The next sequential PO number used to create a PO.  This number is automatically increased with every PO by WinMan.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Discount -  A discount that will override all other discounts for line items on a purchase order.  If discounts are used by supplier, product, or supplier cross reference this field should remain as [Default]</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Sales Order Sources </a:t>
            </a:r>
            <a:endParaRPr lang="en-US" dirty="0"/>
          </a:p>
        </p:txBody>
      </p:sp>
      <p:pic>
        <p:nvPicPr>
          <p:cNvPr id="26626" name="Picture 2"/>
          <p:cNvPicPr>
            <a:picLocks noChangeAspect="1" noChangeArrowheads="1"/>
          </p:cNvPicPr>
          <p:nvPr/>
        </p:nvPicPr>
        <p:blipFill>
          <a:blip r:embed="rId2"/>
          <a:srcRect/>
          <a:stretch>
            <a:fillRect/>
          </a:stretch>
        </p:blipFill>
        <p:spPr bwMode="auto">
          <a:xfrm>
            <a:off x="838200" y="1828800"/>
            <a:ext cx="5153025" cy="40827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1877437"/>
          </a:xfrm>
          <a:prstGeom prst="rect">
            <a:avLst/>
          </a:prstGeom>
          <a:noFill/>
        </p:spPr>
        <p:txBody>
          <a:bodyPr wrap="square" rtlCol="0">
            <a:spAutoFit/>
          </a:bodyPr>
          <a:lstStyle/>
          <a:p>
            <a:r>
              <a:rPr lang="en-US" sz="1400" dirty="0" smtClean="0">
                <a:solidFill>
                  <a:schemeClr val="tx1"/>
                </a:solidFill>
              </a:rPr>
              <a:t>Sales order sources are a quick way to determine where your sales orders are coming from.  They can be used to track marketing efforts and effectiveness.</a:t>
            </a:r>
          </a:p>
          <a:p>
            <a:r>
              <a:rPr lang="en-US" sz="1400" dirty="0" smtClean="0">
                <a:solidFill>
                  <a:schemeClr val="tx1"/>
                </a:solidFill>
              </a:rPr>
              <a:t> </a:t>
            </a:r>
          </a:p>
          <a:p>
            <a:r>
              <a:rPr lang="en-US" sz="1800" dirty="0" smtClean="0">
                <a:solidFill>
                  <a:schemeClr val="tx1"/>
                </a:solidFill>
              </a:rPr>
              <a:t>General Tab</a:t>
            </a:r>
          </a:p>
          <a:p>
            <a:endParaRPr lang="en-US" sz="1400" dirty="0" smtClean="0">
              <a:solidFill>
                <a:schemeClr val="tx1"/>
              </a:solidFill>
            </a:endParaRPr>
          </a:p>
          <a:p>
            <a:pPr>
              <a:buFont typeface="Arial" pitchFamily="34" charset="0"/>
              <a:buChar char="•"/>
            </a:pPr>
            <a:r>
              <a:rPr lang="en-US" sz="1400" dirty="0" smtClean="0">
                <a:solidFill>
                  <a:schemeClr val="tx1"/>
                </a:solidFill>
              </a:rPr>
              <a:t> Sales Order source – The sales order source</a:t>
            </a:r>
          </a:p>
          <a:p>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the sales order source </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Sales Order Prefixes </a:t>
            </a:r>
            <a:endParaRPr lang="en-US" dirty="0"/>
          </a:p>
        </p:txBody>
      </p:sp>
      <p:pic>
        <p:nvPicPr>
          <p:cNvPr id="27650" name="Picture 2"/>
          <p:cNvPicPr>
            <a:picLocks noChangeAspect="1" noChangeArrowheads="1"/>
          </p:cNvPicPr>
          <p:nvPr/>
        </p:nvPicPr>
        <p:blipFill>
          <a:blip r:embed="rId2"/>
          <a:srcRect/>
          <a:stretch>
            <a:fillRect/>
          </a:stretch>
        </p:blipFill>
        <p:spPr bwMode="auto">
          <a:xfrm>
            <a:off x="990600" y="1981200"/>
            <a:ext cx="4922945" cy="39004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4462760"/>
          </a:xfrm>
          <a:prstGeom prst="rect">
            <a:avLst/>
          </a:prstGeom>
          <a:noFill/>
        </p:spPr>
        <p:txBody>
          <a:bodyPr wrap="square" rtlCol="0">
            <a:spAutoFit/>
          </a:bodyPr>
          <a:lstStyle/>
          <a:p>
            <a:r>
              <a:rPr lang="en-US" sz="1400" dirty="0" smtClean="0">
                <a:solidFill>
                  <a:schemeClr val="tx1"/>
                </a:solidFill>
              </a:rPr>
              <a:t>Sales Order Prefixes are used to separate SO’s for reporting purposes.  At least 1 SO prefix must exist to enter a SO.  SO prefixes can be used for type of SO(regular, quote, RMA, consignment) or some other way that SO’s might need to be separated.</a:t>
            </a:r>
          </a:p>
          <a:p>
            <a:r>
              <a:rPr lang="en-US" sz="1400" dirty="0" smtClean="0">
                <a:solidFill>
                  <a:schemeClr val="tx1"/>
                </a:solidFill>
              </a:rPr>
              <a:t> </a:t>
            </a:r>
          </a:p>
          <a:p>
            <a:r>
              <a:rPr lang="en-US" sz="1800" dirty="0" smtClean="0">
                <a:solidFill>
                  <a:schemeClr val="tx1"/>
                </a:solidFill>
              </a:rPr>
              <a:t>General Tab</a:t>
            </a:r>
          </a:p>
          <a:p>
            <a:endParaRPr lang="en-US" sz="1400" dirty="0" smtClean="0">
              <a:solidFill>
                <a:schemeClr val="tx1"/>
              </a:solidFill>
            </a:endParaRPr>
          </a:p>
          <a:p>
            <a:pPr>
              <a:buFont typeface="Arial" pitchFamily="34" charset="0"/>
              <a:buChar char="•"/>
            </a:pPr>
            <a:r>
              <a:rPr lang="en-US" sz="1400" dirty="0" smtClean="0">
                <a:solidFill>
                  <a:schemeClr val="tx1"/>
                </a:solidFill>
              </a:rPr>
              <a:t> Sales Order Prefix – The 3 digit prefix code used to identify a Sales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what the prefix is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Next Number – The next sequential SO number used to create a SO.  This number is automatically increased with every SO by WinMan.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Account Division – If the profile to use revenue divisions by prefix is turned on this will be the default division for all line items added.  If profile is not turned on this field will do nothing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Order Type – The default order type for the prefix (Order or Quote)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Consignment Sale – If orders are defaulted to be consignment sales.</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Write Off codes </a:t>
            </a:r>
            <a:endParaRPr lang="en-US" dirty="0"/>
          </a:p>
        </p:txBody>
      </p:sp>
      <p:pic>
        <p:nvPicPr>
          <p:cNvPr id="28674" name="Picture 2"/>
          <p:cNvPicPr>
            <a:picLocks noChangeAspect="1" noChangeArrowheads="1"/>
          </p:cNvPicPr>
          <p:nvPr/>
        </p:nvPicPr>
        <p:blipFill>
          <a:blip r:embed="rId2"/>
          <a:srcRect/>
          <a:stretch>
            <a:fillRect/>
          </a:stretch>
        </p:blipFill>
        <p:spPr bwMode="auto">
          <a:xfrm>
            <a:off x="990600" y="1981200"/>
            <a:ext cx="5305425" cy="42035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2308324"/>
          </a:xfrm>
          <a:prstGeom prst="rect">
            <a:avLst/>
          </a:prstGeom>
          <a:noFill/>
        </p:spPr>
        <p:txBody>
          <a:bodyPr wrap="square" rtlCol="0">
            <a:spAutoFit/>
          </a:bodyPr>
          <a:lstStyle/>
          <a:p>
            <a:r>
              <a:rPr lang="en-US" sz="1400" dirty="0" smtClean="0">
                <a:solidFill>
                  <a:schemeClr val="tx1"/>
                </a:solidFill>
              </a:rPr>
              <a:t>Write off codes are used with the cash program to write off invoice values.  Write off codes can also be used to expense any bank fees on a cash transaction.</a:t>
            </a:r>
          </a:p>
          <a:p>
            <a:r>
              <a:rPr lang="en-US" sz="1400" dirty="0" smtClean="0">
                <a:solidFill>
                  <a:schemeClr val="tx1"/>
                </a:solidFill>
              </a:rPr>
              <a:t> </a:t>
            </a:r>
          </a:p>
          <a:p>
            <a:r>
              <a:rPr lang="en-US" sz="1800" dirty="0" smtClean="0">
                <a:solidFill>
                  <a:schemeClr val="tx1"/>
                </a:solidFill>
              </a:rPr>
              <a:t>General Tab</a:t>
            </a:r>
          </a:p>
          <a:p>
            <a:endParaRPr lang="en-US" sz="1400" dirty="0" smtClean="0">
              <a:solidFill>
                <a:schemeClr val="tx1"/>
              </a:solidFill>
            </a:endParaRPr>
          </a:p>
          <a:p>
            <a:pPr>
              <a:buFont typeface="Arial" pitchFamily="34" charset="0"/>
              <a:buChar char="•"/>
            </a:pPr>
            <a:r>
              <a:rPr lang="en-US" sz="1400" dirty="0" smtClean="0">
                <a:solidFill>
                  <a:schemeClr val="tx1"/>
                </a:solidFill>
              </a:rPr>
              <a:t> Write Off code – The 3 digit code used to identify the write off</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what the write off is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Account type – The expense account used for the write off  transaction</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562600" y="1143000"/>
            <a:ext cx="3124200" cy="646331"/>
          </a:xfrm>
          <a:prstGeom prst="rect">
            <a:avLst/>
          </a:prstGeom>
          <a:noFill/>
        </p:spPr>
        <p:txBody>
          <a:bodyPr wrap="square" rtlCol="0">
            <a:spAutoFit/>
          </a:bodyPr>
          <a:lstStyle/>
          <a:p>
            <a:r>
              <a:rPr lang="en-US" dirty="0" smtClean="0"/>
              <a:t>Sundries </a:t>
            </a:r>
            <a:endParaRPr lang="en-US" dirty="0"/>
          </a:p>
        </p:txBody>
      </p:sp>
      <p:pic>
        <p:nvPicPr>
          <p:cNvPr id="29698" name="Picture 2"/>
          <p:cNvPicPr>
            <a:picLocks noChangeAspect="1" noChangeArrowheads="1"/>
          </p:cNvPicPr>
          <p:nvPr/>
        </p:nvPicPr>
        <p:blipFill>
          <a:blip r:embed="rId2"/>
          <a:srcRect b="54660"/>
          <a:stretch>
            <a:fillRect/>
          </a:stretch>
        </p:blipFill>
        <p:spPr bwMode="auto">
          <a:xfrm>
            <a:off x="304800" y="1143000"/>
            <a:ext cx="5105400" cy="1834017"/>
          </a:xfrm>
          <a:prstGeom prst="rect">
            <a:avLst/>
          </a:prstGeom>
          <a:noFill/>
          <a:ln w="9525">
            <a:noFill/>
            <a:miter lim="800000"/>
            <a:headEnd/>
            <a:tailEnd/>
          </a:ln>
          <a:effectLst/>
        </p:spPr>
      </p:pic>
      <p:pic>
        <p:nvPicPr>
          <p:cNvPr id="29699" name="Picture 3"/>
          <p:cNvPicPr>
            <a:picLocks noChangeAspect="1" noChangeArrowheads="1"/>
          </p:cNvPicPr>
          <p:nvPr/>
        </p:nvPicPr>
        <p:blipFill>
          <a:blip r:embed="rId3"/>
          <a:srcRect b="65534"/>
          <a:stretch>
            <a:fillRect/>
          </a:stretch>
        </p:blipFill>
        <p:spPr bwMode="auto">
          <a:xfrm>
            <a:off x="1600200" y="3124200"/>
            <a:ext cx="5105400" cy="1394166"/>
          </a:xfrm>
          <a:prstGeom prst="rect">
            <a:avLst/>
          </a:prstGeom>
          <a:noFill/>
          <a:ln w="9525">
            <a:noFill/>
            <a:miter lim="800000"/>
            <a:headEnd/>
            <a:tailEnd/>
          </a:ln>
          <a:effectLst/>
        </p:spPr>
      </p:pic>
      <p:pic>
        <p:nvPicPr>
          <p:cNvPr id="29700" name="Picture 4"/>
          <p:cNvPicPr>
            <a:picLocks noChangeAspect="1" noChangeArrowheads="1"/>
          </p:cNvPicPr>
          <p:nvPr/>
        </p:nvPicPr>
        <p:blipFill>
          <a:blip r:embed="rId4"/>
          <a:srcRect b="56214"/>
          <a:stretch>
            <a:fillRect/>
          </a:stretch>
        </p:blipFill>
        <p:spPr bwMode="auto">
          <a:xfrm>
            <a:off x="3810000" y="4572000"/>
            <a:ext cx="5105400" cy="17711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3785652"/>
          </a:xfrm>
          <a:prstGeom prst="rect">
            <a:avLst/>
          </a:prstGeom>
          <a:noFill/>
        </p:spPr>
        <p:txBody>
          <a:bodyPr wrap="square" rtlCol="0">
            <a:spAutoFit/>
          </a:bodyPr>
          <a:lstStyle/>
          <a:p>
            <a:r>
              <a:rPr lang="en-US" sz="1400" dirty="0" smtClean="0">
                <a:solidFill>
                  <a:schemeClr val="tx1"/>
                </a:solidFill>
              </a:rPr>
              <a:t>Sundries are non-inventoried items are either sold or purchased.  Sundries are items where you do not keep track of quantities on hand, rather they are either expensed or reported as revenue when they happen.  Sundries can be things such as shop supplies, catalogs or office supplies.</a:t>
            </a:r>
          </a:p>
          <a:p>
            <a:endParaRPr lang="en-US" sz="1800" dirty="0" smtClean="0">
              <a:solidFill>
                <a:schemeClr val="tx1"/>
              </a:solidFill>
            </a:endParaRPr>
          </a:p>
          <a:p>
            <a:r>
              <a:rPr lang="en-US" sz="1800" dirty="0" smtClean="0">
                <a:solidFill>
                  <a:schemeClr val="tx1"/>
                </a:solidFill>
              </a:rPr>
              <a:t>General Tab</a:t>
            </a:r>
          </a:p>
          <a:p>
            <a:r>
              <a:rPr lang="en-US" sz="1800" dirty="0" smtClean="0">
                <a:solidFill>
                  <a:schemeClr val="tx1"/>
                </a:solidFill>
              </a:rPr>
              <a:t> </a:t>
            </a:r>
          </a:p>
          <a:p>
            <a:pPr>
              <a:buFont typeface="Arial" pitchFamily="34" charset="0"/>
              <a:buChar char="•"/>
            </a:pPr>
            <a:r>
              <a:rPr lang="en-US" sz="1400" dirty="0" smtClean="0">
                <a:solidFill>
                  <a:schemeClr val="tx1"/>
                </a:solidFill>
              </a:rPr>
              <a:t> Sundry – A sundry ID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the sundry.  This will default into the sales order and purchase order line descriptions and appear on sales and purchase prints.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Price – The default selling price on a sales order/invoice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Cost – The default price on a purchase order/invoice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Taxable – A reference field to indicate if the item is taxable</a:t>
            </a:r>
            <a:r>
              <a:rPr lang="en-US" sz="1800" dirty="0" smtClean="0">
                <a:solidFill>
                  <a:schemeClr val="tx1"/>
                </a:solidFill>
              </a:rPr>
              <a:t> </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3847207"/>
          </a:xfrm>
          <a:prstGeom prst="rect">
            <a:avLst/>
          </a:prstGeom>
          <a:noFill/>
        </p:spPr>
        <p:txBody>
          <a:bodyPr wrap="square" rtlCol="0">
            <a:spAutoFit/>
          </a:bodyPr>
          <a:lstStyle/>
          <a:p>
            <a:r>
              <a:rPr lang="en-US" sz="1800" dirty="0" smtClean="0">
                <a:solidFill>
                  <a:schemeClr val="tx1"/>
                </a:solidFill>
              </a:rPr>
              <a:t>Accounts Tab</a:t>
            </a:r>
          </a:p>
          <a:p>
            <a:r>
              <a:rPr lang="en-US" sz="1800" dirty="0" smtClean="0">
                <a:solidFill>
                  <a:schemeClr val="tx1"/>
                </a:solidFill>
              </a:rPr>
              <a:t> </a:t>
            </a:r>
          </a:p>
          <a:p>
            <a:pPr>
              <a:buFont typeface="Arial" pitchFamily="34" charset="0"/>
              <a:buChar char="•"/>
            </a:pPr>
            <a:r>
              <a:rPr lang="en-US" sz="1400" dirty="0" smtClean="0">
                <a:solidFill>
                  <a:schemeClr val="tx1"/>
                </a:solidFill>
              </a:rPr>
              <a:t> GL Revenue Type – The default revenue account when added to a sales order/invoice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GL Cost Type – The default expense account when added to a purchase order/invoice</a:t>
            </a:r>
          </a:p>
          <a:p>
            <a:endParaRPr lang="en-US" sz="1800" dirty="0" smtClean="0">
              <a:solidFill>
                <a:schemeClr val="tx1"/>
              </a:solidFill>
            </a:endParaRPr>
          </a:p>
          <a:p>
            <a:r>
              <a:rPr lang="en-US" sz="1800" dirty="0" smtClean="0">
                <a:solidFill>
                  <a:schemeClr val="tx1"/>
                </a:solidFill>
              </a:rPr>
              <a:t>Details Tab</a:t>
            </a:r>
          </a:p>
          <a:p>
            <a:r>
              <a:rPr lang="en-US" sz="1800" dirty="0" smtClean="0">
                <a:solidFill>
                  <a:schemeClr val="tx1"/>
                </a:solidFill>
              </a:rPr>
              <a:t> </a:t>
            </a:r>
          </a:p>
          <a:p>
            <a:pPr>
              <a:buFont typeface="Arial" pitchFamily="34" charset="0"/>
              <a:buChar char="•"/>
            </a:pPr>
            <a:r>
              <a:rPr lang="en-US" sz="1400" dirty="0" smtClean="0">
                <a:solidFill>
                  <a:schemeClr val="tx1"/>
                </a:solidFill>
              </a:rPr>
              <a:t> Unit of Measure – The unit of measure that the item is sold and purchased in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Code – The tax code that applies to the sundry used as reference only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Commodity Code – The commodity code for the sundry used as reference only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Commission Group – The commission group for the sundry that is used to calculate a commission value if the sundry is a commissionable item</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477000" cy="762000"/>
          </a:xfrm>
        </p:spPr>
        <p:txBody>
          <a:bodyPr/>
          <a:lstStyle/>
          <a:p>
            <a:r>
              <a:rPr lang="en-US" dirty="0" smtClean="0">
                <a:solidFill>
                  <a:schemeClr val="bg1"/>
                </a:solidFill>
              </a:rPr>
              <a:t>WinMan Central</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5943600" y="2209800"/>
            <a:ext cx="2971800" cy="4154984"/>
          </a:xfrm>
          <a:prstGeom prst="rect">
            <a:avLst/>
          </a:prstGeom>
          <a:noFill/>
        </p:spPr>
        <p:txBody>
          <a:bodyPr wrap="square" rtlCol="0">
            <a:spAutoFit/>
          </a:bodyPr>
          <a:lstStyle/>
          <a:p>
            <a:pPr>
              <a:buFont typeface="Arial" pitchFamily="34" charset="0"/>
              <a:buChar char="•"/>
            </a:pPr>
            <a:r>
              <a:rPr lang="en-US" sz="1600" dirty="0" smtClean="0">
                <a:solidFill>
                  <a:schemeClr val="tx1"/>
                </a:solidFill>
              </a:rPr>
              <a:t> The Favorites Icons are user specific shortcuts to WinMan modules or reports and can be arranged in the following methods;</a:t>
            </a:r>
          </a:p>
          <a:p>
            <a:pPr lvl="1">
              <a:lnSpc>
                <a:spcPct val="150000"/>
              </a:lnSpc>
              <a:buFont typeface="Arial" pitchFamily="34" charset="0"/>
              <a:buChar char="•"/>
            </a:pPr>
            <a:r>
              <a:rPr lang="en-US" sz="1600" dirty="0" smtClean="0">
                <a:solidFill>
                  <a:schemeClr val="tx1"/>
                </a:solidFill>
              </a:rPr>
              <a:t> Details</a:t>
            </a:r>
          </a:p>
          <a:p>
            <a:pPr lvl="1">
              <a:buFont typeface="Arial" pitchFamily="34" charset="0"/>
              <a:buChar char="•"/>
            </a:pPr>
            <a:r>
              <a:rPr lang="en-US" sz="1600" dirty="0" smtClean="0">
                <a:solidFill>
                  <a:schemeClr val="tx1"/>
                </a:solidFill>
              </a:rPr>
              <a:t> Small Icons</a:t>
            </a:r>
          </a:p>
          <a:p>
            <a:pPr lvl="1">
              <a:buFont typeface="Arial" pitchFamily="34" charset="0"/>
              <a:buChar char="•"/>
            </a:pPr>
            <a:r>
              <a:rPr lang="en-US" sz="1600" dirty="0" smtClean="0">
                <a:solidFill>
                  <a:schemeClr val="tx1"/>
                </a:solidFill>
              </a:rPr>
              <a:t> Large Icons</a:t>
            </a:r>
          </a:p>
          <a:p>
            <a:pPr lvl="1">
              <a:buFont typeface="Arial" pitchFamily="34" charset="0"/>
              <a:buChar char="•"/>
            </a:pPr>
            <a:r>
              <a:rPr lang="en-US" sz="1600" dirty="0" smtClean="0">
                <a:solidFill>
                  <a:schemeClr val="tx1"/>
                </a:solidFill>
              </a:rPr>
              <a:t> List</a:t>
            </a:r>
          </a:p>
          <a:p>
            <a:pPr lvl="1">
              <a:buFont typeface="Arial" pitchFamily="34" charset="0"/>
              <a:buChar char="•"/>
            </a:pPr>
            <a:endParaRPr lang="en-US" sz="1600" dirty="0" smtClean="0">
              <a:solidFill>
                <a:schemeClr val="tx1"/>
              </a:solidFill>
              <a:latin typeface="Arial" pitchFamily="34" charset="0"/>
              <a:cs typeface="Arial" pitchFamily="34" charset="0"/>
            </a:endParaRPr>
          </a:p>
          <a:p>
            <a:pPr>
              <a:buFont typeface="Arial" pitchFamily="34" charset="0"/>
              <a:buChar char="•"/>
            </a:pPr>
            <a:r>
              <a:rPr lang="en-US" sz="1600" dirty="0" smtClean="0">
                <a:solidFill>
                  <a:schemeClr val="tx1"/>
                </a:solidFill>
                <a:latin typeface="Arial" pitchFamily="34" charset="0"/>
                <a:cs typeface="Arial" pitchFamily="34" charset="0"/>
              </a:rPr>
              <a:t> </a:t>
            </a:r>
            <a:r>
              <a:rPr lang="en-US" sz="1600" dirty="0" smtClean="0">
                <a:solidFill>
                  <a:schemeClr val="tx1"/>
                </a:solidFill>
                <a:latin typeface="Arial" pitchFamily="34" charset="0"/>
                <a:ea typeface="Times New Roman"/>
                <a:cs typeface="Arial" pitchFamily="34" charset="0"/>
              </a:rPr>
              <a:t>Favorites are set up by going to the required module and selecting </a:t>
            </a:r>
            <a:r>
              <a:rPr lang="en-US" sz="1600" b="1" cap="small" dirty="0" smtClean="0">
                <a:solidFill>
                  <a:schemeClr val="tx1"/>
                </a:solidFill>
                <a:latin typeface="Arial" pitchFamily="34" charset="0"/>
                <a:ea typeface="Times New Roman"/>
                <a:cs typeface="Arial" pitchFamily="34" charset="0"/>
              </a:rPr>
              <a:t>Tools/Add to favorites</a:t>
            </a:r>
            <a:r>
              <a:rPr lang="en-US" sz="1600" dirty="0" smtClean="0">
                <a:solidFill>
                  <a:schemeClr val="tx1"/>
                </a:solidFill>
                <a:latin typeface="Arial" pitchFamily="34" charset="0"/>
                <a:ea typeface="Times New Roman"/>
                <a:cs typeface="Arial" pitchFamily="34" charset="0"/>
              </a:rPr>
              <a:t>. After adding favorites the WinMan desktop will show the shortcut icons.</a:t>
            </a:r>
          </a:p>
        </p:txBody>
      </p:sp>
      <p:sp>
        <p:nvSpPr>
          <p:cNvPr id="11" name="TextBox 10"/>
          <p:cNvSpPr txBox="1"/>
          <p:nvPr/>
        </p:nvSpPr>
        <p:spPr>
          <a:xfrm>
            <a:off x="381000" y="1295400"/>
            <a:ext cx="8305800" cy="830997"/>
          </a:xfrm>
          <a:prstGeom prst="rect">
            <a:avLst/>
          </a:prstGeom>
          <a:noFill/>
        </p:spPr>
        <p:txBody>
          <a:bodyPr wrap="square" rtlCol="0">
            <a:spAutoFit/>
          </a:bodyPr>
          <a:lstStyle/>
          <a:p>
            <a:r>
              <a:rPr lang="en-US" sz="1600" dirty="0" smtClean="0">
                <a:solidFill>
                  <a:schemeClr val="tx1"/>
                </a:solidFill>
              </a:rPr>
              <a:t>Once logged on you will be in the WinMan Central area which is always open while running WinMan. The initial folder view will be your Favorites.  An example user logon with Favorites established is shown below.</a:t>
            </a:r>
          </a:p>
        </p:txBody>
      </p:sp>
      <p:pic>
        <p:nvPicPr>
          <p:cNvPr id="421889" name="Picture 1"/>
          <p:cNvPicPr>
            <a:picLocks noChangeAspect="1" noChangeArrowheads="1"/>
          </p:cNvPicPr>
          <p:nvPr/>
        </p:nvPicPr>
        <p:blipFill>
          <a:blip r:embed="rId2"/>
          <a:srcRect b="3876"/>
          <a:stretch>
            <a:fillRect/>
          </a:stretch>
        </p:blipFill>
        <p:spPr bwMode="auto">
          <a:xfrm>
            <a:off x="381000" y="2667000"/>
            <a:ext cx="5334000" cy="3100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143000"/>
            <a:ext cx="8229600" cy="646331"/>
          </a:xfrm>
          <a:prstGeom prst="rect">
            <a:avLst/>
          </a:prstGeom>
          <a:noFill/>
        </p:spPr>
        <p:txBody>
          <a:bodyPr wrap="square" rtlCol="0">
            <a:spAutoFit/>
          </a:bodyPr>
          <a:lstStyle/>
          <a:p>
            <a:r>
              <a:rPr lang="en-US" dirty="0" smtClean="0"/>
              <a:t>Standard Messages </a:t>
            </a:r>
            <a:endParaRPr lang="en-US" dirty="0"/>
          </a:p>
        </p:txBody>
      </p:sp>
      <p:pic>
        <p:nvPicPr>
          <p:cNvPr id="30722" name="Picture 2"/>
          <p:cNvPicPr>
            <a:picLocks noChangeAspect="1" noChangeArrowheads="1"/>
          </p:cNvPicPr>
          <p:nvPr/>
        </p:nvPicPr>
        <p:blipFill>
          <a:blip r:embed="rId2"/>
          <a:srcRect/>
          <a:stretch>
            <a:fillRect/>
          </a:stretch>
        </p:blipFill>
        <p:spPr bwMode="auto">
          <a:xfrm>
            <a:off x="762000" y="1905000"/>
            <a:ext cx="5153025" cy="40827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2646878"/>
          </a:xfrm>
          <a:prstGeom prst="rect">
            <a:avLst/>
          </a:prstGeom>
          <a:noFill/>
        </p:spPr>
        <p:txBody>
          <a:bodyPr wrap="square" rtlCol="0">
            <a:spAutoFit/>
          </a:bodyPr>
          <a:lstStyle/>
          <a:p>
            <a:r>
              <a:rPr lang="en-US" sz="1400" dirty="0" smtClean="0">
                <a:solidFill>
                  <a:schemeClr val="tx1"/>
                </a:solidFill>
              </a:rPr>
              <a:t>Standard Messages are used on Sales Orders, Sales Invoices and Purchase Orders.  Standard messages are used for messages that are going to be used in multiple instances so that the message doesn’t need to be re-types many times </a:t>
            </a:r>
          </a:p>
          <a:p>
            <a:endParaRPr lang="en-US" sz="1800" dirty="0" smtClean="0">
              <a:solidFill>
                <a:schemeClr val="tx1"/>
              </a:solidFill>
            </a:endParaRPr>
          </a:p>
          <a:p>
            <a:r>
              <a:rPr lang="en-US" sz="1800" dirty="0" smtClean="0">
                <a:solidFill>
                  <a:schemeClr val="tx1"/>
                </a:solidFill>
              </a:rPr>
              <a:t>General Tab</a:t>
            </a:r>
          </a:p>
          <a:p>
            <a:r>
              <a:rPr lang="en-US" sz="1800" dirty="0" smtClean="0">
                <a:solidFill>
                  <a:schemeClr val="tx1"/>
                </a:solidFill>
              </a:rPr>
              <a:t> </a:t>
            </a:r>
          </a:p>
          <a:p>
            <a:pPr>
              <a:buFont typeface="Arial" pitchFamily="34" charset="0"/>
              <a:buChar char="•"/>
            </a:pPr>
            <a:r>
              <a:rPr lang="en-US" sz="1400" dirty="0" smtClean="0">
                <a:solidFill>
                  <a:schemeClr val="tx1"/>
                </a:solidFill>
              </a:rPr>
              <a:t> Message – A message ID that will identify the message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the message.  Might include when it is used.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Text – What the message is that should be added to the order or invoice.</a:t>
            </a:r>
            <a:endParaRPr lang="en-US" sz="1800" dirty="0" smtClean="0">
              <a:solidFill>
                <a:schemeClr val="tx1"/>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143000"/>
            <a:ext cx="8229600" cy="646331"/>
          </a:xfrm>
          <a:prstGeom prst="rect">
            <a:avLst/>
          </a:prstGeom>
          <a:noFill/>
        </p:spPr>
        <p:txBody>
          <a:bodyPr wrap="square" rtlCol="0">
            <a:spAutoFit/>
          </a:bodyPr>
          <a:lstStyle/>
          <a:p>
            <a:r>
              <a:rPr lang="en-US" dirty="0" smtClean="0"/>
              <a:t>Exchange Difference Codes </a:t>
            </a:r>
            <a:endParaRPr lang="en-US" dirty="0"/>
          </a:p>
        </p:txBody>
      </p:sp>
      <p:pic>
        <p:nvPicPr>
          <p:cNvPr id="31746" name="Picture 2"/>
          <p:cNvPicPr>
            <a:picLocks noChangeAspect="1" noChangeArrowheads="1"/>
          </p:cNvPicPr>
          <p:nvPr/>
        </p:nvPicPr>
        <p:blipFill>
          <a:blip r:embed="rId2"/>
          <a:srcRect/>
          <a:stretch>
            <a:fillRect/>
          </a:stretch>
        </p:blipFill>
        <p:spPr bwMode="auto">
          <a:xfrm>
            <a:off x="914400" y="1905000"/>
            <a:ext cx="5153025" cy="40827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2369880"/>
          </a:xfrm>
          <a:prstGeom prst="rect">
            <a:avLst/>
          </a:prstGeom>
          <a:noFill/>
        </p:spPr>
        <p:txBody>
          <a:bodyPr wrap="square" rtlCol="0">
            <a:spAutoFit/>
          </a:bodyPr>
          <a:lstStyle/>
          <a:p>
            <a:r>
              <a:rPr lang="en-US" sz="1400" dirty="0" smtClean="0">
                <a:solidFill>
                  <a:schemeClr val="tx1"/>
                </a:solidFill>
              </a:rPr>
              <a:t>Exchange difference codes are used to track exchange gain and loss values.  At least 1 account needs to be entered into the system.</a:t>
            </a:r>
          </a:p>
          <a:p>
            <a:endParaRPr lang="en-US" sz="1400" dirty="0" smtClean="0">
              <a:solidFill>
                <a:schemeClr val="tx1"/>
              </a:solidFill>
            </a:endParaRPr>
          </a:p>
          <a:p>
            <a:r>
              <a:rPr lang="en-US" sz="1800" dirty="0" smtClean="0">
                <a:solidFill>
                  <a:schemeClr val="tx1"/>
                </a:solidFill>
              </a:rPr>
              <a:t>General Tab</a:t>
            </a:r>
          </a:p>
          <a:p>
            <a:r>
              <a:rPr lang="en-US" sz="1800" dirty="0" smtClean="0">
                <a:solidFill>
                  <a:schemeClr val="tx1"/>
                </a:solidFill>
              </a:rPr>
              <a:t> </a:t>
            </a:r>
          </a:p>
          <a:p>
            <a:pPr>
              <a:buFont typeface="Arial" pitchFamily="34" charset="0"/>
              <a:buChar char="•"/>
            </a:pPr>
            <a:r>
              <a:rPr lang="en-US" sz="1400" dirty="0" smtClean="0">
                <a:solidFill>
                  <a:schemeClr val="tx1"/>
                </a:solidFill>
              </a:rPr>
              <a:t> Identifier – A  3 digit code for the identifier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the exchange difference code which may include when it is used.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Account Type – The account that the gain/loss value will be reported to.</a:t>
            </a:r>
            <a:endParaRPr lang="en-US" sz="1800" dirty="0" smtClean="0">
              <a:solidFill>
                <a:schemeClr val="tx1"/>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143000"/>
            <a:ext cx="8229600" cy="646331"/>
          </a:xfrm>
          <a:prstGeom prst="rect">
            <a:avLst/>
          </a:prstGeom>
          <a:noFill/>
        </p:spPr>
        <p:txBody>
          <a:bodyPr wrap="square" rtlCol="0">
            <a:spAutoFit/>
          </a:bodyPr>
          <a:lstStyle/>
          <a:p>
            <a:r>
              <a:rPr lang="en-US" dirty="0" smtClean="0"/>
              <a:t>Fault Codes </a:t>
            </a:r>
            <a:endParaRPr lang="en-US" dirty="0"/>
          </a:p>
        </p:txBody>
      </p:sp>
      <p:pic>
        <p:nvPicPr>
          <p:cNvPr id="32770" name="Picture 2"/>
          <p:cNvPicPr>
            <a:picLocks noChangeAspect="1" noChangeArrowheads="1"/>
          </p:cNvPicPr>
          <p:nvPr/>
        </p:nvPicPr>
        <p:blipFill>
          <a:blip r:embed="rId2"/>
          <a:srcRect r="18125" b="3876"/>
          <a:stretch>
            <a:fillRect/>
          </a:stretch>
        </p:blipFill>
        <p:spPr bwMode="auto">
          <a:xfrm>
            <a:off x="762000" y="1828799"/>
            <a:ext cx="6096000" cy="43276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1938992"/>
          </a:xfrm>
          <a:prstGeom prst="rect">
            <a:avLst/>
          </a:prstGeom>
          <a:noFill/>
        </p:spPr>
        <p:txBody>
          <a:bodyPr wrap="square" rtlCol="0">
            <a:spAutoFit/>
          </a:bodyPr>
          <a:lstStyle/>
          <a:p>
            <a:r>
              <a:rPr lang="en-US" sz="1400" dirty="0" smtClean="0">
                <a:solidFill>
                  <a:schemeClr val="tx1"/>
                </a:solidFill>
              </a:rPr>
              <a:t>Fault codes are used with the RMA module.  They identify why an RMA is created and are used for reporting.</a:t>
            </a:r>
          </a:p>
          <a:p>
            <a:endParaRPr lang="en-US" sz="1400" dirty="0" smtClean="0">
              <a:solidFill>
                <a:schemeClr val="tx1"/>
              </a:solidFill>
            </a:endParaRPr>
          </a:p>
          <a:p>
            <a:r>
              <a:rPr lang="en-US" sz="1800" dirty="0" smtClean="0">
                <a:solidFill>
                  <a:schemeClr val="tx1"/>
                </a:solidFill>
              </a:rPr>
              <a:t>General Tab</a:t>
            </a:r>
          </a:p>
          <a:p>
            <a:r>
              <a:rPr lang="en-US" sz="1800" dirty="0" smtClean="0">
                <a:solidFill>
                  <a:schemeClr val="tx1"/>
                </a:solidFill>
              </a:rPr>
              <a:t> </a:t>
            </a:r>
          </a:p>
          <a:p>
            <a:pPr>
              <a:buFont typeface="Arial" pitchFamily="34" charset="0"/>
              <a:buChar char="•"/>
            </a:pPr>
            <a:r>
              <a:rPr lang="en-US" sz="1400" dirty="0" smtClean="0">
                <a:solidFill>
                  <a:schemeClr val="tx1"/>
                </a:solidFill>
              </a:rPr>
              <a:t> Identifier – A fault code ID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the fault code which may include when it is used.</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457200" y="1143000"/>
            <a:ext cx="8229600" cy="646331"/>
          </a:xfrm>
          <a:prstGeom prst="rect">
            <a:avLst/>
          </a:prstGeom>
          <a:noFill/>
        </p:spPr>
        <p:txBody>
          <a:bodyPr wrap="square" rtlCol="0">
            <a:spAutoFit/>
          </a:bodyPr>
          <a:lstStyle/>
          <a:p>
            <a:r>
              <a:rPr lang="en-US" dirty="0" smtClean="0"/>
              <a:t>Credit Memo Reason Codes </a:t>
            </a:r>
            <a:endParaRPr lang="en-US" dirty="0"/>
          </a:p>
        </p:txBody>
      </p:sp>
      <p:pic>
        <p:nvPicPr>
          <p:cNvPr id="32771" name="Picture 3"/>
          <p:cNvPicPr>
            <a:picLocks noChangeAspect="1" noChangeArrowheads="1"/>
          </p:cNvPicPr>
          <p:nvPr/>
        </p:nvPicPr>
        <p:blipFill>
          <a:blip r:embed="rId2"/>
          <a:srcRect/>
          <a:stretch>
            <a:fillRect/>
          </a:stretch>
        </p:blipFill>
        <p:spPr bwMode="auto">
          <a:xfrm>
            <a:off x="1143000" y="1752600"/>
            <a:ext cx="5457825" cy="43242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1938992"/>
          </a:xfrm>
          <a:prstGeom prst="rect">
            <a:avLst/>
          </a:prstGeom>
          <a:noFill/>
        </p:spPr>
        <p:txBody>
          <a:bodyPr wrap="square" rtlCol="0">
            <a:spAutoFit/>
          </a:bodyPr>
          <a:lstStyle/>
          <a:p>
            <a:r>
              <a:rPr lang="en-US" sz="1400" dirty="0" smtClean="0">
                <a:solidFill>
                  <a:schemeClr val="tx1"/>
                </a:solidFill>
              </a:rPr>
              <a:t>Credit Memo reason codes are used with sales credits.  They are used to identify why a credit was created for reporting purposes.</a:t>
            </a:r>
          </a:p>
          <a:p>
            <a:endParaRPr lang="en-US" sz="1400" dirty="0" smtClean="0">
              <a:solidFill>
                <a:schemeClr val="tx1"/>
              </a:solidFill>
            </a:endParaRPr>
          </a:p>
          <a:p>
            <a:r>
              <a:rPr lang="en-US" sz="1800" dirty="0" smtClean="0">
                <a:solidFill>
                  <a:schemeClr val="tx1"/>
                </a:solidFill>
              </a:rPr>
              <a:t>General Tab</a:t>
            </a:r>
          </a:p>
          <a:p>
            <a:r>
              <a:rPr lang="en-US" sz="1800" dirty="0" smtClean="0">
                <a:solidFill>
                  <a:schemeClr val="tx1"/>
                </a:solidFill>
              </a:rPr>
              <a:t> </a:t>
            </a:r>
          </a:p>
          <a:p>
            <a:pPr>
              <a:buFont typeface="Arial" pitchFamily="34" charset="0"/>
              <a:buChar char="•"/>
            </a:pPr>
            <a:r>
              <a:rPr lang="en-US" sz="1400" dirty="0" smtClean="0">
                <a:solidFill>
                  <a:schemeClr val="tx1"/>
                </a:solidFill>
              </a:rPr>
              <a:t> Identifier – A reason code ID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the reason code which may include when it is used.</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Work Schedule</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457200" y="1143000"/>
            <a:ext cx="8305800" cy="923330"/>
          </a:xfrm>
          <a:prstGeom prst="rect">
            <a:avLst/>
          </a:prstGeom>
          <a:noFill/>
        </p:spPr>
        <p:txBody>
          <a:bodyPr wrap="square" rtlCol="0">
            <a:spAutoFit/>
          </a:bodyPr>
          <a:lstStyle/>
          <a:p>
            <a:r>
              <a:rPr lang="en-US" sz="1800" dirty="0" smtClean="0">
                <a:solidFill>
                  <a:schemeClr val="tx1"/>
                </a:solidFill>
              </a:rPr>
              <a:t>Exception can made to the schedule to account for holidays.  Breaks, both paid and unpaid may also be setup.   This is done by selecting one of the actions circled below.</a:t>
            </a:r>
            <a:endParaRPr lang="en-US" sz="1800" dirty="0">
              <a:solidFill>
                <a:schemeClr val="tx1"/>
              </a:solidFill>
            </a:endParaRPr>
          </a:p>
        </p:txBody>
      </p:sp>
      <p:pic>
        <p:nvPicPr>
          <p:cNvPr id="6146" name="Picture 2"/>
          <p:cNvPicPr>
            <a:picLocks noChangeAspect="1" noChangeArrowheads="1"/>
          </p:cNvPicPr>
          <p:nvPr/>
        </p:nvPicPr>
        <p:blipFill>
          <a:blip r:embed="rId2"/>
          <a:srcRect/>
          <a:stretch>
            <a:fillRect/>
          </a:stretch>
        </p:blipFill>
        <p:spPr bwMode="auto">
          <a:xfrm>
            <a:off x="457200" y="2590800"/>
            <a:ext cx="8410575" cy="3819525"/>
          </a:xfrm>
          <a:prstGeom prst="rect">
            <a:avLst/>
          </a:prstGeom>
          <a:noFill/>
          <a:ln w="9525">
            <a:noFill/>
            <a:miter lim="800000"/>
            <a:headEnd/>
            <a:tailEnd/>
          </a:ln>
          <a:effectLst/>
        </p:spPr>
      </p:pic>
      <p:sp>
        <p:nvSpPr>
          <p:cNvPr id="7" name="Oval 6"/>
          <p:cNvSpPr/>
          <p:nvPr/>
        </p:nvSpPr>
        <p:spPr>
          <a:xfrm>
            <a:off x="7086600" y="5791200"/>
            <a:ext cx="1676400" cy="457200"/>
          </a:xfrm>
          <a:prstGeom prst="ellipse">
            <a:avLst/>
          </a:prstGeom>
          <a:no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Work Schedule</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457200" y="1143000"/>
            <a:ext cx="8305800" cy="923330"/>
          </a:xfrm>
          <a:prstGeom prst="rect">
            <a:avLst/>
          </a:prstGeom>
          <a:noFill/>
        </p:spPr>
        <p:txBody>
          <a:bodyPr wrap="square" rtlCol="0">
            <a:spAutoFit/>
          </a:bodyPr>
          <a:lstStyle/>
          <a:p>
            <a:r>
              <a:rPr lang="en-US" sz="1800" dirty="0" smtClean="0">
                <a:solidFill>
                  <a:schemeClr val="tx1"/>
                </a:solidFill>
              </a:rPr>
              <a:t>This is an example of an exception to the summer schedule.  Here, the factory is not working on the Fourth of July.  Note that February 14 is bold.  That indicates an exception on that day.</a:t>
            </a:r>
            <a:endParaRPr lang="en-US" sz="1800" dirty="0">
              <a:solidFill>
                <a:schemeClr val="tx1"/>
              </a:solidFill>
            </a:endParaRPr>
          </a:p>
        </p:txBody>
      </p:sp>
      <p:pic>
        <p:nvPicPr>
          <p:cNvPr id="7170" name="Picture 2"/>
          <p:cNvPicPr>
            <a:picLocks noChangeAspect="1" noChangeArrowheads="1"/>
          </p:cNvPicPr>
          <p:nvPr/>
        </p:nvPicPr>
        <p:blipFill>
          <a:blip r:embed="rId2"/>
          <a:srcRect/>
          <a:stretch>
            <a:fillRect/>
          </a:stretch>
        </p:blipFill>
        <p:spPr bwMode="auto">
          <a:xfrm>
            <a:off x="1447800" y="2209800"/>
            <a:ext cx="4724399" cy="3591156"/>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477000" cy="762000"/>
          </a:xfrm>
        </p:spPr>
        <p:txBody>
          <a:bodyPr/>
          <a:lstStyle/>
          <a:p>
            <a:r>
              <a:rPr lang="en-US" dirty="0" smtClean="0">
                <a:solidFill>
                  <a:schemeClr val="bg1"/>
                </a:solidFill>
              </a:rPr>
              <a:t>WinMan Central</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11" name="TextBox 10"/>
          <p:cNvSpPr txBox="1"/>
          <p:nvPr/>
        </p:nvSpPr>
        <p:spPr>
          <a:xfrm>
            <a:off x="381000" y="3657600"/>
            <a:ext cx="5181600" cy="2031325"/>
          </a:xfrm>
          <a:prstGeom prst="rect">
            <a:avLst/>
          </a:prstGeom>
          <a:noFill/>
        </p:spPr>
        <p:txBody>
          <a:bodyPr wrap="square" rtlCol="0">
            <a:spAutoFit/>
          </a:bodyPr>
          <a:lstStyle/>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Bookmarks can also be sent via email to anyone.  The email will contain the same information as found in WinMan.  As the bookmark is in email format, there is no drill down functionality and it will not appear in the Bookmarks section of WinMan Central.</a:t>
            </a:r>
          </a:p>
          <a:p>
            <a:pPr marL="0" marR="0">
              <a:spcBef>
                <a:spcPts val="0"/>
              </a:spcBef>
              <a:spcAft>
                <a:spcPts val="0"/>
              </a:spcAft>
              <a:buFont typeface="Arial" pitchFamily="34" charset="0"/>
              <a:buChar char="•"/>
            </a:pPr>
            <a:endParaRPr lang="en-US" sz="1400" dirty="0" smtClean="0">
              <a:solidFill>
                <a:schemeClr val="tx1"/>
              </a:solidFill>
              <a:latin typeface="Arial" pitchFamily="34" charset="0"/>
              <a:ea typeface="Times New Roman"/>
              <a:cs typeface="Arial" pitchFamily="34" charset="0"/>
            </a:endParaRPr>
          </a:p>
          <a:p>
            <a:pPr>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A bookmark can also be sent to another WinMan user using Tools/Send Bookmark.  Multiple users can be sent a bookmark at the same time</a:t>
            </a:r>
          </a:p>
        </p:txBody>
      </p:sp>
      <p:pic>
        <p:nvPicPr>
          <p:cNvPr id="463874" name="Picture 2"/>
          <p:cNvPicPr>
            <a:picLocks noChangeAspect="1" noChangeArrowheads="1"/>
          </p:cNvPicPr>
          <p:nvPr/>
        </p:nvPicPr>
        <p:blipFill>
          <a:blip r:embed="rId2"/>
          <a:srcRect/>
          <a:stretch>
            <a:fillRect/>
          </a:stretch>
        </p:blipFill>
        <p:spPr bwMode="auto">
          <a:xfrm>
            <a:off x="5715000" y="3657600"/>
            <a:ext cx="3238500" cy="2619375"/>
          </a:xfrm>
          <a:prstGeom prst="rect">
            <a:avLst/>
          </a:prstGeom>
          <a:noFill/>
          <a:ln w="9525">
            <a:noFill/>
            <a:miter lim="800000"/>
            <a:headEnd/>
            <a:tailEnd/>
          </a:ln>
          <a:effectLst/>
        </p:spPr>
      </p:pic>
      <p:sp>
        <p:nvSpPr>
          <p:cNvPr id="10" name="TextBox 9"/>
          <p:cNvSpPr txBox="1"/>
          <p:nvPr/>
        </p:nvSpPr>
        <p:spPr>
          <a:xfrm>
            <a:off x="381000" y="1371600"/>
            <a:ext cx="8458200" cy="2062103"/>
          </a:xfrm>
          <a:prstGeom prst="rect">
            <a:avLst/>
          </a:prstGeom>
          <a:noFill/>
        </p:spPr>
        <p:txBody>
          <a:bodyPr wrap="square" rtlCol="0">
            <a:spAutoFit/>
          </a:bodyPr>
          <a:lstStyle/>
          <a:p>
            <a:pPr marL="0" marR="0">
              <a:spcBef>
                <a:spcPts val="0"/>
              </a:spcBef>
              <a:spcAft>
                <a:spcPts val="0"/>
              </a:spcAft>
            </a:pPr>
            <a:r>
              <a:rPr lang="en-US" sz="2800" dirty="0" smtClean="0">
                <a:solidFill>
                  <a:schemeClr val="tx1"/>
                </a:solidFill>
                <a:latin typeface="Arial" pitchFamily="34" charset="0"/>
                <a:ea typeface="Times New Roman"/>
                <a:cs typeface="Arial" pitchFamily="34" charset="0"/>
              </a:rPr>
              <a:t>Bookmarks</a:t>
            </a:r>
          </a:p>
          <a:p>
            <a:pPr marL="0" marR="0">
              <a:spcBef>
                <a:spcPts val="0"/>
              </a:spcBef>
              <a:spcAft>
                <a:spcPts val="0"/>
              </a:spcAft>
            </a:pPr>
            <a:endParaRPr lang="en-US" sz="1600" dirty="0" smtClean="0">
              <a:solidFill>
                <a:schemeClr val="tx1"/>
              </a:solidFill>
              <a:latin typeface="Times New Roman"/>
              <a:ea typeface="Times New Roman"/>
            </a:endParaRPr>
          </a:p>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Bookmarks are similar to Favorites, but can link to specific pieces of data or a report.  A bookmark could be a BOM or sales order that is used frequently.  </a:t>
            </a:r>
          </a:p>
          <a:p>
            <a:pPr marL="0" marR="0">
              <a:spcBef>
                <a:spcPts val="0"/>
              </a:spcBef>
              <a:spcAft>
                <a:spcPts val="0"/>
              </a:spcAft>
              <a:buFont typeface="Arial" pitchFamily="34" charset="0"/>
              <a:buChar char="•"/>
            </a:pPr>
            <a:endParaRPr lang="en-US" sz="1400" dirty="0" smtClean="0">
              <a:solidFill>
                <a:schemeClr val="tx1"/>
              </a:solidFill>
              <a:latin typeface="Arial" pitchFamily="34" charset="0"/>
              <a:ea typeface="Times New Roman"/>
              <a:cs typeface="Arial" pitchFamily="34" charset="0"/>
            </a:endParaRPr>
          </a:p>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A bookmark automates the step of finding the WinMan module and searching for the specific record</a:t>
            </a:r>
          </a:p>
          <a:p>
            <a:pPr marL="0" marR="0">
              <a:spcBef>
                <a:spcPts val="0"/>
              </a:spcBef>
              <a:spcAft>
                <a:spcPts val="0"/>
              </a:spcAft>
              <a:buFont typeface="Arial" pitchFamily="34" charset="0"/>
              <a:buChar char="•"/>
            </a:pPr>
            <a:endParaRPr lang="en-US" sz="1400" dirty="0" smtClean="0">
              <a:solidFill>
                <a:schemeClr val="tx1"/>
              </a:solidFill>
              <a:latin typeface="Arial" pitchFamily="34" charset="0"/>
              <a:ea typeface="Times New Roman"/>
              <a:cs typeface="Arial" pitchFamily="34" charset="0"/>
            </a:endParaRPr>
          </a:p>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Bookmarks are added using Tools/Add Bookmark. </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Work Schedule</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457200" y="1143000"/>
            <a:ext cx="8305800" cy="369332"/>
          </a:xfrm>
          <a:prstGeom prst="rect">
            <a:avLst/>
          </a:prstGeom>
          <a:noFill/>
        </p:spPr>
        <p:txBody>
          <a:bodyPr wrap="square" rtlCol="0">
            <a:spAutoFit/>
          </a:bodyPr>
          <a:lstStyle/>
          <a:p>
            <a:r>
              <a:rPr lang="en-US" sz="1800" dirty="0" smtClean="0">
                <a:solidFill>
                  <a:schemeClr val="tx1"/>
                </a:solidFill>
              </a:rPr>
              <a:t>Breaks can be scheduled so that the system is aware of work hours.</a:t>
            </a:r>
            <a:endParaRPr lang="en-US" sz="1800" dirty="0">
              <a:solidFill>
                <a:schemeClr val="tx1"/>
              </a:solidFill>
            </a:endParaRPr>
          </a:p>
        </p:txBody>
      </p:sp>
      <p:pic>
        <p:nvPicPr>
          <p:cNvPr id="8194" name="Picture 2"/>
          <p:cNvPicPr>
            <a:picLocks noChangeAspect="1" noChangeArrowheads="1"/>
          </p:cNvPicPr>
          <p:nvPr/>
        </p:nvPicPr>
        <p:blipFill>
          <a:blip r:embed="rId2"/>
          <a:srcRect/>
          <a:stretch>
            <a:fillRect/>
          </a:stretch>
        </p:blipFill>
        <p:spPr bwMode="auto">
          <a:xfrm>
            <a:off x="1219200" y="2743200"/>
            <a:ext cx="6029325" cy="1276350"/>
          </a:xfrm>
          <a:prstGeom prst="rect">
            <a:avLst/>
          </a:prstGeom>
          <a:noFill/>
          <a:ln w="9525">
            <a:noFill/>
            <a:miter lim="800000"/>
            <a:headEnd/>
            <a:tailEnd/>
          </a:ln>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Work Schedule</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457200" y="1143000"/>
            <a:ext cx="8305800" cy="954107"/>
          </a:xfrm>
          <a:prstGeom prst="rect">
            <a:avLst/>
          </a:prstGeom>
          <a:noFill/>
        </p:spPr>
        <p:txBody>
          <a:bodyPr wrap="square" rtlCol="0">
            <a:spAutoFit/>
          </a:bodyPr>
          <a:lstStyle/>
          <a:p>
            <a:r>
              <a:rPr lang="en-US" sz="2800" dirty="0" smtClean="0">
                <a:solidFill>
                  <a:schemeClr val="tx1"/>
                </a:solidFill>
              </a:rPr>
              <a:t>The standing data will be explored in full when we reach the module that uses the standing data.</a:t>
            </a:r>
            <a:endParaRPr lang="en-US" sz="2800" dirty="0">
              <a:solidFill>
                <a:schemeClr val="tx1"/>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Product Training</a:t>
            </a:r>
            <a:br>
              <a:rPr lang="en-US" dirty="0" smtClean="0"/>
            </a:br>
            <a:endParaRPr lang="en-US" b="1" dirty="0" smtClean="0"/>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dirty="0">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dirty="0"/>
              <a:t>Where “Lean” principles are considered common sense and are implemented with a passion!</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533400" y="2286000"/>
            <a:ext cx="8229600" cy="2062103"/>
          </a:xfrm>
          <a:prstGeom prst="rect">
            <a:avLst/>
          </a:prstGeom>
          <a:noFill/>
        </p:spPr>
        <p:txBody>
          <a:bodyPr wrap="square" rtlCol="0">
            <a:spAutoFit/>
          </a:bodyPr>
          <a:lstStyle/>
          <a:p>
            <a:r>
              <a:rPr lang="en-US" sz="3200" dirty="0" smtClean="0">
                <a:solidFill>
                  <a:schemeClr val="tx1"/>
                </a:solidFill>
              </a:rPr>
              <a:t>Products are items that are inventoried.  All movements, receipts and issues are recorded in order to maintain the perpetual inventory.</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pic>
        <p:nvPicPr>
          <p:cNvPr id="40963" name="Picture 3"/>
          <p:cNvPicPr>
            <a:picLocks noChangeAspect="1" noChangeArrowheads="1"/>
          </p:cNvPicPr>
          <p:nvPr/>
        </p:nvPicPr>
        <p:blipFill>
          <a:blip r:embed="rId2"/>
          <a:srcRect/>
          <a:stretch>
            <a:fillRect/>
          </a:stretch>
        </p:blipFill>
        <p:spPr bwMode="auto">
          <a:xfrm>
            <a:off x="685800" y="2362200"/>
            <a:ext cx="8153400" cy="3733800"/>
          </a:xfrm>
          <a:prstGeom prst="rect">
            <a:avLst/>
          </a:prstGeom>
          <a:noFill/>
          <a:ln w="9525">
            <a:noFill/>
            <a:miter lim="800000"/>
            <a:headEnd/>
            <a:tailEnd/>
          </a:ln>
          <a:effectLst/>
        </p:spPr>
      </p:pic>
      <p:sp>
        <p:nvSpPr>
          <p:cNvPr id="7" name="TextBox 6"/>
          <p:cNvSpPr txBox="1"/>
          <p:nvPr/>
        </p:nvSpPr>
        <p:spPr>
          <a:xfrm>
            <a:off x="685800" y="1752601"/>
            <a:ext cx="2819400" cy="461665"/>
          </a:xfrm>
          <a:prstGeom prst="rect">
            <a:avLst/>
          </a:prstGeom>
          <a:noFill/>
        </p:spPr>
        <p:txBody>
          <a:bodyPr wrap="square" rtlCol="0">
            <a:spAutoFit/>
          </a:bodyPr>
          <a:lstStyle/>
          <a:p>
            <a:r>
              <a:rPr lang="en-US" sz="2400" dirty="0" smtClean="0"/>
              <a:t>General Tab</a:t>
            </a:r>
            <a:endParaRPr lang="en-US" sz="2400"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a:xfrm>
            <a:off x="152400" y="1752600"/>
            <a:ext cx="7010400" cy="1371600"/>
          </a:xfrm>
        </p:spPr>
        <p:txBody>
          <a:bodyPr/>
          <a:lstStyle/>
          <a:p>
            <a:r>
              <a:rPr lang="en-US" sz="1800" dirty="0" smtClean="0"/>
              <a:t>Product – The product number</a:t>
            </a:r>
          </a:p>
          <a:p>
            <a:pPr lvl="1"/>
            <a:r>
              <a:rPr lang="en-US" sz="1400" dirty="0" smtClean="0"/>
              <a:t>Product naming scheme to be used</a:t>
            </a:r>
          </a:p>
          <a:p>
            <a:pPr lvl="2"/>
            <a:r>
              <a:rPr lang="en-US" sz="1200" dirty="0" smtClean="0"/>
              <a:t>Intelligent</a:t>
            </a:r>
          </a:p>
          <a:p>
            <a:pPr lvl="2"/>
            <a:r>
              <a:rPr lang="en-US" sz="1200" dirty="0" smtClean="0"/>
              <a:t>Semi-intelligent</a:t>
            </a:r>
          </a:p>
          <a:p>
            <a:pPr lvl="2"/>
            <a:r>
              <a:rPr lang="en-US" sz="1200" dirty="0" smtClean="0"/>
              <a:t>Next Number</a:t>
            </a:r>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Content Placeholder 2"/>
          <p:cNvSpPr txBox="1">
            <a:spLocks/>
          </p:cNvSpPr>
          <p:nvPr/>
        </p:nvSpPr>
        <p:spPr bwMode="auto">
          <a:xfrm>
            <a:off x="228600" y="3124200"/>
            <a:ext cx="8458200" cy="685800"/>
          </a:xfrm>
          <a:prstGeom prst="rect">
            <a:avLst/>
          </a:prstGeom>
          <a:solidFill>
            <a:schemeClr val="accent1">
              <a:lumMod val="90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algn="l" defTabSz="914400" rtl="0" eaLnBrk="1" fontAlgn="base" latinLnBrk="0" hangingPunct="1">
              <a:lnSpc>
                <a:spcPct val="100000"/>
              </a:lnSpc>
              <a:spcBef>
                <a:spcPct val="20000"/>
              </a:spcBef>
              <a:spcAft>
                <a:spcPct val="0"/>
              </a:spcAft>
              <a:buClrTx/>
              <a:buSzTx/>
              <a:tabLst/>
              <a:defRPr/>
            </a:pPr>
            <a:r>
              <a:rPr lang="en-US" sz="1400" kern="0" dirty="0" smtClean="0">
                <a:solidFill>
                  <a:srgbClr val="4D4D4D"/>
                </a:solidFill>
                <a:latin typeface="+mn-lt"/>
                <a:cs typeface="+mn-cs"/>
              </a:rPr>
              <a:t>SYSTEM SETTING:  If a sequential number is required for new part numbers use the Products setting </a:t>
            </a:r>
            <a:r>
              <a:rPr lang="en-US" sz="1400" b="1" kern="0" dirty="0" smtClean="0">
                <a:solidFill>
                  <a:srgbClr val="4D4D4D"/>
                </a:solidFill>
                <a:latin typeface="+mn-lt"/>
                <a:cs typeface="+mn-cs"/>
              </a:rPr>
              <a:t>Automatically default product ID</a:t>
            </a:r>
            <a:r>
              <a:rPr lang="en-US" sz="1400" kern="0" dirty="0" smtClean="0">
                <a:solidFill>
                  <a:srgbClr val="4D4D4D"/>
                </a:solidFill>
                <a:latin typeface="+mn-lt"/>
                <a:cs typeface="+mn-cs"/>
              </a:rPr>
              <a:t>.  This will automatically create a 10 character sequential part number</a:t>
            </a:r>
            <a:endParaRPr kumimoji="0" lang="en-US" sz="1400" b="0" i="0" u="none" strike="noStrike" kern="0" cap="none" spc="0" normalizeH="0" baseline="0" noProof="0" dirty="0" smtClean="0">
              <a:ln>
                <a:noFill/>
              </a:ln>
              <a:solidFill>
                <a:srgbClr val="4D4D4D"/>
              </a:solidFill>
              <a:effectLst/>
              <a:uLnTx/>
              <a:uFillTx/>
              <a:latin typeface="+mn-lt"/>
              <a:ea typeface="+mn-ea"/>
              <a:cs typeface="+mn-cs"/>
            </a:endParaRPr>
          </a:p>
        </p:txBody>
      </p:sp>
      <p:sp>
        <p:nvSpPr>
          <p:cNvPr id="9" name="Content Placeholder 2"/>
          <p:cNvSpPr txBox="1">
            <a:spLocks/>
          </p:cNvSpPr>
          <p:nvPr/>
        </p:nvSpPr>
        <p:spPr bwMode="auto">
          <a:xfrm>
            <a:off x="228600" y="4038600"/>
            <a:ext cx="8458200" cy="990600"/>
          </a:xfrm>
          <a:prstGeom prst="rect">
            <a:avLst/>
          </a:prstGeom>
          <a:solidFill>
            <a:schemeClr val="accent1">
              <a:lumMod val="90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algn="l" defTabSz="914400" rtl="0" eaLnBrk="1" fontAlgn="base" latinLnBrk="0" hangingPunct="1">
              <a:lnSpc>
                <a:spcPct val="100000"/>
              </a:lnSpc>
              <a:spcBef>
                <a:spcPct val="20000"/>
              </a:spcBef>
              <a:spcAft>
                <a:spcPct val="0"/>
              </a:spcAft>
              <a:buClrTx/>
              <a:buSzTx/>
              <a:tabLst/>
              <a:defRPr/>
            </a:pPr>
            <a:r>
              <a:rPr lang="en-US" sz="1400" kern="0" dirty="0" smtClean="0">
                <a:solidFill>
                  <a:srgbClr val="4D4D4D"/>
                </a:solidFill>
                <a:latin typeface="+mn-lt"/>
                <a:cs typeface="+mn-cs"/>
              </a:rPr>
              <a:t>SYSTEM SETTING:  If a part number is automatically being created using the above setting, the default length of 10 characters can be amended.  Use the Products setting </a:t>
            </a:r>
            <a:r>
              <a:rPr lang="en-US" sz="1400" b="1" kern="0" dirty="0" smtClean="0">
                <a:solidFill>
                  <a:srgbClr val="4D4D4D"/>
                </a:solidFill>
                <a:latin typeface="+mn-lt"/>
                <a:cs typeface="+mn-cs"/>
              </a:rPr>
              <a:t>Automatic default product ID length</a:t>
            </a:r>
            <a:r>
              <a:rPr lang="en-US" sz="1400" kern="0" dirty="0" smtClean="0">
                <a:solidFill>
                  <a:srgbClr val="4D4D4D"/>
                </a:solidFill>
                <a:latin typeface="+mn-lt"/>
                <a:cs typeface="+mn-cs"/>
              </a:rPr>
              <a:t> to change the length.  Enable the setting and set the value to the number of characters the part number should be</a:t>
            </a:r>
            <a:endParaRPr kumimoji="0" lang="en-US" sz="1400" b="0" i="0" u="none" strike="noStrike" kern="0" cap="none" spc="0" normalizeH="0" baseline="0" noProof="0" dirty="0" smtClean="0">
              <a:ln>
                <a:noFill/>
              </a:ln>
              <a:solidFill>
                <a:srgbClr val="4D4D4D"/>
              </a:solidFill>
              <a:effectLst/>
              <a:uLnTx/>
              <a:uFillTx/>
              <a:latin typeface="+mn-lt"/>
              <a:ea typeface="+mn-ea"/>
              <a:cs typeface="+mn-cs"/>
            </a:endParaRPr>
          </a:p>
        </p:txBody>
      </p:sp>
      <p:sp>
        <p:nvSpPr>
          <p:cNvPr id="11" name="Content Placeholder 2"/>
          <p:cNvSpPr txBox="1">
            <a:spLocks/>
          </p:cNvSpPr>
          <p:nvPr/>
        </p:nvSpPr>
        <p:spPr bwMode="auto">
          <a:xfrm>
            <a:off x="228600" y="5257800"/>
            <a:ext cx="8458200" cy="762000"/>
          </a:xfrm>
          <a:prstGeom prst="rect">
            <a:avLst/>
          </a:prstGeom>
          <a:solidFill>
            <a:schemeClr val="accent1">
              <a:lumMod val="90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algn="l" defTabSz="914400" rtl="0" eaLnBrk="1" fontAlgn="base" latinLnBrk="0" hangingPunct="1">
              <a:lnSpc>
                <a:spcPct val="100000"/>
              </a:lnSpc>
              <a:spcBef>
                <a:spcPct val="20000"/>
              </a:spcBef>
              <a:spcAft>
                <a:spcPct val="0"/>
              </a:spcAft>
              <a:buClrTx/>
              <a:buSzTx/>
              <a:tabLst/>
              <a:defRPr/>
            </a:pPr>
            <a:r>
              <a:rPr lang="en-US" sz="1400" kern="0" dirty="0" smtClean="0">
                <a:solidFill>
                  <a:srgbClr val="4D4D4D"/>
                </a:solidFill>
                <a:latin typeface="+mn-lt"/>
                <a:cs typeface="+mn-cs"/>
              </a:rPr>
              <a:t>SYSTEM SETTING:  If a part number is automatically being created for new part numbers and a prefix is required use the Products setting </a:t>
            </a:r>
            <a:r>
              <a:rPr lang="en-US" sz="1400" b="1" kern="0" dirty="0" smtClean="0">
                <a:solidFill>
                  <a:srgbClr val="4D4D4D"/>
                </a:solidFill>
                <a:latin typeface="+mn-lt"/>
                <a:cs typeface="+mn-cs"/>
              </a:rPr>
              <a:t>Automatically default product ID prefix</a:t>
            </a:r>
            <a:r>
              <a:rPr lang="en-US" sz="1400" kern="0" dirty="0" smtClean="0">
                <a:solidFill>
                  <a:srgbClr val="4D4D4D"/>
                </a:solidFill>
                <a:latin typeface="+mn-lt"/>
                <a:cs typeface="+mn-cs"/>
              </a:rPr>
              <a:t>.  Enable the setting and set the value to the prefix for the new part numbers</a:t>
            </a:r>
            <a:endParaRPr kumimoji="0" lang="en-US" sz="1400" b="0" i="0" u="none" strike="noStrike" kern="0" cap="none" spc="0" normalizeH="0" baseline="0" noProof="0" dirty="0" smtClean="0">
              <a:ln>
                <a:noFill/>
              </a:ln>
              <a:solidFill>
                <a:srgbClr val="4D4D4D"/>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sz="3200" dirty="0" smtClean="0"/>
              <a:t>Products</a:t>
            </a:r>
            <a:endParaRPr lang="en-US" sz="3200" dirty="0"/>
          </a:p>
        </p:txBody>
      </p:sp>
      <p:sp>
        <p:nvSpPr>
          <p:cNvPr id="3" name="Content Placeholder 2"/>
          <p:cNvSpPr>
            <a:spLocks noGrp="1"/>
          </p:cNvSpPr>
          <p:nvPr>
            <p:ph idx="1"/>
          </p:nvPr>
        </p:nvSpPr>
        <p:spPr>
          <a:xfrm>
            <a:off x="152400" y="1752600"/>
            <a:ext cx="8534400" cy="4267200"/>
          </a:xfrm>
        </p:spPr>
        <p:txBody>
          <a:bodyPr/>
          <a:lstStyle/>
          <a:p>
            <a:pPr lvl="0"/>
            <a:r>
              <a:rPr lang="en-US" sz="1600" dirty="0" smtClean="0"/>
              <a:t>Description – The description of the part (300 characters)</a:t>
            </a:r>
          </a:p>
          <a:p>
            <a:endParaRPr lang="en-US" sz="1600" dirty="0" smtClean="0"/>
          </a:p>
          <a:p>
            <a:r>
              <a:rPr lang="en-US" sz="1600" dirty="0" smtClean="0"/>
              <a:t>Type – Must be one of the following;</a:t>
            </a:r>
          </a:p>
          <a:p>
            <a:pPr lvl="1"/>
            <a:r>
              <a:rPr lang="en-US" sz="1400" dirty="0" smtClean="0"/>
              <a:t>Standard Assembly – Items that are manufactured</a:t>
            </a:r>
          </a:p>
          <a:p>
            <a:pPr lvl="1"/>
            <a:r>
              <a:rPr lang="en-US" sz="1400" dirty="0" smtClean="0"/>
              <a:t>Purchased – Items that are purchased and can not have a bill of material</a:t>
            </a:r>
          </a:p>
          <a:p>
            <a:pPr lvl="1"/>
            <a:r>
              <a:rPr lang="en-US" sz="1400" dirty="0" smtClean="0"/>
              <a:t>Purchased Assembly – Items that the system will treat as a purchased part for MRP, but the item can have a bill of material and be made using a Manufacturing Order or </a:t>
            </a:r>
            <a:r>
              <a:rPr lang="en-US" sz="1400" dirty="0" err="1" smtClean="0"/>
              <a:t>Backflush</a:t>
            </a:r>
            <a:endParaRPr lang="en-US" sz="1400" dirty="0" smtClean="0"/>
          </a:p>
          <a:p>
            <a:pPr lvl="1"/>
            <a:r>
              <a:rPr lang="en-US" sz="1400" dirty="0" smtClean="0"/>
              <a:t>Transient Assembly (also known as Phantoms)– Items that are a manufactured assembly and when placed on a bill of material, will be exploded down to components</a:t>
            </a:r>
            <a:endParaRPr lang="en-US" sz="1800" dirty="0" smtClean="0"/>
          </a:p>
          <a:p>
            <a:endParaRPr lang="en-US" sz="1600" dirty="0" smtClean="0"/>
          </a:p>
          <a:p>
            <a:r>
              <a:rPr lang="en-US" sz="1600" dirty="0" smtClean="0"/>
              <a:t>Standard Price – Default price for item when added to a sales order if no price lists exist</a:t>
            </a:r>
          </a:p>
          <a:p>
            <a:endParaRPr lang="en-US" sz="1600" dirty="0" smtClean="0"/>
          </a:p>
          <a:p>
            <a:r>
              <a:rPr lang="en-US" sz="1600" dirty="0" smtClean="0"/>
              <a:t>Surcharge – Additional charge that will be added to the sales order in addition to the price.  Revenue from this will go to the same GL account as the item.  </a:t>
            </a:r>
          </a:p>
          <a:p>
            <a:pPr>
              <a:buNone/>
            </a:pPr>
            <a:r>
              <a:rPr lang="en-US" sz="1600" dirty="0" smtClean="0"/>
              <a:t>		NOTE:  If a different GL account is needed, a sundry should be used and added to 	the sales order as a second item.</a:t>
            </a:r>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685800"/>
          </a:xfrm>
        </p:spPr>
        <p:txBody>
          <a:bodyPr/>
          <a:lstStyle/>
          <a:p>
            <a:r>
              <a:rPr lang="en-US" sz="3200" dirty="0" smtClean="0"/>
              <a:t>Products</a:t>
            </a:r>
            <a:endParaRPr lang="en-US" sz="3200"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pic>
        <p:nvPicPr>
          <p:cNvPr id="41986" name="Picture 2"/>
          <p:cNvPicPr>
            <a:picLocks noGrp="1" noChangeAspect="1" noChangeArrowheads="1"/>
          </p:cNvPicPr>
          <p:nvPr>
            <p:ph idx="1"/>
          </p:nvPr>
        </p:nvPicPr>
        <p:blipFill>
          <a:blip r:embed="rId2"/>
          <a:srcRect/>
          <a:stretch>
            <a:fillRect/>
          </a:stretch>
        </p:blipFill>
        <p:spPr bwMode="auto">
          <a:xfrm>
            <a:off x="381000" y="2590800"/>
            <a:ext cx="3694027" cy="3520575"/>
          </a:xfrm>
          <a:prstGeom prst="rect">
            <a:avLst/>
          </a:prstGeom>
          <a:noFill/>
          <a:ln w="9525">
            <a:noFill/>
            <a:miter lim="800000"/>
            <a:headEnd/>
            <a:tailEnd/>
          </a:ln>
          <a:effectLst/>
        </p:spPr>
      </p:pic>
      <p:sp>
        <p:nvSpPr>
          <p:cNvPr id="7" name="TextBox 6"/>
          <p:cNvSpPr txBox="1"/>
          <p:nvPr/>
        </p:nvSpPr>
        <p:spPr>
          <a:xfrm>
            <a:off x="457200" y="1752600"/>
            <a:ext cx="3276600" cy="523220"/>
          </a:xfrm>
          <a:prstGeom prst="rect">
            <a:avLst/>
          </a:prstGeom>
          <a:noFill/>
        </p:spPr>
        <p:txBody>
          <a:bodyPr wrap="square" rtlCol="0">
            <a:spAutoFit/>
          </a:bodyPr>
          <a:lstStyle/>
          <a:p>
            <a:r>
              <a:rPr lang="en-US" sz="2800" dirty="0" smtClean="0"/>
              <a:t>Defaults Tab</a:t>
            </a:r>
            <a:endParaRPr lang="en-US" sz="2800"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Cross Reference – Used in Keyword search for parts</a:t>
            </a:r>
          </a:p>
          <a:p>
            <a:endParaRPr lang="en-US" sz="1400" dirty="0" smtClean="0"/>
          </a:p>
          <a:p>
            <a:r>
              <a:rPr lang="en-US" sz="1400" dirty="0" smtClean="0"/>
              <a:t>Location -  Provides a default location when receiving for a purchased part or a default location when a manufactured item is being finished (but can be changed at time of finish)</a:t>
            </a:r>
          </a:p>
          <a:p>
            <a:endParaRPr lang="en-US" sz="1400" dirty="0" smtClean="0"/>
          </a:p>
          <a:p>
            <a:r>
              <a:rPr lang="en-US" sz="1400" dirty="0" smtClean="0"/>
              <a:t>Classification – A way that allows you to classify items for reporting.  Inventory and sales reports currently use classifications for groupings.  Can be used for product lines.</a:t>
            </a:r>
          </a:p>
          <a:p>
            <a:endParaRPr lang="en-US" sz="1400" dirty="0" smtClean="0"/>
          </a:p>
          <a:p>
            <a:r>
              <a:rPr lang="en-US" sz="1400" dirty="0" smtClean="0"/>
              <a:t>Department – A way to group parts for responsibility and reporting.  This could be a buyer code.</a:t>
            </a:r>
          </a:p>
          <a:p>
            <a:endParaRPr lang="en-US" sz="1800" dirty="0" smtClean="0"/>
          </a:p>
          <a:p>
            <a:endParaRPr lang="en-US" sz="1800" dirty="0" smtClean="0"/>
          </a:p>
          <a:p>
            <a:pPr>
              <a:buNone/>
            </a:pPr>
            <a:endParaRPr lang="en-US" sz="18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Unit of Measure – The unit of measure should be the lowest factor of the unit of measure used for the part.  It is how units will appear on bills of material.  If a conversion factor is needed for customers or suppliers, unit of measure factors found in the Unit of Measure program, can be used to convert quantities.</a:t>
            </a:r>
          </a:p>
          <a:p>
            <a:pPr>
              <a:buNone/>
            </a:pPr>
            <a:r>
              <a:rPr lang="en-US" sz="1400" dirty="0" smtClean="0"/>
              <a:t> </a:t>
            </a:r>
          </a:p>
          <a:p>
            <a:pPr>
              <a:buNone/>
            </a:pPr>
            <a:r>
              <a:rPr lang="en-US" sz="1400" dirty="0" smtClean="0"/>
              <a:t>	i.e. Widget A is stocked in Inches and sold in Feet.  The unit of measure in Products would be Inches and a unit of measure factor would be Feet with a conversion factor of 12</a:t>
            </a:r>
          </a:p>
          <a:p>
            <a:pPr>
              <a:buNone/>
            </a:pPr>
            <a:endParaRPr lang="en-US" sz="1400" dirty="0" smtClean="0"/>
          </a:p>
          <a:p>
            <a:r>
              <a:rPr lang="en-US" sz="1400" dirty="0" smtClean="0"/>
              <a:t>Pack size – The minimum quantity size that an item can be moved in.  Used for reference only</a:t>
            </a:r>
          </a:p>
          <a:p>
            <a:endParaRPr lang="en-US" sz="1400" dirty="0" smtClean="0"/>
          </a:p>
          <a:p>
            <a:r>
              <a:rPr lang="en-US" sz="1400" dirty="0" smtClean="0"/>
              <a:t>Commodity Code – A way to identify items by commodity code.  Can also be used as an additional way to group parts for reporting</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477000" cy="762000"/>
          </a:xfrm>
        </p:spPr>
        <p:txBody>
          <a:bodyPr/>
          <a:lstStyle/>
          <a:p>
            <a:r>
              <a:rPr lang="en-US" dirty="0" smtClean="0">
                <a:solidFill>
                  <a:schemeClr val="bg1"/>
                </a:solidFill>
              </a:rPr>
              <a:t>WinMan Central</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10" name="TextBox 9"/>
          <p:cNvSpPr txBox="1"/>
          <p:nvPr/>
        </p:nvSpPr>
        <p:spPr>
          <a:xfrm>
            <a:off x="381000" y="1371600"/>
            <a:ext cx="8458200" cy="2277547"/>
          </a:xfrm>
          <a:prstGeom prst="rect">
            <a:avLst/>
          </a:prstGeom>
          <a:noFill/>
        </p:spPr>
        <p:txBody>
          <a:bodyPr wrap="square" rtlCol="0">
            <a:spAutoFit/>
          </a:bodyPr>
          <a:lstStyle/>
          <a:p>
            <a:pPr marL="0" marR="0">
              <a:spcBef>
                <a:spcPts val="0"/>
              </a:spcBef>
              <a:spcAft>
                <a:spcPts val="0"/>
              </a:spcAft>
            </a:pPr>
            <a:r>
              <a:rPr lang="en-US" sz="2800" dirty="0" smtClean="0">
                <a:solidFill>
                  <a:schemeClr val="tx1"/>
                </a:solidFill>
                <a:latin typeface="Arial" pitchFamily="34" charset="0"/>
                <a:ea typeface="Times New Roman"/>
                <a:cs typeface="Arial" pitchFamily="34" charset="0"/>
              </a:rPr>
              <a:t>Notes</a:t>
            </a:r>
          </a:p>
          <a:p>
            <a:pPr marL="0" marR="0">
              <a:spcBef>
                <a:spcPts val="0"/>
              </a:spcBef>
              <a:spcAft>
                <a:spcPts val="0"/>
              </a:spcAft>
            </a:pPr>
            <a:endParaRPr lang="en-US" sz="1600" dirty="0" smtClean="0">
              <a:solidFill>
                <a:schemeClr val="tx1"/>
              </a:solidFill>
              <a:latin typeface="Times New Roman"/>
              <a:ea typeface="Times New Roman"/>
            </a:endParaRPr>
          </a:p>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Notes can be used to store any kind of reminders or notes about anything</a:t>
            </a:r>
          </a:p>
          <a:p>
            <a:pPr marL="0" marR="0">
              <a:spcBef>
                <a:spcPts val="0"/>
              </a:spcBef>
              <a:spcAft>
                <a:spcPts val="0"/>
              </a:spcAft>
              <a:buFont typeface="Arial" pitchFamily="34" charset="0"/>
              <a:buChar char="•"/>
            </a:pPr>
            <a:endParaRPr lang="en-US" sz="1400" dirty="0" smtClean="0">
              <a:solidFill>
                <a:schemeClr val="tx1"/>
              </a:solidFill>
              <a:latin typeface="Arial" pitchFamily="34" charset="0"/>
              <a:ea typeface="Times New Roman"/>
              <a:cs typeface="Arial" pitchFamily="34" charset="0"/>
            </a:endParaRPr>
          </a:p>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Use the mouse to click in the open space of the note to begin note entry </a:t>
            </a:r>
          </a:p>
          <a:p>
            <a:pPr marL="0" marR="0">
              <a:spcBef>
                <a:spcPts val="0"/>
              </a:spcBef>
              <a:spcAft>
                <a:spcPts val="0"/>
              </a:spcAft>
              <a:buFont typeface="Arial" pitchFamily="34" charset="0"/>
              <a:buChar char="•"/>
            </a:pPr>
            <a:endParaRPr lang="en-US" sz="1400" dirty="0" smtClean="0">
              <a:solidFill>
                <a:schemeClr val="tx1"/>
              </a:solidFill>
              <a:latin typeface="Arial" pitchFamily="34" charset="0"/>
              <a:ea typeface="Times New Roman"/>
              <a:cs typeface="Arial" pitchFamily="34" charset="0"/>
            </a:endParaRPr>
          </a:p>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Notes are added using Tools/Add Note. </a:t>
            </a:r>
          </a:p>
          <a:p>
            <a:pPr marL="0" marR="0">
              <a:spcBef>
                <a:spcPts val="0"/>
              </a:spcBef>
              <a:spcAft>
                <a:spcPts val="0"/>
              </a:spcAft>
              <a:buFont typeface="Arial" pitchFamily="34" charset="0"/>
              <a:buChar char="•"/>
            </a:pPr>
            <a:endParaRPr lang="en-US" sz="1400" dirty="0" smtClean="0">
              <a:solidFill>
                <a:schemeClr val="tx1"/>
              </a:solidFill>
              <a:latin typeface="Arial" pitchFamily="34" charset="0"/>
              <a:ea typeface="Times New Roman"/>
              <a:cs typeface="Arial" pitchFamily="34" charset="0"/>
            </a:endParaRPr>
          </a:p>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Notes can be send to other WinMan users using Tools/ Send Note.</a:t>
            </a:r>
          </a:p>
        </p:txBody>
      </p:sp>
      <p:pic>
        <p:nvPicPr>
          <p:cNvPr id="464898" name="Picture 2"/>
          <p:cNvPicPr>
            <a:picLocks noChangeAspect="1" noChangeArrowheads="1"/>
          </p:cNvPicPr>
          <p:nvPr/>
        </p:nvPicPr>
        <p:blipFill>
          <a:blip r:embed="rId2"/>
          <a:srcRect/>
          <a:stretch>
            <a:fillRect/>
          </a:stretch>
        </p:blipFill>
        <p:spPr bwMode="auto">
          <a:xfrm>
            <a:off x="1600200" y="3733800"/>
            <a:ext cx="3238500" cy="2619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Tax Code – A tax code for the item that is used for reference only</a:t>
            </a:r>
          </a:p>
          <a:p>
            <a:endParaRPr lang="en-US" sz="1400" dirty="0" smtClean="0"/>
          </a:p>
          <a:p>
            <a:r>
              <a:rPr lang="en-US" sz="1400" dirty="0" smtClean="0"/>
              <a:t>Shelf Life – The shelf life number of days will be added to the date an item is finished on a manufacturing order to default an expiration date.   This can be changed by the user when the Manufacturing finish is being completed.</a:t>
            </a:r>
          </a:p>
          <a:p>
            <a:pPr>
              <a:buNone/>
            </a:pPr>
            <a:r>
              <a:rPr lang="en-US" sz="1400" dirty="0" smtClean="0"/>
              <a:t>	</a:t>
            </a:r>
          </a:p>
          <a:p>
            <a:pPr>
              <a:buNone/>
            </a:pPr>
            <a:r>
              <a:rPr lang="en-US" sz="1400" dirty="0" smtClean="0"/>
              <a:t>	i.e. If an item is finished on Jan 3 and its shelf life is 10 days, the suggested expiration date will be Jan 13.</a:t>
            </a:r>
          </a:p>
          <a:p>
            <a:endParaRPr lang="en-US" sz="1400" dirty="0" smtClean="0"/>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pic>
        <p:nvPicPr>
          <p:cNvPr id="43010" name="Picture 2"/>
          <p:cNvPicPr>
            <a:picLocks noGrp="1" noChangeAspect="1" noChangeArrowheads="1"/>
          </p:cNvPicPr>
          <p:nvPr>
            <p:ph idx="1"/>
          </p:nvPr>
        </p:nvPicPr>
        <p:blipFill>
          <a:blip r:embed="rId2"/>
          <a:srcRect/>
          <a:stretch>
            <a:fillRect/>
          </a:stretch>
        </p:blipFill>
        <p:spPr bwMode="auto">
          <a:xfrm>
            <a:off x="457200" y="2895600"/>
            <a:ext cx="5675227" cy="2209800"/>
          </a:xfrm>
          <a:prstGeom prst="rect">
            <a:avLst/>
          </a:prstGeom>
          <a:noFill/>
          <a:ln w="9525">
            <a:noFill/>
            <a:miter lim="800000"/>
            <a:headEnd/>
            <a:tailEnd/>
          </a:ln>
          <a:effectLst/>
        </p:spPr>
      </p:pic>
      <p:sp>
        <p:nvSpPr>
          <p:cNvPr id="6" name="TextBox 5"/>
          <p:cNvSpPr txBox="1"/>
          <p:nvPr/>
        </p:nvSpPr>
        <p:spPr>
          <a:xfrm>
            <a:off x="838200" y="1828800"/>
            <a:ext cx="2743200" cy="523220"/>
          </a:xfrm>
          <a:prstGeom prst="rect">
            <a:avLst/>
          </a:prstGeom>
          <a:noFill/>
        </p:spPr>
        <p:txBody>
          <a:bodyPr wrap="square" rtlCol="0">
            <a:spAutoFit/>
          </a:bodyPr>
          <a:lstStyle/>
          <a:p>
            <a:r>
              <a:rPr lang="en-US" sz="2800" dirty="0" smtClean="0"/>
              <a:t>Detailed Tab</a:t>
            </a:r>
            <a:endParaRPr lang="en-US" sz="2800"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Purchase Discount – A discount that will occur on purchase orders that will over-ride the discount from the vendor.  If discounts are determined by vendor, this field should be left as Default</a:t>
            </a:r>
          </a:p>
          <a:p>
            <a:endParaRPr lang="en-US" sz="1400" dirty="0" smtClean="0"/>
          </a:p>
          <a:p>
            <a:r>
              <a:rPr lang="en-US" sz="1400" dirty="0" smtClean="0"/>
              <a:t>Sales Discount -  A discount that will occur on sales orders that will over-ride the discount from the customer.  If discounts are determined by customer, this field should be left as Default.</a:t>
            </a:r>
          </a:p>
          <a:p>
            <a:endParaRPr lang="en-US" sz="1400" dirty="0" smtClean="0"/>
          </a:p>
          <a:p>
            <a:r>
              <a:rPr lang="en-US" sz="1400" dirty="0" smtClean="0"/>
              <a:t>Price Group – Used to group items for the purpose of updating prices based on price list.  This can be used if multiple items appear on multiple price lists at the same price.  Most instances this will be Default.</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Barcode – A free text field that can be populated if a barcode is required.  A reference field that has no affect on the system</a:t>
            </a:r>
          </a:p>
          <a:p>
            <a:pPr>
              <a:buNone/>
            </a:pPr>
            <a:r>
              <a:rPr lang="en-US" sz="1400" dirty="0" smtClean="0"/>
              <a:t> </a:t>
            </a:r>
          </a:p>
          <a:p>
            <a:r>
              <a:rPr lang="en-US" sz="1400" dirty="0" smtClean="0"/>
              <a:t>Superseded by – An alternate product that is suggested at time of sales order entry.  Either the main product or the superseded by product can be selected on the sales order.</a:t>
            </a:r>
          </a:p>
          <a:p>
            <a:pPr>
              <a:buNone/>
            </a:pPr>
            <a:r>
              <a:rPr lang="en-US" sz="1400" dirty="0" smtClean="0"/>
              <a:t> </a:t>
            </a:r>
          </a:p>
          <a:p>
            <a:r>
              <a:rPr lang="en-US" sz="1400" dirty="0" smtClean="0"/>
              <a:t>Product Pricing – Used when a discount is dependant on both customer and product.  The product pricing is used to group parts that will have the same discount structure.  This will override the sales discount field above.  </a:t>
            </a:r>
          </a:p>
          <a:p>
            <a:endParaRPr lang="en-US" sz="1400" dirty="0" smtClean="0"/>
          </a:p>
          <a:p>
            <a:r>
              <a:rPr lang="en-US" sz="1400" dirty="0" smtClean="0"/>
              <a:t>Commission Group – Used to group like parts that will have the same commissions.  Commission percentages are calculated by determining the commission group and the commission class from customers.</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828800"/>
            <a:ext cx="4876800" cy="523220"/>
          </a:xfrm>
          <a:prstGeom prst="rect">
            <a:avLst/>
          </a:prstGeom>
          <a:noFill/>
        </p:spPr>
        <p:txBody>
          <a:bodyPr wrap="square" rtlCol="0">
            <a:spAutoFit/>
          </a:bodyPr>
          <a:lstStyle/>
          <a:p>
            <a:r>
              <a:rPr lang="en-US" sz="2800" dirty="0" smtClean="0"/>
              <a:t>Replenishment Tab</a:t>
            </a:r>
            <a:endParaRPr lang="en-US" sz="2800" dirty="0"/>
          </a:p>
        </p:txBody>
      </p:sp>
      <p:pic>
        <p:nvPicPr>
          <p:cNvPr id="1026" name="Picture 2"/>
          <p:cNvPicPr>
            <a:picLocks noGrp="1" noChangeAspect="1" noChangeArrowheads="1"/>
          </p:cNvPicPr>
          <p:nvPr>
            <p:ph idx="1"/>
          </p:nvPr>
        </p:nvPicPr>
        <p:blipFill>
          <a:blip r:embed="rId2"/>
          <a:srcRect/>
          <a:stretch>
            <a:fillRect/>
          </a:stretch>
        </p:blipFill>
        <p:spPr bwMode="auto">
          <a:xfrm>
            <a:off x="914400" y="2895600"/>
            <a:ext cx="2779627" cy="259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Method – Can be MRP or ROP.  MRP will take into account supply and demand, factor in due dates and order quantities and make suggestions for proposed purchase orders and proposed manufacturing orders.  ROP will wait for stock levels to fall below the re-order point and then generate proposed purchase orders and proposed manufacturing orders.  </a:t>
            </a:r>
          </a:p>
          <a:p>
            <a:pPr>
              <a:buNone/>
            </a:pPr>
            <a:r>
              <a:rPr lang="en-US" sz="1400" dirty="0" smtClean="0"/>
              <a:t> </a:t>
            </a:r>
          </a:p>
          <a:p>
            <a:r>
              <a:rPr lang="en-US" sz="1400" dirty="0" smtClean="0"/>
              <a:t>Re-Order Point – A safety stock level that both MRP and ROP will look at and generate proposals once stock is below.</a:t>
            </a:r>
          </a:p>
          <a:p>
            <a:pPr>
              <a:buNone/>
            </a:pPr>
            <a:r>
              <a:rPr lang="en-US" sz="1400" dirty="0" smtClean="0"/>
              <a:t> </a:t>
            </a:r>
          </a:p>
          <a:p>
            <a:r>
              <a:rPr lang="en-US" sz="1400" dirty="0" smtClean="0"/>
              <a:t>Minimum order quantity – The minimum quantity that will be generated on a proposed order.</a:t>
            </a:r>
          </a:p>
          <a:p>
            <a:endParaRPr lang="en-US" sz="1400" dirty="0" smtClean="0"/>
          </a:p>
          <a:p>
            <a:r>
              <a:rPr lang="en-US" sz="1400" dirty="0" smtClean="0"/>
              <a:t>Optimum Order quantity – If a proposed order requires more than the minimum quantity, the quantity will increase by a factor of the optimum quantity.</a:t>
            </a:r>
          </a:p>
          <a:p>
            <a:pPr>
              <a:buNone/>
            </a:pPr>
            <a:r>
              <a:rPr lang="en-US" sz="1400" dirty="0" smtClean="0"/>
              <a:t>	</a:t>
            </a:r>
          </a:p>
          <a:p>
            <a:pPr>
              <a:buNone/>
            </a:pPr>
            <a:r>
              <a:rPr lang="en-US" sz="1400" dirty="0" smtClean="0"/>
              <a:t>	</a:t>
            </a:r>
            <a:r>
              <a:rPr lang="en-US" sz="1400" dirty="0" err="1" smtClean="0"/>
              <a:t>Eg</a:t>
            </a:r>
            <a:r>
              <a:rPr lang="en-US" sz="1400" dirty="0" smtClean="0"/>
              <a:t> The minimum quantity is 8 and optimum quantity is 4.  If the demand for the item is 17 the proposed order will be for 20.</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Procurement </a:t>
            </a:r>
            <a:r>
              <a:rPr lang="en-US" sz="1400" dirty="0" err="1" smtClean="0"/>
              <a:t>leadtime</a:t>
            </a:r>
            <a:r>
              <a:rPr lang="en-US" sz="1400" dirty="0" smtClean="0"/>
              <a:t> – The number of days that is required to make a product or to buy a product.</a:t>
            </a:r>
          </a:p>
          <a:p>
            <a:pPr>
              <a:buNone/>
            </a:pPr>
            <a:r>
              <a:rPr lang="en-US" sz="1400" dirty="0" smtClean="0"/>
              <a:t> </a:t>
            </a:r>
          </a:p>
          <a:p>
            <a:r>
              <a:rPr lang="en-US" sz="1400" dirty="0" smtClean="0"/>
              <a:t>Supplier Restricted – Purchase Orders can only be created for suppliers that have a supplier cross reference entry.</a:t>
            </a:r>
          </a:p>
          <a:p>
            <a:pPr>
              <a:buNone/>
            </a:pPr>
            <a:r>
              <a:rPr lang="en-US" sz="1400" dirty="0" smtClean="0"/>
              <a:t> </a:t>
            </a:r>
          </a:p>
          <a:p>
            <a:r>
              <a:rPr lang="en-US" sz="1400" dirty="0" err="1" smtClean="0"/>
              <a:t>Kanban</a:t>
            </a:r>
            <a:r>
              <a:rPr lang="en-US" sz="1400" dirty="0" smtClean="0"/>
              <a:t> </a:t>
            </a:r>
            <a:r>
              <a:rPr lang="en-US" sz="1400" dirty="0" err="1" smtClean="0"/>
              <a:t>Procurred</a:t>
            </a:r>
            <a:r>
              <a:rPr lang="en-US" sz="1400" dirty="0" smtClean="0"/>
              <a:t> – No proposed orders will be created through MRP or ROP.</a:t>
            </a:r>
          </a:p>
          <a:p>
            <a:pPr>
              <a:buNone/>
            </a:pPr>
            <a:r>
              <a:rPr lang="en-US" sz="1400" dirty="0" smtClean="0"/>
              <a:t> </a:t>
            </a:r>
          </a:p>
          <a:p>
            <a:r>
              <a:rPr lang="en-US" sz="1400" dirty="0" smtClean="0"/>
              <a:t>Receipt Batch Qty – The quantity that will be the maximum batch quantity for a purchase order receipt.  </a:t>
            </a:r>
          </a:p>
          <a:p>
            <a:pPr>
              <a:buNone/>
            </a:pPr>
            <a:r>
              <a:rPr lang="en-US" sz="1400" dirty="0" smtClean="0"/>
              <a:t>	i.e.  If the receipt batch quantity is 10 and 70 are received, 7 lots of 10 will be received into inventory.</a:t>
            </a:r>
          </a:p>
          <a:p>
            <a:pPr>
              <a:buNone/>
            </a:pPr>
            <a:r>
              <a:rPr lang="en-US" sz="1400" dirty="0" smtClean="0"/>
              <a:t> </a:t>
            </a:r>
          </a:p>
          <a:p>
            <a:r>
              <a:rPr lang="en-US" sz="1400" dirty="0" smtClean="0"/>
              <a:t>Planning Buffer – The number of days added to the procurement lead time to calculate due dates.  Extra days that are used with due date to buffer against delays.</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828800"/>
            <a:ext cx="4876800" cy="523220"/>
          </a:xfrm>
          <a:prstGeom prst="rect">
            <a:avLst/>
          </a:prstGeom>
          <a:noFill/>
        </p:spPr>
        <p:txBody>
          <a:bodyPr wrap="square" rtlCol="0">
            <a:spAutoFit/>
          </a:bodyPr>
          <a:lstStyle/>
          <a:p>
            <a:r>
              <a:rPr lang="en-US" sz="2800" dirty="0" smtClean="0"/>
              <a:t>ECN Tab</a:t>
            </a:r>
            <a:endParaRPr lang="en-US" sz="2800" dirty="0"/>
          </a:p>
        </p:txBody>
      </p:sp>
      <p:pic>
        <p:nvPicPr>
          <p:cNvPr id="2050" name="Picture 2"/>
          <p:cNvPicPr>
            <a:picLocks noGrp="1" noChangeAspect="1" noChangeArrowheads="1"/>
          </p:cNvPicPr>
          <p:nvPr>
            <p:ph idx="1"/>
          </p:nvPr>
        </p:nvPicPr>
        <p:blipFill>
          <a:blip r:embed="rId2"/>
          <a:srcRect/>
          <a:stretch>
            <a:fillRect/>
          </a:stretch>
        </p:blipFill>
        <p:spPr bwMode="auto">
          <a:xfrm>
            <a:off x="914400" y="2743200"/>
            <a:ext cx="2627227" cy="259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Use change control – Check if ECN control is required</a:t>
            </a:r>
          </a:p>
          <a:p>
            <a:pPr>
              <a:buNone/>
            </a:pPr>
            <a:r>
              <a:rPr lang="en-US" sz="1400" dirty="0" smtClean="0"/>
              <a:t> </a:t>
            </a:r>
          </a:p>
          <a:p>
            <a:r>
              <a:rPr lang="en-US" sz="1400" dirty="0" smtClean="0"/>
              <a:t>Product Version – The version of the product, can be a letter of number.  When a product is added to inventory the Product version is assigned to the batch, and will follow that batch for tracking purposes.</a:t>
            </a:r>
          </a:p>
          <a:p>
            <a:pPr>
              <a:buNone/>
            </a:pPr>
            <a:r>
              <a:rPr lang="en-US" sz="1400" dirty="0" smtClean="0"/>
              <a:t> </a:t>
            </a:r>
          </a:p>
          <a:p>
            <a:r>
              <a:rPr lang="en-US" sz="1400" dirty="0" smtClean="0"/>
              <a:t>ECN Type – The current ECN</a:t>
            </a:r>
          </a:p>
          <a:p>
            <a:pPr>
              <a:buNone/>
            </a:pPr>
            <a:r>
              <a:rPr lang="en-US" sz="1400" dirty="0" smtClean="0"/>
              <a:t> </a:t>
            </a:r>
          </a:p>
          <a:p>
            <a:r>
              <a:rPr lang="en-US" sz="1400" dirty="0" smtClean="0"/>
              <a:t>Last ECN Applied – The last ECN applied to the part.  If a change is made to a field in products that is under ECN control, the user must pick an ECN that relates to the change.</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828800"/>
            <a:ext cx="4876800" cy="523220"/>
          </a:xfrm>
          <a:prstGeom prst="rect">
            <a:avLst/>
          </a:prstGeom>
          <a:noFill/>
        </p:spPr>
        <p:txBody>
          <a:bodyPr wrap="square" rtlCol="0">
            <a:spAutoFit/>
          </a:bodyPr>
          <a:lstStyle/>
          <a:p>
            <a:r>
              <a:rPr lang="en-US" sz="2800" dirty="0" smtClean="0"/>
              <a:t>Accounts Tab</a:t>
            </a:r>
            <a:endParaRPr lang="en-US" sz="2800" dirty="0"/>
          </a:p>
        </p:txBody>
      </p:sp>
      <p:pic>
        <p:nvPicPr>
          <p:cNvPr id="3074" name="Picture 2"/>
          <p:cNvPicPr>
            <a:picLocks noChangeAspect="1" noChangeArrowheads="1"/>
          </p:cNvPicPr>
          <p:nvPr/>
        </p:nvPicPr>
        <p:blipFill>
          <a:blip r:embed="rId2"/>
          <a:srcRect r="3390" b="3334"/>
          <a:stretch>
            <a:fillRect/>
          </a:stretch>
        </p:blipFill>
        <p:spPr bwMode="auto">
          <a:xfrm>
            <a:off x="685800" y="2514600"/>
            <a:ext cx="3519652" cy="3581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WinMan Central</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graphicFrame>
        <p:nvGraphicFramePr>
          <p:cNvPr id="7" name="Table 6"/>
          <p:cNvGraphicFramePr>
            <a:graphicFrameLocks noGrp="1"/>
          </p:cNvGraphicFramePr>
          <p:nvPr/>
        </p:nvGraphicFramePr>
        <p:xfrm>
          <a:off x="304800" y="1295400"/>
          <a:ext cx="8458200" cy="2819400"/>
        </p:xfrm>
        <a:graphic>
          <a:graphicData uri="http://schemas.openxmlformats.org/drawingml/2006/table">
            <a:tbl>
              <a:tblPr/>
              <a:tblGrid>
                <a:gridCol w="1893717"/>
                <a:gridCol w="6564483"/>
              </a:tblGrid>
              <a:tr h="2819400">
                <a:tc>
                  <a:txBody>
                    <a:bodyPr/>
                    <a:lstStyle/>
                    <a:p>
                      <a:pPr marL="0" marR="0">
                        <a:spcBef>
                          <a:spcPts val="0"/>
                        </a:spcBef>
                        <a:spcAft>
                          <a:spcPts val="0"/>
                        </a:spcAft>
                      </a:pPr>
                      <a:endParaRPr lang="en-US" sz="1200" dirty="0">
                        <a:latin typeface="Times New Roman"/>
                        <a:ea typeface="Times New Roman"/>
                      </a:endParaRPr>
                    </a:p>
                  </a:txBody>
                  <a:tcPr marL="68580" marR="68580" marT="0" marB="0">
                    <a:lnL>
                      <a:noFill/>
                    </a:lnL>
                    <a:lnR>
                      <a:noFill/>
                    </a:lnR>
                    <a:lnT>
                      <a:noFill/>
                    </a:lnT>
                    <a:lnB>
                      <a:noFill/>
                    </a:lnB>
                  </a:tcPr>
                </a:tc>
                <a:tc>
                  <a:txBody>
                    <a:bodyPr/>
                    <a:lstStyle/>
                    <a:p>
                      <a:pPr marL="0" marR="0">
                        <a:spcBef>
                          <a:spcPts val="0"/>
                        </a:spcBef>
                        <a:spcAft>
                          <a:spcPts val="0"/>
                        </a:spcAft>
                      </a:pPr>
                      <a:endParaRPr lang="en-US" sz="1400" dirty="0" smtClean="0">
                        <a:latin typeface="Times New Roman"/>
                        <a:ea typeface="Times New Roman"/>
                      </a:endParaRPr>
                    </a:p>
                    <a:p>
                      <a:pPr marL="0" marR="0">
                        <a:spcBef>
                          <a:spcPts val="0"/>
                        </a:spcBef>
                        <a:spcAft>
                          <a:spcPts val="0"/>
                        </a:spcAft>
                      </a:pPr>
                      <a:r>
                        <a:rPr lang="en-US" sz="1400" dirty="0" smtClean="0">
                          <a:latin typeface="Times New Roman"/>
                          <a:ea typeface="Times New Roman"/>
                        </a:rPr>
                        <a:t>Inbox </a:t>
                      </a:r>
                      <a:r>
                        <a:rPr lang="en-US" sz="1400" dirty="0">
                          <a:latin typeface="Times New Roman"/>
                          <a:ea typeface="Times New Roman"/>
                        </a:rPr>
                        <a:t>is used in tandem with process controls.  If a particular process control triggers an email then it can be seen in the inbox</a:t>
                      </a:r>
                      <a:r>
                        <a:rPr lang="en-US" sz="1400" dirty="0" smtClean="0">
                          <a:latin typeface="Times New Roman"/>
                          <a:ea typeface="Times New Roman"/>
                        </a:rPr>
                        <a:t>.</a:t>
                      </a:r>
                    </a:p>
                    <a:p>
                      <a:pPr marL="0" marR="0">
                        <a:spcBef>
                          <a:spcPts val="0"/>
                        </a:spcBef>
                        <a:spcAft>
                          <a:spcPts val="0"/>
                        </a:spcAft>
                      </a:pPr>
                      <a:endParaRPr lang="en-US" sz="1400" dirty="0">
                        <a:latin typeface="Times New Roman"/>
                        <a:ea typeface="Times New Roman"/>
                      </a:endParaRPr>
                    </a:p>
                    <a:p>
                      <a:pPr marL="0" marR="0">
                        <a:spcBef>
                          <a:spcPts val="0"/>
                        </a:spcBef>
                        <a:spcAft>
                          <a:spcPts val="0"/>
                        </a:spcAft>
                      </a:pPr>
                      <a:r>
                        <a:rPr lang="en-US" sz="1400" dirty="0">
                          <a:latin typeface="Times New Roman"/>
                          <a:ea typeface="Times New Roman"/>
                        </a:rPr>
                        <a:t>Dashboard is user specific.  This is used to display a ‘default’ report that can be accessed at any time. There are many dashboard reports that can be used. These can be viewed in the reports area of WinMan</a:t>
                      </a:r>
                      <a:r>
                        <a:rPr lang="en-US" sz="1400" dirty="0" smtClean="0">
                          <a:latin typeface="Times New Roman"/>
                          <a:ea typeface="Times New Roman"/>
                        </a:rPr>
                        <a:t>.  Dashboards</a:t>
                      </a:r>
                      <a:r>
                        <a:rPr lang="en-US" sz="1400" baseline="0" dirty="0" smtClean="0">
                          <a:latin typeface="Times New Roman"/>
                          <a:ea typeface="Times New Roman"/>
                        </a:rPr>
                        <a:t> will update every 30 seconds.</a:t>
                      </a:r>
                      <a:endParaRPr lang="en-US" sz="1400" dirty="0" smtClean="0">
                        <a:latin typeface="Times New Roman"/>
                        <a:ea typeface="Times New Roman"/>
                      </a:endParaRPr>
                    </a:p>
                    <a:p>
                      <a:pPr marL="0" marR="0">
                        <a:spcBef>
                          <a:spcPts val="0"/>
                        </a:spcBef>
                        <a:spcAft>
                          <a:spcPts val="0"/>
                        </a:spcAft>
                      </a:pPr>
                      <a:endParaRPr lang="en-US" sz="1400" dirty="0" smtClean="0">
                        <a:latin typeface="Times New Roman"/>
                        <a:ea typeface="Times New Roman"/>
                      </a:endParaRPr>
                    </a:p>
                    <a:p>
                      <a:pPr marL="0" marR="0">
                        <a:spcBef>
                          <a:spcPts val="0"/>
                        </a:spcBef>
                        <a:spcAft>
                          <a:spcPts val="0"/>
                        </a:spcAft>
                      </a:pPr>
                      <a:r>
                        <a:rPr lang="en-US" sz="1400" dirty="0" smtClean="0">
                          <a:latin typeface="Times New Roman"/>
                          <a:ea typeface="Times New Roman"/>
                        </a:rPr>
                        <a:t>History will display</a:t>
                      </a:r>
                      <a:r>
                        <a:rPr lang="en-US" sz="1400" baseline="0" dirty="0" smtClean="0">
                          <a:latin typeface="Times New Roman"/>
                          <a:ea typeface="Times New Roman"/>
                        </a:rPr>
                        <a:t> the most recent records reviewed as well as the module they were reviewed in.  History items work like bookmarks, in that you can double click the history item and it will open the module on the specific record.</a:t>
                      </a:r>
                      <a:endParaRPr lang="en-US" sz="1400" dirty="0">
                        <a:latin typeface="Times New Roman"/>
                        <a:ea typeface="Times New Roman"/>
                      </a:endParaRPr>
                    </a:p>
                  </a:txBody>
                  <a:tcPr marL="68580" marR="68580" marT="0" marB="0">
                    <a:lnL>
                      <a:noFill/>
                    </a:lnL>
                    <a:lnR>
                      <a:noFill/>
                    </a:lnR>
                    <a:lnT>
                      <a:noFill/>
                    </a:lnT>
                    <a:lnB>
                      <a:noFill/>
                    </a:lnB>
                  </a:tcPr>
                </a:tc>
              </a:tr>
            </a:tbl>
          </a:graphicData>
        </a:graphic>
      </p:graphicFrame>
      <p:pic>
        <p:nvPicPr>
          <p:cNvPr id="1027" name="Picture 83" descr="clip_image001"/>
          <p:cNvPicPr>
            <a:picLocks noChangeAspect="1" noChangeArrowheads="1"/>
          </p:cNvPicPr>
          <p:nvPr/>
        </p:nvPicPr>
        <p:blipFill>
          <a:blip r:embed="rId2"/>
          <a:srcRect t="12564" r="79211" b="22050"/>
          <a:stretch>
            <a:fillRect/>
          </a:stretch>
        </p:blipFill>
        <p:spPr bwMode="auto">
          <a:xfrm>
            <a:off x="762000" y="1524000"/>
            <a:ext cx="1143000" cy="2200275"/>
          </a:xfrm>
          <a:prstGeom prst="rect">
            <a:avLst/>
          </a:prstGeom>
          <a:noFill/>
        </p:spPr>
      </p:pic>
      <p:sp>
        <p:nvSpPr>
          <p:cNvPr id="8" name="TextBox 7"/>
          <p:cNvSpPr txBox="1"/>
          <p:nvPr/>
        </p:nvSpPr>
        <p:spPr>
          <a:xfrm>
            <a:off x="457200" y="4114800"/>
            <a:ext cx="8458200" cy="954107"/>
          </a:xfrm>
          <a:prstGeom prst="rect">
            <a:avLst/>
          </a:prstGeom>
          <a:solidFill>
            <a:schemeClr val="tx2">
              <a:lumMod val="20000"/>
              <a:lumOff val="80000"/>
            </a:schemeClr>
          </a:solidFill>
        </p:spPr>
        <p:txBody>
          <a:bodyPr wrap="square" rtlCol="0">
            <a:spAutoFit/>
          </a:bodyPr>
          <a:lstStyle/>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SYSTEM SETTING:  The default number of history items is 30.  This number can be increased but the larger the number, the more requirements that will be put on the server and performance can be affected.  To change the number of items in history, use the General setting </a:t>
            </a:r>
            <a:r>
              <a:rPr lang="en-US" sz="1400" b="1" dirty="0" smtClean="0">
                <a:solidFill>
                  <a:schemeClr val="tx1"/>
                </a:solidFill>
                <a:latin typeface="Arial" pitchFamily="34" charset="0"/>
                <a:ea typeface="Times New Roman"/>
                <a:cs typeface="Arial" pitchFamily="34" charset="0"/>
              </a:rPr>
              <a:t>User history records </a:t>
            </a:r>
            <a:r>
              <a:rPr lang="en-US" sz="1400" dirty="0" smtClean="0">
                <a:solidFill>
                  <a:schemeClr val="tx1"/>
                </a:solidFill>
                <a:latin typeface="Arial" pitchFamily="34" charset="0"/>
                <a:ea typeface="Times New Roman"/>
                <a:cs typeface="Arial" pitchFamily="34" charset="0"/>
              </a:rPr>
              <a:t>and set the number of history records required.</a:t>
            </a:r>
            <a:endParaRPr lang="en-US" sz="1400" b="1" dirty="0" smtClean="0">
              <a:solidFill>
                <a:schemeClr val="tx1"/>
              </a:solidFill>
              <a:latin typeface="Arial" pitchFamily="34" charset="0"/>
              <a:ea typeface="Times New Roman"/>
              <a:cs typeface="Arial" pitchFamily="34" charset="0"/>
            </a:endParaRPr>
          </a:p>
        </p:txBody>
      </p:sp>
      <p:sp>
        <p:nvSpPr>
          <p:cNvPr id="10" name="TextBox 9"/>
          <p:cNvSpPr txBox="1"/>
          <p:nvPr/>
        </p:nvSpPr>
        <p:spPr>
          <a:xfrm>
            <a:off x="457200" y="5257800"/>
            <a:ext cx="8458200" cy="954107"/>
          </a:xfrm>
          <a:prstGeom prst="rect">
            <a:avLst/>
          </a:prstGeom>
          <a:solidFill>
            <a:schemeClr val="tx2">
              <a:lumMod val="20000"/>
              <a:lumOff val="80000"/>
            </a:schemeClr>
          </a:solidFill>
        </p:spPr>
        <p:txBody>
          <a:bodyPr wrap="square" rtlCol="0">
            <a:spAutoFit/>
          </a:bodyPr>
          <a:lstStyle/>
          <a:p>
            <a:pPr marL="0" marR="0">
              <a:spcBef>
                <a:spcPts val="0"/>
              </a:spcBef>
              <a:spcAft>
                <a:spcPts val="0"/>
              </a:spcAft>
              <a:buFont typeface="Arial" pitchFamily="34" charset="0"/>
              <a:buChar char="•"/>
            </a:pPr>
            <a:r>
              <a:rPr lang="en-US" sz="1400" dirty="0" smtClean="0">
                <a:solidFill>
                  <a:schemeClr val="tx1"/>
                </a:solidFill>
                <a:latin typeface="Arial" pitchFamily="34" charset="0"/>
                <a:ea typeface="Times New Roman"/>
                <a:cs typeface="Arial" pitchFamily="34" charset="0"/>
              </a:rPr>
              <a:t> SYSTEM SETTING:  Items in WinMan Central will refresh once every 60 seconds (with the exception of the dashboard that updates every 30 seconds).  The rate of refresh can be adjusted using the General system option </a:t>
            </a:r>
            <a:r>
              <a:rPr lang="en-US" sz="1400" b="1" dirty="0" smtClean="0">
                <a:solidFill>
                  <a:schemeClr val="tx1"/>
                </a:solidFill>
                <a:latin typeface="Arial" pitchFamily="34" charset="0"/>
                <a:ea typeface="Times New Roman"/>
                <a:cs typeface="Arial" pitchFamily="34" charset="0"/>
              </a:rPr>
              <a:t>Set the polling interval for WinMan Central in milliseconds (Default is 60000)</a:t>
            </a:r>
            <a:r>
              <a:rPr lang="en-US" sz="1400" dirty="0" smtClean="0">
                <a:solidFill>
                  <a:schemeClr val="tx1"/>
                </a:solidFill>
                <a:latin typeface="Arial" pitchFamily="34" charset="0"/>
                <a:ea typeface="Times New Roman"/>
                <a:cs typeface="Arial" pitchFamily="34" charset="0"/>
              </a:rPr>
              <a:t>.  Enable the option and set the value in milliseconds for the frequency of WinMan central being refreshed.</a:t>
            </a:r>
            <a:endParaRPr lang="en-US" sz="1400" b="1" dirty="0" smtClean="0">
              <a:solidFill>
                <a:schemeClr val="tx1"/>
              </a:solidFill>
              <a:latin typeface="Arial" pitchFamily="34" charset="0"/>
              <a:ea typeface="Times New Roman"/>
              <a:cs typeface="Arial" pitchFamily="34" charset="0"/>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Inventory – An Asset account that is used for inventory and is from the system defaults.  Can have separate accounts for Raw Material, Sub-assemblies and Finished Goods.  </a:t>
            </a:r>
          </a:p>
          <a:p>
            <a:pPr>
              <a:buNone/>
            </a:pPr>
            <a:r>
              <a:rPr lang="en-US" sz="1400" dirty="0" smtClean="0"/>
              <a:t> </a:t>
            </a:r>
          </a:p>
          <a:p>
            <a:r>
              <a:rPr lang="en-US" sz="1400" dirty="0" smtClean="0"/>
              <a:t>Work in Progress – The system default WIP account will act as the default for this field.  In most situations the WIP account will not be changed from the default.</a:t>
            </a:r>
          </a:p>
          <a:p>
            <a:pPr>
              <a:buNone/>
            </a:pPr>
            <a:r>
              <a:rPr lang="en-US" sz="1400" dirty="0" smtClean="0"/>
              <a:t> </a:t>
            </a:r>
          </a:p>
          <a:p>
            <a:r>
              <a:rPr lang="en-US" sz="1400" dirty="0" smtClean="0"/>
              <a:t>Labor – The labor recovery account that is used as the offset when labor is added during a Manufacturing Finish, or a Goods receipt.</a:t>
            </a:r>
          </a:p>
          <a:p>
            <a:pPr>
              <a:buNone/>
            </a:pPr>
            <a:r>
              <a:rPr lang="en-US" sz="1400" dirty="0" smtClean="0"/>
              <a:t> </a:t>
            </a:r>
          </a:p>
          <a:p>
            <a:r>
              <a:rPr lang="en-US" sz="1400" dirty="0" smtClean="0"/>
              <a:t>Overhead – The overhead recovery account that is used as the offset when overhead is added during a Manufacturing Finish, or a Goods receipt.</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Material Variance – Variance account for any material variances for Manufacturing Finishes</a:t>
            </a:r>
          </a:p>
          <a:p>
            <a:pPr>
              <a:buNone/>
            </a:pPr>
            <a:r>
              <a:rPr lang="en-US" sz="1400" dirty="0" smtClean="0"/>
              <a:t> </a:t>
            </a:r>
          </a:p>
          <a:p>
            <a:r>
              <a:rPr lang="en-US" sz="1400" dirty="0" smtClean="0"/>
              <a:t>Labor Variances – Variance account for any labor variances for Manufacturing Finishes</a:t>
            </a:r>
          </a:p>
          <a:p>
            <a:pPr>
              <a:buNone/>
            </a:pPr>
            <a:r>
              <a:rPr lang="en-US" sz="1400" dirty="0" smtClean="0"/>
              <a:t> </a:t>
            </a:r>
          </a:p>
          <a:p>
            <a:r>
              <a:rPr lang="en-US" sz="1400" dirty="0" smtClean="0"/>
              <a:t>Overhead Variances – Variance account for any overhead variances for Manufacturing Finishes</a:t>
            </a:r>
          </a:p>
          <a:p>
            <a:pPr>
              <a:buNone/>
            </a:pPr>
            <a:r>
              <a:rPr lang="en-US" sz="1400" dirty="0" smtClean="0"/>
              <a:t> </a:t>
            </a:r>
          </a:p>
          <a:p>
            <a:r>
              <a:rPr lang="en-US" sz="1400" dirty="0" smtClean="0"/>
              <a:t>Sales Type – The default sales account used when no price list is found.</a:t>
            </a:r>
          </a:p>
          <a:p>
            <a:pPr>
              <a:buNone/>
            </a:pPr>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Sales Division – If revenue is separated by division and products align with specific divisions, the division field should be used.  This will override the sales order prefix or division from the customer master.  If not applicable, should be left as “Default” </a:t>
            </a:r>
            <a:br>
              <a:rPr lang="en-US" sz="1400" dirty="0" smtClean="0"/>
            </a:br>
            <a:endParaRPr lang="en-US" sz="1400" dirty="0" smtClean="0"/>
          </a:p>
          <a:p>
            <a:r>
              <a:rPr lang="en-US" sz="1400" dirty="0" smtClean="0"/>
              <a:t>Duty – The duty account used for the duty value.  When an item is received with a duty value, the value of the inventory will be increased by the duty value.  The duty account is the credit account used to offset </a:t>
            </a:r>
            <a:r>
              <a:rPr lang="en-US" sz="1400" smtClean="0"/>
              <a:t>the inventory value</a:t>
            </a:r>
            <a:r>
              <a:rPr lang="en-US" sz="1400" dirty="0" smtClean="0"/>
              <a:t>. </a:t>
            </a:r>
            <a:br>
              <a:rPr lang="en-US" sz="1400" dirty="0" smtClean="0"/>
            </a:br>
            <a:endParaRPr lang="en-US" sz="1400" dirty="0" smtClean="0"/>
          </a:p>
          <a:p>
            <a:r>
              <a:rPr lang="en-US" sz="1400" dirty="0" smtClean="0"/>
              <a:t>Duty Value Rate – The rate at which duty will be calculated for a product</a:t>
            </a:r>
          </a:p>
          <a:p>
            <a:pPr>
              <a:buNone/>
            </a:pPr>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828800"/>
            <a:ext cx="4876800" cy="523220"/>
          </a:xfrm>
          <a:prstGeom prst="rect">
            <a:avLst/>
          </a:prstGeom>
          <a:noFill/>
        </p:spPr>
        <p:txBody>
          <a:bodyPr wrap="square" rtlCol="0">
            <a:spAutoFit/>
          </a:bodyPr>
          <a:lstStyle/>
          <a:p>
            <a:r>
              <a:rPr lang="en-US" sz="2800" dirty="0" smtClean="0"/>
              <a:t>Costs Tab</a:t>
            </a:r>
            <a:endParaRPr lang="en-US" sz="2800" dirty="0"/>
          </a:p>
        </p:txBody>
      </p:sp>
      <p:pic>
        <p:nvPicPr>
          <p:cNvPr id="47106" name="Picture 2"/>
          <p:cNvPicPr>
            <a:picLocks noChangeAspect="1" noChangeArrowheads="1"/>
          </p:cNvPicPr>
          <p:nvPr/>
        </p:nvPicPr>
        <p:blipFill>
          <a:blip r:embed="rId2"/>
          <a:srcRect r="56250" b="34884"/>
          <a:stretch>
            <a:fillRect/>
          </a:stretch>
        </p:blipFill>
        <p:spPr bwMode="auto">
          <a:xfrm>
            <a:off x="1066800" y="2362200"/>
            <a:ext cx="4318000"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Standard Material – For purchased parts, this can be manually entered as the standard  material cost for the item.  Manufactured items, must have a cost roll up completed for standard material cost, no manual entry is allowed.</a:t>
            </a:r>
          </a:p>
          <a:p>
            <a:pPr>
              <a:buNone/>
            </a:pPr>
            <a:r>
              <a:rPr lang="en-US" sz="1400" dirty="0" smtClean="0"/>
              <a:t> </a:t>
            </a:r>
          </a:p>
          <a:p>
            <a:r>
              <a:rPr lang="en-US" sz="1400" dirty="0" smtClean="0"/>
              <a:t>Standard Labor – For manufactured items, the standard labor value.</a:t>
            </a:r>
          </a:p>
          <a:p>
            <a:pPr>
              <a:buNone/>
            </a:pPr>
            <a:r>
              <a:rPr lang="en-US" sz="1400" dirty="0" smtClean="0"/>
              <a:t> </a:t>
            </a:r>
          </a:p>
          <a:p>
            <a:r>
              <a:rPr lang="en-US" sz="1400" dirty="0" smtClean="0"/>
              <a:t>Overhead – For manufactured items, the standard overhead value.</a:t>
            </a:r>
          </a:p>
          <a:p>
            <a:pPr>
              <a:buNone/>
            </a:pPr>
            <a:r>
              <a:rPr lang="en-US" sz="1400" dirty="0" smtClean="0"/>
              <a:t> </a:t>
            </a:r>
          </a:p>
          <a:p>
            <a:r>
              <a:rPr lang="en-US" sz="1400" dirty="0" smtClean="0"/>
              <a:t>Activity Based – For manufactured items, the standard cost of all the routing steps.</a:t>
            </a:r>
          </a:p>
          <a:p>
            <a:pPr>
              <a:buNone/>
            </a:pPr>
            <a:r>
              <a:rPr lang="en-US" sz="1400" dirty="0" smtClean="0"/>
              <a:t>	Note:  This is not traditional Activity Based Costing</a:t>
            </a:r>
          </a:p>
          <a:p>
            <a:pPr>
              <a:buNone/>
            </a:pPr>
            <a:r>
              <a:rPr lang="en-US" sz="1400" dirty="0" smtClean="0"/>
              <a:t> </a:t>
            </a:r>
          </a:p>
          <a:p>
            <a:pPr>
              <a:buNone/>
            </a:pPr>
            <a:r>
              <a:rPr lang="en-US" sz="1400" dirty="0" smtClean="0"/>
              <a:t>	NOTE:  To the right of the Standard costs, are Costs at this Level.  These are the costs for the specific part, and do not include sub-assembly costs.  </a:t>
            </a:r>
          </a:p>
          <a:p>
            <a:pPr>
              <a:buNone/>
            </a:pPr>
            <a:r>
              <a:rPr lang="en-US" sz="1400" dirty="0" smtClean="0"/>
              <a:t>	i.e.  If the labor cost of a sub-assembly is $10 and the labor cost of the actual item is $40, the Labor cost at this level would be $40 and the total standard labor value would be $50.</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Overhead Recovery Method – Overheads can be recovered by;</a:t>
            </a:r>
          </a:p>
          <a:p>
            <a:pPr marL="800100" lvl="1" indent="-342900">
              <a:buFont typeface="+mj-lt"/>
              <a:buAutoNum type="alphaUcPeriod"/>
            </a:pPr>
            <a:r>
              <a:rPr lang="en-US" sz="1400" dirty="0" smtClean="0"/>
              <a:t>Absolute value </a:t>
            </a:r>
          </a:p>
          <a:p>
            <a:pPr marL="800100" lvl="1" indent="-342900">
              <a:buFont typeface="+mj-lt"/>
              <a:buAutoNum type="alphaUcPeriod"/>
            </a:pPr>
            <a:r>
              <a:rPr lang="en-US" sz="1400" dirty="0" smtClean="0"/>
              <a:t>Percentage</a:t>
            </a:r>
          </a:p>
          <a:p>
            <a:pPr marL="800100" lvl="1" indent="-342900">
              <a:buFont typeface="+mj-lt"/>
              <a:buAutoNum type="alphaUcPeriod"/>
            </a:pPr>
            <a:r>
              <a:rPr lang="en-US" sz="1400" dirty="0" smtClean="0"/>
              <a:t>Combination Absolute value and percentage</a:t>
            </a:r>
          </a:p>
          <a:p>
            <a:pPr marL="800100" lvl="1" indent="-342900">
              <a:buFont typeface="+mj-lt"/>
              <a:buAutoNum type="alphaUcPeriod"/>
            </a:pPr>
            <a:r>
              <a:rPr lang="en-US" sz="1400" dirty="0" smtClean="0"/>
              <a:t>Extended Overheads – Purchased Parts only</a:t>
            </a:r>
          </a:p>
          <a:p>
            <a:endParaRPr lang="en-US" sz="1400" dirty="0" smtClean="0"/>
          </a:p>
          <a:p>
            <a:r>
              <a:rPr lang="en-US" sz="1400" dirty="0" smtClean="0"/>
              <a:t>Options A,B and C can be set on the Costs tab in the Overhead Recovery Method section.  Extended Overheads are added on the Ext. Costs tab by way of the Add Extended Overhead action.  Extended overheads can be added through the Product Overhead Types program.</a:t>
            </a:r>
          </a:p>
          <a:p>
            <a:endParaRPr lang="en-US" sz="1400" dirty="0" smtClean="0"/>
          </a:p>
          <a:p>
            <a:r>
              <a:rPr lang="en-US" sz="1400" dirty="0" smtClean="0"/>
              <a:t>Automatically recover from standards – Labor, overhead and activity based costs can be charged to an item either by using the standard value, or using the actual values.  If standards are required, all items in this section should be checked.</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Latest Costs – Calculated daily.  Will look at the latest purchase or manufacturing finish.</a:t>
            </a:r>
          </a:p>
          <a:p>
            <a:pPr>
              <a:buNone/>
            </a:pPr>
            <a:r>
              <a:rPr lang="en-US" sz="1400" dirty="0" smtClean="0"/>
              <a:t> </a:t>
            </a:r>
          </a:p>
          <a:p>
            <a:r>
              <a:rPr lang="en-US" sz="1400" dirty="0" smtClean="0"/>
              <a:t>Average On-hand costs – Calculated daily.  This will average the cost of all on-hand inventory.</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828800"/>
            <a:ext cx="4876800" cy="523220"/>
          </a:xfrm>
          <a:prstGeom prst="rect">
            <a:avLst/>
          </a:prstGeom>
          <a:noFill/>
        </p:spPr>
        <p:txBody>
          <a:bodyPr wrap="square" rtlCol="0">
            <a:spAutoFit/>
          </a:bodyPr>
          <a:lstStyle/>
          <a:p>
            <a:r>
              <a:rPr lang="en-US" sz="2800" dirty="0" smtClean="0"/>
              <a:t>Options Tab</a:t>
            </a:r>
            <a:endParaRPr lang="en-US" sz="2800" dirty="0"/>
          </a:p>
        </p:txBody>
      </p:sp>
      <p:pic>
        <p:nvPicPr>
          <p:cNvPr id="48130" name="Picture 2"/>
          <p:cNvPicPr>
            <a:picLocks noChangeAspect="1" noChangeArrowheads="1"/>
          </p:cNvPicPr>
          <p:nvPr/>
        </p:nvPicPr>
        <p:blipFill>
          <a:blip r:embed="rId2"/>
          <a:srcRect r="61250" b="36951"/>
          <a:stretch>
            <a:fillRect/>
          </a:stretch>
        </p:blipFill>
        <p:spPr bwMode="auto">
          <a:xfrm>
            <a:off x="762000" y="2438400"/>
            <a:ext cx="3886200" cy="38235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Use </a:t>
            </a:r>
            <a:r>
              <a:rPr lang="en-US" sz="1400" dirty="0" err="1" smtClean="0"/>
              <a:t>Configurator</a:t>
            </a:r>
            <a:r>
              <a:rPr lang="en-US" sz="1400" dirty="0" smtClean="0"/>
              <a:t> – A </a:t>
            </a:r>
            <a:r>
              <a:rPr lang="en-US" sz="1400" dirty="0" err="1" smtClean="0"/>
              <a:t>configurator</a:t>
            </a:r>
            <a:r>
              <a:rPr lang="en-US" sz="1400" dirty="0" smtClean="0"/>
              <a:t> is required</a:t>
            </a:r>
          </a:p>
          <a:p>
            <a:pPr>
              <a:buNone/>
            </a:pPr>
            <a:r>
              <a:rPr lang="en-US" sz="1400" dirty="0" smtClean="0"/>
              <a:t> </a:t>
            </a:r>
          </a:p>
          <a:p>
            <a:r>
              <a:rPr lang="en-US" sz="1400" dirty="0" smtClean="0"/>
              <a:t>Sub-Contract – A sub-contract operation is required for the item</a:t>
            </a:r>
          </a:p>
          <a:p>
            <a:pPr>
              <a:buNone/>
            </a:pPr>
            <a:r>
              <a:rPr lang="en-US" sz="1400" dirty="0" smtClean="0"/>
              <a:t> </a:t>
            </a:r>
          </a:p>
          <a:p>
            <a:r>
              <a:rPr lang="en-US" sz="1400" dirty="0" smtClean="0"/>
              <a:t>Cascade MO’s – This option will create all sub-assemblies for a parent using the highest level MO number and appending a “/#” where # is a sequential number.  </a:t>
            </a:r>
          </a:p>
          <a:p>
            <a:pPr>
              <a:buNone/>
            </a:pPr>
            <a:r>
              <a:rPr lang="en-US" sz="1400" dirty="0" smtClean="0"/>
              <a:t>	</a:t>
            </a:r>
            <a:r>
              <a:rPr lang="en-US" sz="1400" dirty="0" err="1" smtClean="0"/>
              <a:t>Eg</a:t>
            </a:r>
            <a:r>
              <a:rPr lang="en-US" sz="1400" dirty="0" smtClean="0"/>
              <a:t> If MO123 has a sub-assembly, MO123/1 would be the MO created.  The cascade MO’s option must be used with back-to-back manufacturing orders and is typically used with large items that have long lead times.</a:t>
            </a:r>
          </a:p>
          <a:p>
            <a:endParaRPr lang="en-US" sz="1400" dirty="0" smtClean="0"/>
          </a:p>
          <a:p>
            <a:r>
              <a:rPr lang="en-US" sz="1400" dirty="0" smtClean="0"/>
              <a:t>Apply Provision – Determines if an additional quantity should be added to proposed work orders generated from MRP.  The additional quantity can either be a percentage or an absolute value.</a:t>
            </a:r>
          </a:p>
          <a:p>
            <a:pPr>
              <a:buNone/>
            </a:pPr>
            <a:r>
              <a:rPr lang="en-US" sz="1400" dirty="0" smtClean="0"/>
              <a:t> </a:t>
            </a:r>
          </a:p>
          <a:p>
            <a:r>
              <a:rPr lang="en-US" sz="1400" dirty="0" smtClean="0"/>
              <a:t>Provision Amount – The amount that will be added to MRP proposed orders</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Order Options  </a:t>
            </a:r>
          </a:p>
          <a:p>
            <a:pPr lvl="1"/>
            <a:r>
              <a:rPr lang="en-US" sz="1400" dirty="0" smtClean="0"/>
              <a:t>Generate a Manufacturing Order for each sales order – A proposed MO for the quantity of the sales order line item will automatically be generated.  Quantities on the MO will be updated to reflect the sales order provided the MO has NOT been released.  Once the MO has been released any changes must be dealt with manually.  For use with manufactured items only.</a:t>
            </a:r>
          </a:p>
          <a:p>
            <a:pPr lvl="1"/>
            <a:endParaRPr lang="en-US" sz="1400" dirty="0" smtClean="0"/>
          </a:p>
          <a:p>
            <a:pPr lvl="1"/>
            <a:r>
              <a:rPr lang="en-US" sz="1400" dirty="0" smtClean="0"/>
              <a:t>Generate a Manufacturing Order for the optimum order quantity –  A manufacturing order using the optimum order quantity will be automatically generated.</a:t>
            </a:r>
          </a:p>
          <a:p>
            <a:pPr lvl="0">
              <a:buNone/>
            </a:pPr>
            <a:endParaRPr lang="en-US" sz="1400" dirty="0" smtClean="0"/>
          </a:p>
          <a:p>
            <a:pPr lvl="1"/>
            <a:r>
              <a:rPr lang="en-US" sz="1400" dirty="0" smtClean="0"/>
              <a:t>Generate a Purchase Order for each sales order – A </a:t>
            </a:r>
            <a:r>
              <a:rPr lang="en-US" sz="1400" dirty="0" err="1" smtClean="0"/>
              <a:t>suggestedPO</a:t>
            </a:r>
            <a:r>
              <a:rPr lang="en-US" sz="1400" dirty="0" smtClean="0"/>
              <a:t> for the quantity of the sales order line item can be automatically generated.  The default vendor will be suggested, but can be changed when the sales order line has been created.  For use with purchased items only.  Quantities on the purchase order will be updated to reflect any changes from the sales order.</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762000"/>
          </a:xfrm>
        </p:spPr>
        <p:txBody>
          <a:bodyPr/>
          <a:lstStyle/>
          <a:p>
            <a:r>
              <a:rPr lang="en-US" dirty="0" smtClean="0">
                <a:solidFill>
                  <a:schemeClr val="bg1"/>
                </a:solidFill>
              </a:rPr>
              <a:t>WinMan Toolbar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533400" y="1143000"/>
            <a:ext cx="8305800" cy="4093428"/>
          </a:xfrm>
          <a:prstGeom prst="rect">
            <a:avLst/>
          </a:prstGeom>
          <a:noFill/>
        </p:spPr>
        <p:txBody>
          <a:bodyPr wrap="square" rtlCol="0">
            <a:spAutoFit/>
          </a:bodyPr>
          <a:lstStyle/>
          <a:p>
            <a:r>
              <a:rPr lang="en-US" sz="2000" u="sng" dirty="0" smtClean="0">
                <a:solidFill>
                  <a:schemeClr val="tx1"/>
                </a:solidFill>
              </a:rPr>
              <a:t>F</a:t>
            </a:r>
            <a:r>
              <a:rPr lang="en-US" sz="2000" dirty="0" smtClean="0">
                <a:solidFill>
                  <a:schemeClr val="tx1"/>
                </a:solidFill>
              </a:rPr>
              <a:t>ile actions allow closing a module (</a:t>
            </a:r>
            <a:r>
              <a:rPr lang="en-US" sz="2000" dirty="0" err="1" smtClean="0">
                <a:solidFill>
                  <a:schemeClr val="tx1"/>
                </a:solidFill>
              </a:rPr>
              <a:t>ie</a:t>
            </a:r>
            <a:r>
              <a:rPr lang="en-US" sz="2000" dirty="0" smtClean="0">
                <a:solidFill>
                  <a:schemeClr val="tx1"/>
                </a:solidFill>
              </a:rPr>
              <a:t> sales order entry) or exiting WinMan entirely.</a:t>
            </a:r>
          </a:p>
          <a:p>
            <a:r>
              <a:rPr lang="en-US" sz="2000" dirty="0" smtClean="0">
                <a:solidFill>
                  <a:schemeClr val="tx1"/>
                </a:solidFill>
              </a:rPr>
              <a:t> </a:t>
            </a:r>
          </a:p>
          <a:p>
            <a:r>
              <a:rPr lang="en-US" sz="2000" u="sng" dirty="0" smtClean="0">
                <a:solidFill>
                  <a:schemeClr val="tx1"/>
                </a:solidFill>
              </a:rPr>
              <a:t>T</a:t>
            </a:r>
            <a:r>
              <a:rPr lang="en-US" sz="2000" dirty="0" smtClean="0">
                <a:solidFill>
                  <a:schemeClr val="tx1"/>
                </a:solidFill>
              </a:rPr>
              <a:t>asks are functions available for the active program.  This will include the actions and prints as well as a menu item for system tasks. </a:t>
            </a:r>
          </a:p>
          <a:p>
            <a:r>
              <a:rPr lang="en-US" sz="2000" dirty="0" smtClean="0">
                <a:solidFill>
                  <a:schemeClr val="tx1"/>
                </a:solidFill>
              </a:rPr>
              <a:t> </a:t>
            </a:r>
          </a:p>
          <a:p>
            <a:r>
              <a:rPr lang="en-US" sz="2000" u="sng" dirty="0" smtClean="0">
                <a:solidFill>
                  <a:schemeClr val="tx1"/>
                </a:solidFill>
              </a:rPr>
              <a:t>N</a:t>
            </a:r>
            <a:r>
              <a:rPr lang="en-US" sz="2000" dirty="0" smtClean="0">
                <a:solidFill>
                  <a:schemeClr val="tx1"/>
                </a:solidFill>
              </a:rPr>
              <a:t>avigation launches the drop down menus to all accessible areas.</a:t>
            </a:r>
          </a:p>
          <a:p>
            <a:r>
              <a:rPr lang="en-US" sz="2000" dirty="0" smtClean="0">
                <a:solidFill>
                  <a:schemeClr val="tx1"/>
                </a:solidFill>
              </a:rPr>
              <a:t> </a:t>
            </a:r>
          </a:p>
          <a:p>
            <a:r>
              <a:rPr lang="en-US" sz="2000" dirty="0" smtClean="0">
                <a:solidFill>
                  <a:schemeClr val="tx1"/>
                </a:solidFill>
              </a:rPr>
              <a:t>Too</a:t>
            </a:r>
            <a:r>
              <a:rPr lang="en-US" sz="2000" u="sng" dirty="0" smtClean="0">
                <a:solidFill>
                  <a:schemeClr val="tx1"/>
                </a:solidFill>
              </a:rPr>
              <a:t>l</a:t>
            </a:r>
            <a:r>
              <a:rPr lang="en-US" sz="2000" dirty="0" smtClean="0">
                <a:solidFill>
                  <a:schemeClr val="tx1"/>
                </a:solidFill>
              </a:rPr>
              <a:t>s remain consistent among the WinMan areas once the user leaves the WinMan central area. </a:t>
            </a:r>
          </a:p>
          <a:p>
            <a:r>
              <a:rPr lang="en-US" sz="2000" dirty="0" smtClean="0">
                <a:solidFill>
                  <a:schemeClr val="tx1"/>
                </a:solidFill>
              </a:rPr>
              <a:t> </a:t>
            </a:r>
          </a:p>
          <a:p>
            <a:r>
              <a:rPr lang="en-US" sz="2000" u="sng" dirty="0" smtClean="0">
                <a:solidFill>
                  <a:schemeClr val="tx1"/>
                </a:solidFill>
              </a:rPr>
              <a:t>W</a:t>
            </a:r>
            <a:r>
              <a:rPr lang="en-US" sz="2000" dirty="0" smtClean="0">
                <a:solidFill>
                  <a:schemeClr val="tx1"/>
                </a:solidFill>
              </a:rPr>
              <a:t>indows allows control of Window layers and is a handy way to close all windows while keeping WinMan open.</a:t>
            </a:r>
            <a:endParaRPr lang="en-US" sz="2000" dirty="0">
              <a:solidFill>
                <a:schemeClr val="tx1"/>
              </a:solidFill>
            </a:endParaRPr>
          </a:p>
        </p:txBody>
      </p:sp>
      <p:pic>
        <p:nvPicPr>
          <p:cNvPr id="38914" name="Picture 2"/>
          <p:cNvPicPr>
            <a:picLocks noChangeAspect="1" noChangeArrowheads="1"/>
          </p:cNvPicPr>
          <p:nvPr/>
        </p:nvPicPr>
        <p:blipFill>
          <a:blip r:embed="rId2"/>
          <a:srcRect/>
          <a:stretch>
            <a:fillRect/>
          </a:stretch>
        </p:blipFill>
        <p:spPr bwMode="auto">
          <a:xfrm>
            <a:off x="2667000" y="5410200"/>
            <a:ext cx="3200400" cy="745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Available for Orders – Determines if the part can be added to a purchase order</a:t>
            </a:r>
          </a:p>
          <a:p>
            <a:pPr>
              <a:buNone/>
            </a:pPr>
            <a:r>
              <a:rPr lang="en-US" sz="1400" dirty="0" smtClean="0"/>
              <a:t> </a:t>
            </a:r>
          </a:p>
          <a:p>
            <a:r>
              <a:rPr lang="en-US" sz="1400" dirty="0" smtClean="0"/>
              <a:t>Engineering Only – A field that designates if the item is for engineering only.  Used for reference only, no system action.</a:t>
            </a:r>
          </a:p>
          <a:p>
            <a:pPr>
              <a:buNone/>
            </a:pPr>
            <a:r>
              <a:rPr lang="en-US" sz="1400" dirty="0" smtClean="0"/>
              <a:t> </a:t>
            </a:r>
          </a:p>
          <a:p>
            <a:r>
              <a:rPr lang="en-US" sz="1400" dirty="0" err="1" smtClean="0"/>
              <a:t>RoHS</a:t>
            </a:r>
            <a:r>
              <a:rPr lang="en-US" sz="1400" dirty="0" smtClean="0"/>
              <a:t> – Designate products that are </a:t>
            </a:r>
            <a:r>
              <a:rPr lang="en-US" sz="1400" dirty="0" err="1" smtClean="0"/>
              <a:t>RoHS</a:t>
            </a:r>
            <a:r>
              <a:rPr lang="en-US" sz="1400" dirty="0" smtClean="0"/>
              <a:t> compliant, non-compliant, exempt or unknown.  Used for reporting only, no system action.</a:t>
            </a:r>
          </a:p>
          <a:p>
            <a:pPr>
              <a:buNone/>
            </a:pPr>
            <a:r>
              <a:rPr lang="en-US" sz="1400" dirty="0" smtClean="0"/>
              <a:t> </a:t>
            </a:r>
          </a:p>
          <a:p>
            <a:r>
              <a:rPr lang="en-US" sz="1400" dirty="0" smtClean="0"/>
              <a:t>Build to Ship – An item will be </a:t>
            </a:r>
            <a:r>
              <a:rPr lang="en-US" sz="1400" dirty="0" err="1" smtClean="0"/>
              <a:t>backflushed</a:t>
            </a:r>
            <a:r>
              <a:rPr lang="en-US" sz="1400" dirty="0" smtClean="0"/>
              <a:t> when a shipment is created.   This includes consuming components from BOM of shipped item, finishing item to inventory and picking item for shipment.  Can be done when;</a:t>
            </a:r>
          </a:p>
          <a:p>
            <a:pPr lvl="1"/>
            <a:r>
              <a:rPr lang="en-US" sz="1400" dirty="0" smtClean="0"/>
              <a:t>Always </a:t>
            </a:r>
          </a:p>
          <a:p>
            <a:pPr lvl="1"/>
            <a:r>
              <a:rPr lang="en-US" sz="1400" dirty="0" smtClean="0"/>
              <a:t>Only if no stock</a:t>
            </a:r>
          </a:p>
          <a:p>
            <a:pPr lvl="1"/>
            <a:r>
              <a:rPr lang="en-US" sz="1400" dirty="0" smtClean="0"/>
              <a:t>Prompt build to ship – user determines if </a:t>
            </a:r>
            <a:r>
              <a:rPr lang="en-US" sz="1400" dirty="0" err="1" smtClean="0"/>
              <a:t>backflush</a:t>
            </a:r>
            <a:r>
              <a:rPr lang="en-US" sz="1400" dirty="0" smtClean="0"/>
              <a:t> is completed</a:t>
            </a:r>
          </a:p>
          <a:p>
            <a:pPr lvl="1"/>
            <a:r>
              <a:rPr lang="en-US" sz="1400" dirty="0" smtClean="0"/>
              <a:t>Prompt build to ship if no stock – will prompt user only if no stock is on hand</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MRP Consolidation – Number of days a proposed order will look back and consolidate quantities of a proposed order.</a:t>
            </a:r>
          </a:p>
          <a:p>
            <a:pPr>
              <a:buNone/>
            </a:pPr>
            <a:r>
              <a:rPr lang="en-US" sz="1400" dirty="0" smtClean="0"/>
              <a:t> </a:t>
            </a:r>
          </a:p>
          <a:p>
            <a:r>
              <a:rPr lang="en-US" sz="1400" dirty="0" smtClean="0"/>
              <a:t>Taxable – Reference field if the item is taxable.  No system action taken</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828800"/>
            <a:ext cx="4876800" cy="523220"/>
          </a:xfrm>
          <a:prstGeom prst="rect">
            <a:avLst/>
          </a:prstGeom>
          <a:noFill/>
        </p:spPr>
        <p:txBody>
          <a:bodyPr wrap="square" rtlCol="0">
            <a:spAutoFit/>
          </a:bodyPr>
          <a:lstStyle/>
          <a:p>
            <a:r>
              <a:rPr lang="en-US" sz="2800" dirty="0" smtClean="0"/>
              <a:t>Serial Numbering Tab</a:t>
            </a:r>
            <a:endParaRPr lang="en-US" sz="2800" dirty="0"/>
          </a:p>
        </p:txBody>
      </p:sp>
      <p:pic>
        <p:nvPicPr>
          <p:cNvPr id="49154" name="Picture 2"/>
          <p:cNvPicPr>
            <a:picLocks noChangeAspect="1" noChangeArrowheads="1"/>
          </p:cNvPicPr>
          <p:nvPr/>
        </p:nvPicPr>
        <p:blipFill>
          <a:blip r:embed="rId2"/>
          <a:srcRect r="77500" b="53488"/>
          <a:stretch>
            <a:fillRect/>
          </a:stretch>
        </p:blipFill>
        <p:spPr bwMode="auto">
          <a:xfrm>
            <a:off x="990600" y="2667000"/>
            <a:ext cx="2743200"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Serial Numbering can be done at the following times;</a:t>
            </a:r>
          </a:p>
          <a:p>
            <a:endParaRPr lang="en-US" sz="1400" dirty="0" smtClean="0"/>
          </a:p>
          <a:p>
            <a:r>
              <a:rPr lang="en-US" sz="1400" dirty="0" smtClean="0"/>
              <a:t>When Received (Purchased Parts)</a:t>
            </a:r>
          </a:p>
          <a:p>
            <a:r>
              <a:rPr lang="en-US" sz="1400" dirty="0" smtClean="0"/>
              <a:t>On MO Completion (Manufactured Parts)</a:t>
            </a:r>
          </a:p>
          <a:p>
            <a:r>
              <a:rPr lang="en-US" sz="1400" dirty="0" smtClean="0"/>
              <a:t>On MO Issue (Purchased and Manufactured Parts)</a:t>
            </a:r>
          </a:p>
          <a:p>
            <a:r>
              <a:rPr lang="en-US" sz="1400" dirty="0" smtClean="0"/>
              <a:t>When Shipped (Purchased and Manufactured Parts)</a:t>
            </a:r>
          </a:p>
          <a:p>
            <a:pPr>
              <a:buNone/>
            </a:pPr>
            <a:r>
              <a:rPr lang="en-US" sz="1400" dirty="0" smtClean="0"/>
              <a:t> </a:t>
            </a:r>
          </a:p>
          <a:p>
            <a:r>
              <a:rPr lang="en-US" sz="1400" dirty="0" smtClean="0"/>
              <a:t>Identify serial number when issuing – User must pick serial numbered items when being issued to a manufacturing order.  If not checked, will issue serial numbers based on location consumption sequence then FIFO.</a:t>
            </a:r>
          </a:p>
          <a:p>
            <a:pPr>
              <a:buNone/>
            </a:pPr>
            <a:endParaRPr lang="en-US" sz="1400" dirty="0" smtClean="0"/>
          </a:p>
          <a:p>
            <a:r>
              <a:rPr lang="en-US" sz="1400" dirty="0" smtClean="0"/>
              <a:t>Identify serial number when picking – User must pick serial numbered items when being picked for a shipment.  If not checked, will issue serial numbers based on location consumption sequence then FIFO.</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828800"/>
            <a:ext cx="4876800" cy="523220"/>
          </a:xfrm>
          <a:prstGeom prst="rect">
            <a:avLst/>
          </a:prstGeom>
          <a:noFill/>
        </p:spPr>
        <p:txBody>
          <a:bodyPr wrap="square" rtlCol="0">
            <a:spAutoFit/>
          </a:bodyPr>
          <a:lstStyle/>
          <a:p>
            <a:r>
              <a:rPr lang="en-US" sz="2800" dirty="0" smtClean="0"/>
              <a:t>Prices Tab</a:t>
            </a:r>
            <a:endParaRPr lang="en-US" sz="2800" dirty="0"/>
          </a:p>
        </p:txBody>
      </p:sp>
      <p:pic>
        <p:nvPicPr>
          <p:cNvPr id="50178" name="Picture 2"/>
          <p:cNvPicPr>
            <a:picLocks noChangeAspect="1" noChangeArrowheads="1"/>
          </p:cNvPicPr>
          <p:nvPr/>
        </p:nvPicPr>
        <p:blipFill>
          <a:blip r:embed="rId2"/>
          <a:srcRect r="17500" b="63824"/>
          <a:stretch>
            <a:fillRect/>
          </a:stretch>
        </p:blipFill>
        <p:spPr bwMode="auto">
          <a:xfrm>
            <a:off x="381000" y="2743200"/>
            <a:ext cx="8305800" cy="22022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A product can be linked to multiple price lists and have different prices on each price list.  The Prices table links a price list and a product together and can be added using the action Add price </a:t>
            </a:r>
          </a:p>
          <a:p>
            <a:pPr lvl="1"/>
            <a:r>
              <a:rPr lang="en-US" sz="1400" dirty="0" smtClean="0"/>
              <a:t>(Note Prices can also be added in the Prices Program)</a:t>
            </a:r>
          </a:p>
          <a:p>
            <a:endParaRPr lang="en-US" sz="1400" dirty="0" smtClean="0"/>
          </a:p>
          <a:p>
            <a:r>
              <a:rPr lang="en-US" sz="1400" dirty="0" smtClean="0"/>
              <a:t>Price lists can be created and then related to a customer to provide a price list that one or many customer will receive for product pricing.  Pricing records can then be created for a price list that specify the price of the item.  A part can appear more than once on the same price list.</a:t>
            </a:r>
          </a:p>
          <a:p>
            <a:endParaRPr lang="en-US" sz="1400" dirty="0" smtClean="0"/>
          </a:p>
          <a:p>
            <a:r>
              <a:rPr lang="en-US" sz="1400" dirty="0" smtClean="0"/>
              <a:t>A pricing entry can have effective dates, where a price is only good for a specified date range</a:t>
            </a:r>
          </a:p>
          <a:p>
            <a:endParaRPr lang="en-US" sz="1400" dirty="0" smtClean="0"/>
          </a:p>
          <a:p>
            <a:r>
              <a:rPr lang="en-US" sz="1400" dirty="0" smtClean="0"/>
              <a:t>A pricing entry also has a GL account which is used for Revenue</a:t>
            </a:r>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828800"/>
            <a:ext cx="4876800" cy="523220"/>
          </a:xfrm>
          <a:prstGeom prst="rect">
            <a:avLst/>
          </a:prstGeom>
          <a:noFill/>
        </p:spPr>
        <p:txBody>
          <a:bodyPr wrap="square" rtlCol="0">
            <a:spAutoFit/>
          </a:bodyPr>
          <a:lstStyle/>
          <a:p>
            <a:r>
              <a:rPr lang="en-US" sz="2800" dirty="0" smtClean="0"/>
              <a:t>Notes Tab</a:t>
            </a:r>
            <a:endParaRPr lang="en-US" sz="2800" dirty="0"/>
          </a:p>
        </p:txBody>
      </p:sp>
      <p:pic>
        <p:nvPicPr>
          <p:cNvPr id="51202" name="Picture 2"/>
          <p:cNvPicPr>
            <a:picLocks noChangeAspect="1" noChangeArrowheads="1"/>
          </p:cNvPicPr>
          <p:nvPr/>
        </p:nvPicPr>
        <p:blipFill>
          <a:blip r:embed="rId2"/>
          <a:srcRect r="18125" b="51421"/>
          <a:stretch>
            <a:fillRect/>
          </a:stretch>
        </p:blipFill>
        <p:spPr bwMode="auto">
          <a:xfrm>
            <a:off x="609600" y="2438400"/>
            <a:ext cx="7543800" cy="2706554"/>
          </a:xfrm>
          <a:prstGeom prst="rect">
            <a:avLst/>
          </a:prstGeom>
          <a:noFill/>
          <a:ln w="9525">
            <a:noFill/>
            <a:miter lim="800000"/>
            <a:headEnd/>
            <a:tailEnd/>
          </a:ln>
          <a:effectLst/>
        </p:spPr>
      </p:pic>
      <p:sp>
        <p:nvSpPr>
          <p:cNvPr id="7" name="TextBox 6"/>
          <p:cNvSpPr txBox="1"/>
          <p:nvPr/>
        </p:nvSpPr>
        <p:spPr>
          <a:xfrm>
            <a:off x="914400" y="5486401"/>
            <a:ext cx="5715000" cy="338554"/>
          </a:xfrm>
          <a:prstGeom prst="rect">
            <a:avLst/>
          </a:prstGeom>
          <a:noFill/>
        </p:spPr>
        <p:txBody>
          <a:bodyPr wrap="square" rtlCol="0">
            <a:spAutoFit/>
          </a:bodyPr>
          <a:lstStyle/>
          <a:p>
            <a:r>
              <a:rPr lang="en-US" sz="1600" dirty="0" smtClean="0"/>
              <a:t>Notes about the part are added for reference</a:t>
            </a:r>
            <a:endParaRPr lang="en-US" sz="1600"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752600"/>
            <a:ext cx="4876800" cy="523220"/>
          </a:xfrm>
          <a:prstGeom prst="rect">
            <a:avLst/>
          </a:prstGeom>
          <a:noFill/>
        </p:spPr>
        <p:txBody>
          <a:bodyPr wrap="square" rtlCol="0">
            <a:spAutoFit/>
          </a:bodyPr>
          <a:lstStyle/>
          <a:p>
            <a:r>
              <a:rPr lang="en-US" sz="2800" dirty="0" smtClean="0"/>
              <a:t>Prompt Text Tab</a:t>
            </a:r>
            <a:endParaRPr lang="en-US" sz="2800" dirty="0"/>
          </a:p>
        </p:txBody>
      </p:sp>
      <p:pic>
        <p:nvPicPr>
          <p:cNvPr id="52226" name="Picture 2"/>
          <p:cNvPicPr>
            <a:picLocks noChangeAspect="1" noChangeArrowheads="1"/>
          </p:cNvPicPr>
          <p:nvPr/>
        </p:nvPicPr>
        <p:blipFill>
          <a:blip r:embed="rId2"/>
          <a:srcRect r="18125" b="61757"/>
          <a:stretch>
            <a:fillRect/>
          </a:stretch>
        </p:blipFill>
        <p:spPr bwMode="auto">
          <a:xfrm>
            <a:off x="457200" y="2514600"/>
            <a:ext cx="8153400" cy="2302869"/>
          </a:xfrm>
          <a:prstGeom prst="rect">
            <a:avLst/>
          </a:prstGeom>
          <a:noFill/>
          <a:ln w="9525">
            <a:noFill/>
            <a:miter lim="800000"/>
            <a:headEnd/>
            <a:tailEnd/>
          </a:ln>
          <a:effectLst/>
        </p:spPr>
      </p:pic>
      <p:sp>
        <p:nvSpPr>
          <p:cNvPr id="8" name="TextBox 7"/>
          <p:cNvSpPr txBox="1"/>
          <p:nvPr/>
        </p:nvSpPr>
        <p:spPr>
          <a:xfrm>
            <a:off x="304800" y="5029200"/>
            <a:ext cx="8001000" cy="307777"/>
          </a:xfrm>
          <a:prstGeom prst="rect">
            <a:avLst/>
          </a:prstGeom>
          <a:noFill/>
        </p:spPr>
        <p:txBody>
          <a:bodyPr wrap="square" rtlCol="0">
            <a:spAutoFit/>
          </a:bodyPr>
          <a:lstStyle/>
          <a:p>
            <a:r>
              <a:rPr lang="en-US" sz="1400" dirty="0" smtClean="0"/>
              <a:t>Prompt text is a pop-up reminder in sales orders and purchase orders when the item is added</a:t>
            </a:r>
            <a:endParaRPr lang="en-US" sz="1400" dirty="0"/>
          </a:p>
        </p:txBody>
      </p:sp>
      <p:sp>
        <p:nvSpPr>
          <p:cNvPr id="7" name="Content Placeholder 2"/>
          <p:cNvSpPr txBox="1">
            <a:spLocks/>
          </p:cNvSpPr>
          <p:nvPr/>
        </p:nvSpPr>
        <p:spPr bwMode="auto">
          <a:xfrm>
            <a:off x="228600" y="5410200"/>
            <a:ext cx="8458200" cy="685800"/>
          </a:xfrm>
          <a:prstGeom prst="rect">
            <a:avLst/>
          </a:prstGeom>
          <a:solidFill>
            <a:schemeClr val="accent1">
              <a:lumMod val="90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algn="l" defTabSz="914400" rtl="0" eaLnBrk="1" fontAlgn="base" latinLnBrk="0" hangingPunct="1">
              <a:lnSpc>
                <a:spcPct val="100000"/>
              </a:lnSpc>
              <a:spcBef>
                <a:spcPct val="20000"/>
              </a:spcBef>
              <a:spcAft>
                <a:spcPct val="0"/>
              </a:spcAft>
              <a:buClrTx/>
              <a:buSzTx/>
              <a:tabLst/>
              <a:defRPr/>
            </a:pPr>
            <a:r>
              <a:rPr lang="en-US" sz="1400" kern="0" dirty="0" smtClean="0">
                <a:solidFill>
                  <a:srgbClr val="4D4D4D"/>
                </a:solidFill>
                <a:latin typeface="+mn-lt"/>
                <a:cs typeface="+mn-cs"/>
              </a:rPr>
              <a:t>SYSTEM SETTING:  By default prompt text is seen in both sales and purchase orders.  Use the Products setting </a:t>
            </a:r>
            <a:r>
              <a:rPr lang="en-US" sz="1400" b="1" kern="0" dirty="0" smtClean="0">
                <a:solidFill>
                  <a:srgbClr val="4D4D4D"/>
                </a:solidFill>
                <a:latin typeface="+mn-lt"/>
                <a:cs typeface="+mn-cs"/>
              </a:rPr>
              <a:t>Locations to show product prompt text </a:t>
            </a:r>
            <a:r>
              <a:rPr lang="en-US" sz="1400" kern="0" dirty="0" smtClean="0">
                <a:solidFill>
                  <a:srgbClr val="4D4D4D"/>
                </a:solidFill>
                <a:latin typeface="+mn-lt"/>
                <a:cs typeface="+mn-cs"/>
              </a:rPr>
              <a:t>to control where prompt text is seen.  Sales orders, Purchase orders, Both or None can be selected.</a:t>
            </a:r>
            <a:endParaRPr kumimoji="0" lang="en-US" sz="1400" b="1" i="0" u="none" strike="noStrike" kern="0" cap="none" spc="0" normalizeH="0" baseline="0" noProof="0" dirty="0" smtClean="0">
              <a:ln>
                <a:noFill/>
              </a:ln>
              <a:solidFill>
                <a:srgbClr val="4D4D4D"/>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828800"/>
            <a:ext cx="4876800" cy="523220"/>
          </a:xfrm>
          <a:prstGeom prst="rect">
            <a:avLst/>
          </a:prstGeom>
          <a:noFill/>
        </p:spPr>
        <p:txBody>
          <a:bodyPr wrap="square" rtlCol="0">
            <a:spAutoFit/>
          </a:bodyPr>
          <a:lstStyle/>
          <a:p>
            <a:r>
              <a:rPr lang="en-US" sz="2800" dirty="0" smtClean="0"/>
              <a:t>Alternatives Tab</a:t>
            </a:r>
            <a:endParaRPr lang="en-US" sz="2800" dirty="0"/>
          </a:p>
        </p:txBody>
      </p:sp>
      <p:pic>
        <p:nvPicPr>
          <p:cNvPr id="53250" name="Picture 2"/>
          <p:cNvPicPr>
            <a:picLocks noChangeAspect="1" noChangeArrowheads="1"/>
          </p:cNvPicPr>
          <p:nvPr/>
        </p:nvPicPr>
        <p:blipFill>
          <a:blip r:embed="rId2"/>
          <a:srcRect t="8269" r="17500" b="6977"/>
          <a:stretch>
            <a:fillRect/>
          </a:stretch>
        </p:blipFill>
        <p:spPr bwMode="auto">
          <a:xfrm>
            <a:off x="914400" y="2438400"/>
            <a:ext cx="6172200" cy="38342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Alternatives – Alternative Part numbers can be added for reference.  They are added by selecting the action Add Alternative Part.  Multiple Alternative parts may be added.</a:t>
            </a:r>
          </a:p>
          <a:p>
            <a:pPr>
              <a:buNone/>
            </a:pPr>
            <a:r>
              <a:rPr lang="en-US" sz="1400" dirty="0" smtClean="0"/>
              <a:t> </a:t>
            </a:r>
          </a:p>
          <a:p>
            <a:r>
              <a:rPr lang="en-US" sz="1400" dirty="0" smtClean="0"/>
              <a:t>Product Cross References – Product Cross references are used to cross reference any manufacturer’s part numbers.  They are added by selecting the action Add Product Ref.</a:t>
            </a:r>
          </a:p>
          <a:p>
            <a:pPr>
              <a:buNone/>
            </a:pPr>
            <a:r>
              <a:rPr lang="en-US" sz="1400" dirty="0" smtClean="0"/>
              <a:t> </a:t>
            </a:r>
          </a:p>
          <a:p>
            <a:r>
              <a:rPr lang="en-US" sz="1400" dirty="0" smtClean="0"/>
              <a:t>Alternate Activity Centers – Alternate Activity Centers are used to track any alternate Activity Centers that could be used during manufacturing.  They are added by selecting the action Add Activity Center.</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WinMan Toolbar - Tasks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533400" y="5029200"/>
            <a:ext cx="8305800" cy="707886"/>
          </a:xfrm>
          <a:prstGeom prst="rect">
            <a:avLst/>
          </a:prstGeom>
          <a:noFill/>
        </p:spPr>
        <p:txBody>
          <a:bodyPr wrap="square" rtlCol="0">
            <a:spAutoFit/>
          </a:bodyPr>
          <a:lstStyle/>
          <a:p>
            <a:r>
              <a:rPr lang="en-US" sz="2000" dirty="0" smtClean="0">
                <a:solidFill>
                  <a:schemeClr val="tx1"/>
                </a:solidFill>
              </a:rPr>
              <a:t>Manipulation of the data can be done using the application specific actions at the side of the screen or the drop down tasks menu.</a:t>
            </a:r>
            <a:endParaRPr lang="en-US" sz="2000" dirty="0">
              <a:solidFill>
                <a:schemeClr val="tx1"/>
              </a:solidFill>
            </a:endParaRPr>
          </a:p>
        </p:txBody>
      </p:sp>
      <p:pic>
        <p:nvPicPr>
          <p:cNvPr id="7" name="Picture 6"/>
          <p:cNvPicPr/>
          <p:nvPr/>
        </p:nvPicPr>
        <p:blipFill>
          <a:blip r:embed="rId2"/>
          <a:srcRect/>
          <a:stretch>
            <a:fillRect/>
          </a:stretch>
        </p:blipFill>
        <p:spPr bwMode="auto">
          <a:xfrm>
            <a:off x="1752600" y="1066800"/>
            <a:ext cx="5262245" cy="3795395"/>
          </a:xfrm>
          <a:prstGeom prst="rect">
            <a:avLst/>
          </a:prstGeom>
          <a:noFill/>
          <a:ln w="9525">
            <a:noFill/>
            <a:miter lim="800000"/>
            <a:headEnd/>
            <a:tailEnd/>
          </a:ln>
        </p:spPr>
      </p:pic>
      <p:sp>
        <p:nvSpPr>
          <p:cNvPr id="30722" name="AutoShape 2"/>
          <p:cNvSpPr>
            <a:spLocks noChangeArrowheads="1"/>
          </p:cNvSpPr>
          <p:nvPr/>
        </p:nvSpPr>
        <p:spPr bwMode="auto">
          <a:xfrm>
            <a:off x="1866900" y="1143000"/>
            <a:ext cx="1257300" cy="2057400"/>
          </a:xfrm>
          <a:prstGeom prst="roundRect">
            <a:avLst>
              <a:gd name="adj" fmla="val 16667"/>
            </a:avLst>
          </a:prstGeom>
          <a:noFill/>
          <a:ln w="25400">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23" name="AutoShape 3"/>
          <p:cNvSpPr>
            <a:spLocks noChangeArrowheads="1"/>
          </p:cNvSpPr>
          <p:nvPr/>
        </p:nvSpPr>
        <p:spPr bwMode="auto">
          <a:xfrm>
            <a:off x="5867400" y="2438400"/>
            <a:ext cx="1028700" cy="1485900"/>
          </a:xfrm>
          <a:prstGeom prst="roundRect">
            <a:avLst>
              <a:gd name="adj" fmla="val 16667"/>
            </a:avLst>
          </a:prstGeom>
          <a:noFill/>
          <a:ln w="25400">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828800"/>
            <a:ext cx="7772400" cy="523220"/>
          </a:xfrm>
          <a:prstGeom prst="rect">
            <a:avLst/>
          </a:prstGeom>
          <a:noFill/>
        </p:spPr>
        <p:txBody>
          <a:bodyPr wrap="square" rtlCol="0">
            <a:spAutoFit/>
          </a:bodyPr>
          <a:lstStyle/>
          <a:p>
            <a:r>
              <a:rPr lang="en-US" sz="2800" dirty="0" smtClean="0"/>
              <a:t>References Tab – Customer Cross Reference</a:t>
            </a:r>
            <a:endParaRPr lang="en-US" sz="2800" dirty="0"/>
          </a:p>
        </p:txBody>
      </p:sp>
      <p:pic>
        <p:nvPicPr>
          <p:cNvPr id="54274" name="Picture 2"/>
          <p:cNvPicPr>
            <a:picLocks noChangeAspect="1" noChangeArrowheads="1"/>
          </p:cNvPicPr>
          <p:nvPr/>
        </p:nvPicPr>
        <p:blipFill>
          <a:blip r:embed="rId2"/>
          <a:srcRect l="25000" t="16000" r="25000" b="20000"/>
          <a:stretch>
            <a:fillRect/>
          </a:stretch>
        </p:blipFill>
        <p:spPr bwMode="auto">
          <a:xfrm>
            <a:off x="1066800" y="2514600"/>
            <a:ext cx="466725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Customer – Customer cross references are used to track customer part numbers and customer part descriptions that might differ from the product number and description found in the products table.  Customer cross references can also be added in the Customers program.</a:t>
            </a:r>
          </a:p>
          <a:p>
            <a:pPr>
              <a:buNone/>
            </a:pPr>
            <a:r>
              <a:rPr lang="en-US" sz="1400" dirty="0" smtClean="0"/>
              <a:t> </a:t>
            </a:r>
          </a:p>
          <a:p>
            <a:r>
              <a:rPr lang="en-US" sz="1400" dirty="0" smtClean="0"/>
              <a:t>To add a Customer cross reference in Products select the action Add Customer Ref</a:t>
            </a:r>
          </a:p>
          <a:p>
            <a:endParaRPr lang="en-US" sz="1400" dirty="0" smtClean="0"/>
          </a:p>
          <a:p>
            <a:r>
              <a:rPr lang="en-US" sz="1400" dirty="0" smtClean="0"/>
              <a:t>Price – The price that this customer is to receive for the part.  This will override any price list.</a:t>
            </a:r>
          </a:p>
          <a:p>
            <a:pPr>
              <a:buNone/>
            </a:pPr>
            <a:r>
              <a:rPr lang="en-US" sz="1400" dirty="0" smtClean="0"/>
              <a:t> </a:t>
            </a:r>
          </a:p>
          <a:p>
            <a:r>
              <a:rPr lang="en-US" sz="1400" dirty="0" smtClean="0"/>
              <a:t>Discount – The discount that the customer will receive for the part.  This will override any discount calculated from products or customers.</a:t>
            </a:r>
          </a:p>
          <a:p>
            <a:pPr>
              <a:buNone/>
            </a:pPr>
            <a:r>
              <a:rPr lang="en-US" sz="1400" dirty="0" smtClean="0"/>
              <a:t> </a:t>
            </a:r>
          </a:p>
          <a:p>
            <a:r>
              <a:rPr lang="en-US" sz="1400" dirty="0" smtClean="0"/>
              <a:t>GL Sales Account – The revenue account that will be used.  This will override any GL account found on a price list.</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Customer’s Part – The customer’s part number that will appear on sales prints.  It also is used in part number look-ups throughout the system.</a:t>
            </a:r>
          </a:p>
          <a:p>
            <a:pPr>
              <a:buNone/>
            </a:pPr>
            <a:r>
              <a:rPr lang="en-US" sz="1400" dirty="0" smtClean="0"/>
              <a:t> </a:t>
            </a:r>
          </a:p>
          <a:p>
            <a:r>
              <a:rPr lang="en-US" sz="1400" dirty="0" smtClean="0"/>
              <a:t>Customer’s Description – The customer’s description of the part that will appear of sales prints.</a:t>
            </a:r>
          </a:p>
          <a:p>
            <a:pPr>
              <a:buNone/>
            </a:pPr>
            <a:r>
              <a:rPr lang="en-US" sz="1400" dirty="0" smtClean="0"/>
              <a:t> </a:t>
            </a:r>
          </a:p>
          <a:p>
            <a:r>
              <a:rPr lang="en-US" sz="1400" dirty="0" smtClean="0"/>
              <a:t>Picking location – A default location that inventory will be picked from before any other location.  If there is not enough inventory in the Picking location, the remainder will be picked based on standard picking logic.</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752600"/>
            <a:ext cx="7772400" cy="523220"/>
          </a:xfrm>
          <a:prstGeom prst="rect">
            <a:avLst/>
          </a:prstGeom>
          <a:noFill/>
        </p:spPr>
        <p:txBody>
          <a:bodyPr wrap="square" rtlCol="0">
            <a:spAutoFit/>
          </a:bodyPr>
          <a:lstStyle/>
          <a:p>
            <a:r>
              <a:rPr lang="en-US" sz="2800" dirty="0" smtClean="0"/>
              <a:t>References Tab – Supplier Cross Reference</a:t>
            </a:r>
            <a:endParaRPr lang="en-US" sz="2800" dirty="0"/>
          </a:p>
        </p:txBody>
      </p:sp>
      <p:pic>
        <p:nvPicPr>
          <p:cNvPr id="55298" name="Picture 2"/>
          <p:cNvPicPr>
            <a:picLocks noChangeAspect="1" noChangeArrowheads="1"/>
          </p:cNvPicPr>
          <p:nvPr/>
        </p:nvPicPr>
        <p:blipFill>
          <a:blip r:embed="rId2"/>
          <a:srcRect/>
          <a:stretch>
            <a:fillRect/>
          </a:stretch>
        </p:blipFill>
        <p:spPr bwMode="auto">
          <a:xfrm>
            <a:off x="1371600" y="2438400"/>
            <a:ext cx="5105400" cy="4045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Supplier cross references are used as a place to store supplier part numbers as well as other much more information than is found in the customer cross reference.  Additionally, supplier cross references are needed for MRP to suggest a vendor, sub-contracting, as well as </a:t>
            </a:r>
            <a:r>
              <a:rPr lang="en-US" sz="1400" dirty="0" err="1" smtClean="0"/>
              <a:t>Kanban</a:t>
            </a:r>
            <a:r>
              <a:rPr lang="en-US" sz="1400" dirty="0" smtClean="0"/>
              <a:t>.  Supplier cross references can be added in Products or in Suppliers.</a:t>
            </a:r>
          </a:p>
          <a:p>
            <a:pPr>
              <a:buNone/>
            </a:pPr>
            <a:r>
              <a:rPr lang="en-US" sz="1400" dirty="0" smtClean="0"/>
              <a:t> </a:t>
            </a:r>
          </a:p>
          <a:p>
            <a:r>
              <a:rPr lang="en-US" sz="1400" dirty="0" smtClean="0"/>
              <a:t>To add a supplier cross reference in Products select the action Add Supplier Ref.</a:t>
            </a:r>
          </a:p>
          <a:p>
            <a:pPr>
              <a:buNone/>
            </a:pPr>
            <a:r>
              <a:rPr lang="en-US" sz="1400" dirty="0" smtClean="0"/>
              <a:t> </a:t>
            </a:r>
          </a:p>
          <a:p>
            <a:r>
              <a:rPr lang="en-US" sz="1400" dirty="0" smtClean="0"/>
              <a:t>Supplier – Select the supplier that the supplier cross reference will relate to</a:t>
            </a:r>
          </a:p>
          <a:p>
            <a:pPr>
              <a:buNone/>
            </a:pPr>
            <a:r>
              <a:rPr lang="en-US" sz="1400" dirty="0" smtClean="0"/>
              <a:t> </a:t>
            </a:r>
          </a:p>
          <a:p>
            <a:r>
              <a:rPr lang="en-US" sz="1400" dirty="0" smtClean="0"/>
              <a:t>Normal Cost – The price that you buy the product from this specific vendor.  This is the default price on the Purchase Order.</a:t>
            </a:r>
          </a:p>
          <a:p>
            <a:endParaRPr lang="en-US" sz="1400" dirty="0" smtClean="0"/>
          </a:p>
          <a:p>
            <a:r>
              <a:rPr lang="en-US" sz="1400" dirty="0" smtClean="0"/>
              <a:t>Date Last Quoted – The last day the item was quoted from the vendor.</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Supplier Sequence – The order that suppliers will be used with 1 being the highest and 999 the lowest.  The supplier with the highest sequence number and within the </a:t>
            </a:r>
            <a:r>
              <a:rPr lang="en-US" sz="1400" dirty="0" err="1" smtClean="0"/>
              <a:t>leadtime</a:t>
            </a:r>
            <a:r>
              <a:rPr lang="en-US" sz="1400" dirty="0" smtClean="0"/>
              <a:t> of the requirement will be suggested.</a:t>
            </a:r>
          </a:p>
          <a:p>
            <a:pPr>
              <a:buNone/>
            </a:pPr>
            <a:r>
              <a:rPr lang="en-US" sz="1400" dirty="0" smtClean="0"/>
              <a:t> </a:t>
            </a:r>
          </a:p>
          <a:p>
            <a:r>
              <a:rPr lang="en-US" sz="1400" dirty="0" smtClean="0"/>
              <a:t>Discount Applicable – The discount that will be used on the purchase order.  This will override any discounts in Products or Suppliers.</a:t>
            </a:r>
          </a:p>
          <a:p>
            <a:pPr>
              <a:buNone/>
            </a:pPr>
            <a:r>
              <a:rPr lang="en-US" sz="1400" dirty="0" smtClean="0"/>
              <a:t> </a:t>
            </a:r>
          </a:p>
          <a:p>
            <a:r>
              <a:rPr lang="en-US" sz="1400" dirty="0" err="1" smtClean="0"/>
              <a:t>Leadtime</a:t>
            </a:r>
            <a:r>
              <a:rPr lang="en-US" sz="1400" dirty="0" smtClean="0"/>
              <a:t> – The </a:t>
            </a:r>
            <a:r>
              <a:rPr lang="en-US" sz="1400" dirty="0" err="1" smtClean="0"/>
              <a:t>leadtime</a:t>
            </a:r>
            <a:r>
              <a:rPr lang="en-US" sz="1400" dirty="0" smtClean="0"/>
              <a:t> for this part from this vendor.</a:t>
            </a:r>
          </a:p>
          <a:p>
            <a:pPr>
              <a:buNone/>
            </a:pPr>
            <a:r>
              <a:rPr lang="en-US" sz="1400" dirty="0" smtClean="0"/>
              <a:t> </a:t>
            </a:r>
          </a:p>
          <a:p>
            <a:r>
              <a:rPr lang="en-US" sz="1400" dirty="0" smtClean="0"/>
              <a:t>Unit of Measure Factor – The unit of measure factor that this item is purchased in from this vendor.</a:t>
            </a:r>
          </a:p>
          <a:p>
            <a:pPr>
              <a:buNone/>
            </a:pPr>
            <a:r>
              <a:rPr lang="en-US" sz="1400" dirty="0" smtClean="0"/>
              <a:t> </a:t>
            </a:r>
          </a:p>
          <a:p>
            <a:r>
              <a:rPr lang="en-US" sz="1400" dirty="0" smtClean="0"/>
              <a:t>Receipt Batch Quantity – The receipt batch quantity in supplier cross reference will over-ride the receipt batch quantity in Products.</a:t>
            </a:r>
          </a:p>
          <a:p>
            <a:pPr>
              <a:buNone/>
            </a:pPr>
            <a:r>
              <a:rPr lang="en-US" sz="1400" dirty="0" smtClean="0"/>
              <a:t> </a:t>
            </a:r>
          </a:p>
          <a:p>
            <a:r>
              <a:rPr lang="en-US" sz="1400" dirty="0" smtClean="0"/>
              <a:t>Location – The location that the item is to be received into.  This will override the location from Suppliers and Products.</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Supplier Cross reference </a:t>
            </a:r>
            <a:r>
              <a:rPr lang="en-US" sz="1400" dirty="0" err="1" smtClean="0"/>
              <a:t>Kanban</a:t>
            </a:r>
            <a:r>
              <a:rPr lang="en-US" sz="1400" dirty="0" smtClean="0"/>
              <a:t> fields</a:t>
            </a:r>
          </a:p>
          <a:p>
            <a:endParaRPr lang="en-US" sz="1400" dirty="0" smtClean="0"/>
          </a:p>
          <a:p>
            <a:pPr lvl="1"/>
            <a:r>
              <a:rPr lang="en-US" sz="1400" dirty="0" smtClean="0"/>
              <a:t>Original Quantity – Original quantity of the contract for the part</a:t>
            </a:r>
          </a:p>
          <a:p>
            <a:pPr>
              <a:buNone/>
            </a:pPr>
            <a:r>
              <a:rPr lang="en-US" sz="1400" dirty="0" smtClean="0"/>
              <a:t> </a:t>
            </a:r>
          </a:p>
          <a:p>
            <a:pPr lvl="1"/>
            <a:r>
              <a:rPr lang="en-US" sz="1400" dirty="0" smtClean="0"/>
              <a:t>Quantity Outstanding – The quantity still outstanding (not received) from the contract.  Automatically decreases with each </a:t>
            </a:r>
            <a:r>
              <a:rPr lang="en-US" sz="1400" dirty="0" err="1" smtClean="0"/>
              <a:t>kanban</a:t>
            </a:r>
            <a:r>
              <a:rPr lang="en-US" sz="1400" dirty="0" smtClean="0"/>
              <a:t> receipt.</a:t>
            </a:r>
          </a:p>
          <a:p>
            <a:pPr>
              <a:buNone/>
            </a:pPr>
            <a:r>
              <a:rPr lang="en-US" sz="1400" dirty="0" smtClean="0"/>
              <a:t> </a:t>
            </a:r>
          </a:p>
          <a:p>
            <a:pPr lvl="1"/>
            <a:r>
              <a:rPr lang="en-US" sz="1400" dirty="0" smtClean="0"/>
              <a:t>Minimum Stock – The minimum stock that should be on hand.  Can be used for reporting, no system action with this field</a:t>
            </a:r>
          </a:p>
          <a:p>
            <a:pPr>
              <a:buNone/>
            </a:pPr>
            <a:r>
              <a:rPr lang="en-US" sz="1400" dirty="0" smtClean="0"/>
              <a:t> </a:t>
            </a:r>
          </a:p>
          <a:p>
            <a:pPr lvl="1"/>
            <a:r>
              <a:rPr lang="en-US" sz="1400" dirty="0" smtClean="0"/>
              <a:t>Maximum Stock – The maximum stock that should be on hand.  Can be used for reporting, no system action with this field </a:t>
            </a:r>
          </a:p>
          <a:p>
            <a:pPr>
              <a:buNone/>
            </a:pPr>
            <a:r>
              <a:rPr lang="en-US" sz="1400" dirty="0" smtClean="0"/>
              <a:t> </a:t>
            </a:r>
          </a:p>
          <a:p>
            <a:pPr lvl="1"/>
            <a:r>
              <a:rPr lang="en-US" sz="1400" dirty="0" smtClean="0"/>
              <a:t>Date – Date of last contract.</a:t>
            </a:r>
          </a:p>
          <a:p>
            <a:pPr>
              <a:buNone/>
            </a:pPr>
            <a:r>
              <a:rPr lang="en-US" sz="1400" dirty="0" smtClean="0"/>
              <a:t> </a:t>
            </a:r>
          </a:p>
          <a:p>
            <a:pPr lvl="1"/>
            <a:r>
              <a:rPr lang="en-US" sz="1400" dirty="0" err="1" smtClean="0"/>
              <a:t>Kanban</a:t>
            </a:r>
            <a:r>
              <a:rPr lang="en-US" sz="1400" dirty="0" smtClean="0"/>
              <a:t> Delivery Days – The days of the week that </a:t>
            </a:r>
            <a:r>
              <a:rPr lang="en-US" sz="1400" dirty="0" err="1" smtClean="0"/>
              <a:t>Kanban</a:t>
            </a:r>
            <a:r>
              <a:rPr lang="en-US" sz="1400" dirty="0" smtClean="0"/>
              <a:t> deliveries can occur.  Used to calculate due dates for </a:t>
            </a:r>
            <a:r>
              <a:rPr lang="en-US" sz="1400" dirty="0" err="1" smtClean="0"/>
              <a:t>Kanban</a:t>
            </a:r>
            <a:r>
              <a:rPr lang="en-US" sz="1400" dirty="0" smtClean="0"/>
              <a:t> </a:t>
            </a:r>
            <a:r>
              <a:rPr lang="en-US" sz="1400" dirty="0" err="1" smtClean="0"/>
              <a:t>POs.</a:t>
            </a:r>
            <a:endParaRPr lang="en-US" sz="1400" dirty="0" smtClean="0"/>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Supplier’s description – The supplier’s description of the part that will appear on the Purchase Order print.</a:t>
            </a:r>
          </a:p>
          <a:p>
            <a:pPr>
              <a:buNone/>
            </a:pPr>
            <a:r>
              <a:rPr lang="en-US" sz="1400" dirty="0" smtClean="0"/>
              <a:t> </a:t>
            </a:r>
          </a:p>
          <a:p>
            <a:r>
              <a:rPr lang="en-US" sz="1400" dirty="0" smtClean="0"/>
              <a:t>Supplier’s part number – The supplier’s part number that will appear on the Purchase Order print.</a:t>
            </a:r>
          </a:p>
          <a:p>
            <a:pPr>
              <a:buNone/>
            </a:pPr>
            <a:r>
              <a:rPr lang="en-US" sz="1400" dirty="0" smtClean="0"/>
              <a:t> </a:t>
            </a:r>
          </a:p>
          <a:p>
            <a:r>
              <a:rPr lang="en-US" sz="1400" dirty="0" smtClean="0"/>
              <a:t>NOTE:  Price breaks can also be added to supplier cross reference records.  When viewing supplier cross reference records, right click on the entry that is to receive a price break, and select the action Add Price Break.  Specify the minimum quantity required to obtain the special price as well as what the special price is.</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752600"/>
            <a:ext cx="7772400" cy="523220"/>
          </a:xfrm>
          <a:prstGeom prst="rect">
            <a:avLst/>
          </a:prstGeom>
          <a:noFill/>
        </p:spPr>
        <p:txBody>
          <a:bodyPr wrap="square" rtlCol="0">
            <a:spAutoFit/>
          </a:bodyPr>
          <a:lstStyle/>
          <a:p>
            <a:r>
              <a:rPr lang="en-US" sz="2800" dirty="0" smtClean="0"/>
              <a:t>Warranty Tab</a:t>
            </a:r>
            <a:endParaRPr lang="en-US" sz="2800" dirty="0"/>
          </a:p>
        </p:txBody>
      </p:sp>
      <p:pic>
        <p:nvPicPr>
          <p:cNvPr id="56323" name="Picture 3"/>
          <p:cNvPicPr>
            <a:picLocks noChangeAspect="1" noChangeArrowheads="1"/>
          </p:cNvPicPr>
          <p:nvPr/>
        </p:nvPicPr>
        <p:blipFill>
          <a:blip r:embed="rId2"/>
          <a:srcRect r="18125" b="57623"/>
          <a:stretch>
            <a:fillRect/>
          </a:stretch>
        </p:blipFill>
        <p:spPr bwMode="auto">
          <a:xfrm>
            <a:off x="533400" y="2743200"/>
            <a:ext cx="8034454" cy="251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Warranties can be linked to a part by using the action Add Warranty.  Select the warranty to be added to the part, the price and if the warranty is the default (as many warranties as required can be added to the part).  The warranties that are listed for a part are options on the sales order where a user can then add a warranty.  The value of the warranty will then be added to the sales order line and be reported to the revenue account for that line.  Most items under warranty control will have serial numbering turned on as a way to identify the item.  If serial numbering is not turned on, at time of shipping, items will be treated as serial controlled.  A shipping line will be created for each unit with a quantity of 1 and in cases where no lot number exists (</a:t>
            </a:r>
            <a:r>
              <a:rPr lang="en-US" sz="1400" dirty="0" err="1" smtClean="0"/>
              <a:t>ie</a:t>
            </a:r>
            <a:r>
              <a:rPr lang="en-US" sz="1400" dirty="0" smtClean="0"/>
              <a:t> the item was stock adjusted on hand), the user will be prompted for a serial number.</a:t>
            </a:r>
          </a:p>
          <a:p>
            <a:endParaRPr lang="en-US" sz="1400" dirty="0" smtClean="0"/>
          </a:p>
          <a:p>
            <a:r>
              <a:rPr lang="en-US" sz="1400" dirty="0" smtClean="0"/>
              <a:t>A warranty can be created for a period of time (years, months, weeks, days).  Warranties are then linked to parts which then can be sold on the sales order.  The warranty then works with the RMA module to determine if a return item is covered under warranty, and when the warranty expires.</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of an Enterprise System</a:t>
            </a:r>
            <a:endParaRPr lang="en-US" dirty="0"/>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1025" name="Rectangle 1"/>
          <p:cNvSpPr>
            <a:spLocks noChangeArrowheads="1"/>
          </p:cNvSpPr>
          <p:nvPr/>
        </p:nvSpPr>
        <p:spPr bwMode="auto">
          <a:xfrm>
            <a:off x="228600" y="2133600"/>
            <a:ext cx="84582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 “Enterprise” System, often referred to as an ERP system, is an integrated closed loop system.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ERP (or Enterprise Resource Planning) is an enterprise wide formal system that balances resources against demand.  In simple terms ERP tries to net all resources to the zero level.  It touches all aspects of an enterprise and the supply chain.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closed loop system reacts to feedback and adjusts accordingly. The cruise control in your car and the water supply in a toilet tank are examples of closed loop systems.  The cruise control alters its input to the throttle as the speed of the car changes due to wind or terrain in order to keep the car at a constant speed.  The float on the toilet tank provides feedback to the water system indicating when it is time to cut off the water supply. WinMan, an Enterprise system is a closed loop system because it adjusts the supply or resources and material to keep pace with demand.</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Tools Menu</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2050" name="Picture 2"/>
          <p:cNvPicPr>
            <a:picLocks noChangeAspect="1" noChangeArrowheads="1"/>
          </p:cNvPicPr>
          <p:nvPr/>
        </p:nvPicPr>
        <p:blipFill>
          <a:blip r:embed="rId2"/>
          <a:srcRect t="11000" r="62500" b="59000"/>
          <a:stretch>
            <a:fillRect/>
          </a:stretch>
        </p:blipFill>
        <p:spPr bwMode="auto">
          <a:xfrm>
            <a:off x="1981200" y="2133600"/>
            <a:ext cx="4572000" cy="2286000"/>
          </a:xfrm>
          <a:prstGeom prst="rect">
            <a:avLst/>
          </a:prstGeom>
          <a:noFill/>
          <a:ln w="9525">
            <a:noFill/>
            <a:miter lim="800000"/>
            <a:headEnd/>
            <a:tailEnd/>
          </a:ln>
          <a:effectLst/>
        </p:spPr>
      </p:pic>
      <p:sp>
        <p:nvSpPr>
          <p:cNvPr id="7" name="TextBox 6"/>
          <p:cNvSpPr txBox="1"/>
          <p:nvPr/>
        </p:nvSpPr>
        <p:spPr>
          <a:xfrm>
            <a:off x="685801" y="1371600"/>
            <a:ext cx="7924800" cy="646331"/>
          </a:xfrm>
          <a:prstGeom prst="rect">
            <a:avLst/>
          </a:prstGeom>
          <a:noFill/>
        </p:spPr>
        <p:txBody>
          <a:bodyPr wrap="square" rtlCol="0">
            <a:spAutoFit/>
          </a:bodyPr>
          <a:lstStyle/>
          <a:p>
            <a:r>
              <a:rPr lang="en-US" sz="1800" dirty="0" smtClean="0">
                <a:solidFill>
                  <a:schemeClr val="tx1"/>
                </a:solidFill>
              </a:rPr>
              <a:t>Through the Tools Menu many actions can be accomplished and time savings recognized.</a:t>
            </a:r>
            <a:endParaRPr lang="en-US" sz="1800" dirty="0">
              <a:solidFill>
                <a:schemeClr val="tx1"/>
              </a:solidFill>
            </a:endParaRPr>
          </a:p>
        </p:txBody>
      </p:sp>
      <p:sp>
        <p:nvSpPr>
          <p:cNvPr id="6" name="TextBox 5"/>
          <p:cNvSpPr txBox="1"/>
          <p:nvPr/>
        </p:nvSpPr>
        <p:spPr>
          <a:xfrm>
            <a:off x="609600" y="4572000"/>
            <a:ext cx="7924800" cy="1477328"/>
          </a:xfrm>
          <a:prstGeom prst="rect">
            <a:avLst/>
          </a:prstGeom>
          <a:noFill/>
        </p:spPr>
        <p:txBody>
          <a:bodyPr wrap="square" rtlCol="0">
            <a:spAutoFit/>
          </a:bodyPr>
          <a:lstStyle/>
          <a:p>
            <a:r>
              <a:rPr lang="en-US" sz="1800" b="1" dirty="0" smtClean="0">
                <a:solidFill>
                  <a:schemeClr val="tx1"/>
                </a:solidFill>
              </a:rPr>
              <a:t>Reports</a:t>
            </a:r>
            <a:r>
              <a:rPr lang="en-US" sz="1800" dirty="0" smtClean="0">
                <a:solidFill>
                  <a:schemeClr val="tx1"/>
                </a:solidFill>
              </a:rPr>
              <a:t> – Brings up a listing of all available reports.</a:t>
            </a:r>
          </a:p>
          <a:p>
            <a:r>
              <a:rPr lang="en-US" sz="1800" dirty="0" smtClean="0">
                <a:solidFill>
                  <a:schemeClr val="tx1"/>
                </a:solidFill>
              </a:rPr>
              <a:t> </a:t>
            </a:r>
          </a:p>
          <a:p>
            <a:r>
              <a:rPr lang="en-US" sz="1800" b="1" dirty="0" smtClean="0">
                <a:solidFill>
                  <a:schemeClr val="tx1"/>
                </a:solidFill>
              </a:rPr>
              <a:t>User Preferences</a:t>
            </a:r>
            <a:r>
              <a:rPr lang="en-US" sz="1800" dirty="0" smtClean="0">
                <a:solidFill>
                  <a:schemeClr val="tx1"/>
                </a:solidFill>
              </a:rPr>
              <a:t> – Manage your user information including your address and phone number, your password details, as well as your dashboard settings. </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752600"/>
            <a:ext cx="7772400" cy="523220"/>
          </a:xfrm>
          <a:prstGeom prst="rect">
            <a:avLst/>
          </a:prstGeom>
          <a:noFill/>
        </p:spPr>
        <p:txBody>
          <a:bodyPr wrap="square" rtlCol="0">
            <a:spAutoFit/>
          </a:bodyPr>
          <a:lstStyle/>
          <a:p>
            <a:r>
              <a:rPr lang="en-US" sz="2800" dirty="0" smtClean="0"/>
              <a:t>Setting Tab</a:t>
            </a:r>
            <a:endParaRPr lang="en-US" sz="2800" dirty="0"/>
          </a:p>
        </p:txBody>
      </p:sp>
      <p:pic>
        <p:nvPicPr>
          <p:cNvPr id="57346" name="Picture 2"/>
          <p:cNvPicPr>
            <a:picLocks noChangeAspect="1" noChangeArrowheads="1"/>
          </p:cNvPicPr>
          <p:nvPr/>
        </p:nvPicPr>
        <p:blipFill>
          <a:blip r:embed="rId2"/>
          <a:srcRect r="17500" b="61757"/>
          <a:stretch>
            <a:fillRect/>
          </a:stretch>
        </p:blipFill>
        <p:spPr bwMode="auto">
          <a:xfrm>
            <a:off x="304800" y="2971800"/>
            <a:ext cx="8427308" cy="236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endParaRPr lang="en-US" sz="1400" dirty="0" smtClean="0"/>
          </a:p>
          <a:p>
            <a:r>
              <a:rPr lang="en-US" sz="1400" dirty="0" smtClean="0"/>
              <a:t>Pick Shipment Batch – When set to Y, when creating a shipment, a user will pick which batches are to be shipped.  When set to N, standard picking logic will automatically be done.</a:t>
            </a:r>
          </a:p>
          <a:p>
            <a:pPr>
              <a:buNone/>
            </a:pPr>
            <a:r>
              <a:rPr lang="en-US" sz="1400" dirty="0" smtClean="0"/>
              <a:t> </a:t>
            </a:r>
          </a:p>
          <a:p>
            <a:r>
              <a:rPr lang="en-US" sz="1400" dirty="0" smtClean="0"/>
              <a:t>Use </a:t>
            </a:r>
            <a:r>
              <a:rPr lang="en-US" sz="1400" dirty="0" err="1" smtClean="0"/>
              <a:t>Kanban</a:t>
            </a:r>
            <a:r>
              <a:rPr lang="en-US" sz="1400" dirty="0" smtClean="0"/>
              <a:t> Lot Number Inventory Control – For use with the manufacturing </a:t>
            </a:r>
            <a:r>
              <a:rPr lang="en-US" sz="1400" dirty="0" err="1" smtClean="0"/>
              <a:t>Kanban</a:t>
            </a:r>
            <a:r>
              <a:rPr lang="en-US" sz="1400" dirty="0" smtClean="0"/>
              <a:t> program, this setting is applicable at the component level.  If set to Y, when using the long form </a:t>
            </a:r>
            <a:r>
              <a:rPr lang="en-US" sz="1400" dirty="0" err="1" smtClean="0"/>
              <a:t>Kanban</a:t>
            </a:r>
            <a:r>
              <a:rPr lang="en-US" sz="1400" dirty="0" smtClean="0"/>
              <a:t> entry, only components with a matching lot number to the lot number specified for the parent will be used.</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838200" y="1752600"/>
            <a:ext cx="7772400" cy="523220"/>
          </a:xfrm>
          <a:prstGeom prst="rect">
            <a:avLst/>
          </a:prstGeom>
          <a:noFill/>
        </p:spPr>
        <p:txBody>
          <a:bodyPr wrap="square" rtlCol="0">
            <a:spAutoFit/>
          </a:bodyPr>
          <a:lstStyle/>
          <a:p>
            <a:r>
              <a:rPr lang="en-US" sz="2800" dirty="0" smtClean="0"/>
              <a:t>Test Types Tab</a:t>
            </a:r>
            <a:endParaRPr lang="en-US" sz="2800" dirty="0"/>
          </a:p>
        </p:txBody>
      </p:sp>
      <p:pic>
        <p:nvPicPr>
          <p:cNvPr id="58370" name="Picture 2"/>
          <p:cNvPicPr>
            <a:picLocks noChangeAspect="1" noChangeArrowheads="1"/>
          </p:cNvPicPr>
          <p:nvPr/>
        </p:nvPicPr>
        <p:blipFill>
          <a:blip r:embed="rId2"/>
          <a:srcRect r="18125" b="54522"/>
          <a:stretch>
            <a:fillRect/>
          </a:stretch>
        </p:blipFill>
        <p:spPr bwMode="auto">
          <a:xfrm>
            <a:off x="533400" y="2819400"/>
            <a:ext cx="8153400" cy="27385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Products</a:t>
            </a:r>
            <a:endParaRPr lang="en-US" dirty="0"/>
          </a:p>
        </p:txBody>
      </p:sp>
      <p:sp>
        <p:nvSpPr>
          <p:cNvPr id="3" name="Content Placeholder 2"/>
          <p:cNvSpPr>
            <a:spLocks noGrp="1"/>
          </p:cNvSpPr>
          <p:nvPr>
            <p:ph idx="1"/>
          </p:nvPr>
        </p:nvSpPr>
        <p:spPr/>
        <p:txBody>
          <a:bodyPr/>
          <a:lstStyle/>
          <a:p>
            <a:r>
              <a:rPr lang="en-US" sz="1400" dirty="0" smtClean="0"/>
              <a:t>Test types are displayed at time of receiving.  They alert receiving users as to tests that need to be performed when the item is received.  Multiple test requirements can be linked to a part, by using the action Set Test Type.  Select the check box in the Include column of the dialog to set a test type.</a:t>
            </a:r>
          </a:p>
          <a:p>
            <a:endParaRPr lang="en-US" sz="1400" dirty="0" smtClean="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dirty="0">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dirty="0"/>
              <a:t>Where “Lean” principles are considered common sense and are implemented with a passion!</a:t>
            </a:r>
          </a:p>
        </p:txBody>
      </p:sp>
      <p:sp>
        <p:nvSpPr>
          <p:cNvPr id="6" name="Rectangle 5"/>
          <p:cNvSpPr/>
          <p:nvPr/>
        </p:nvSpPr>
        <p:spPr>
          <a:xfrm>
            <a:off x="2133600" y="1524000"/>
            <a:ext cx="4572000" cy="2308324"/>
          </a:xfrm>
          <a:prstGeom prst="rect">
            <a:avLst/>
          </a:prstGeom>
        </p:spPr>
        <p:txBody>
          <a:bodyPr>
            <a:spAutoFit/>
          </a:bodyPr>
          <a:lstStyle/>
          <a:p>
            <a:pPr algn="ctr"/>
            <a:r>
              <a:rPr lang="en-US" dirty="0" smtClean="0"/>
              <a:t>Product Training</a:t>
            </a:r>
          </a:p>
          <a:p>
            <a:pPr algn="ctr"/>
            <a:r>
              <a:rPr lang="en-US" dirty="0" smtClean="0"/>
              <a:t>Product Structures and Engineering Change Control</a:t>
            </a:r>
            <a:endParaRPr lang="en-US"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smtClean="0"/>
              <a:t>A Product Structure is a top down view of the components and assemblies that are used to make an item.  A recipe, formula and bill of materials are all product structures.</a:t>
            </a:r>
            <a:endParaRPr lang="en-US" dirty="0"/>
          </a:p>
        </p:txBody>
      </p:sp>
      <p:sp>
        <p:nvSpPr>
          <p:cNvPr id="2" name="Date Placeholder 1"/>
          <p:cNvSpPr>
            <a:spLocks noGrp="1"/>
          </p:cNvSpPr>
          <p:nvPr>
            <p:ph type="dt" sz="half" idx="10"/>
          </p:nvPr>
        </p:nvSpPr>
        <p:spPr/>
        <p:txBody>
          <a:bodyPr/>
          <a:lstStyle/>
          <a:p>
            <a:pPr>
              <a:defRPr/>
            </a:pPr>
            <a:r>
              <a:rPr lang="en-US" dirty="0" smtClean="0"/>
              <a:t>©2007 TTW</a:t>
            </a:r>
            <a:endParaRPr lang="en-US" dirty="0"/>
          </a:p>
        </p:txBody>
      </p:sp>
      <p:sp>
        <p:nvSpPr>
          <p:cNvPr id="3" name="TextBox 2"/>
          <p:cNvSpPr txBox="1"/>
          <p:nvPr/>
        </p:nvSpPr>
        <p:spPr>
          <a:xfrm>
            <a:off x="381000" y="228600"/>
            <a:ext cx="5827236" cy="646331"/>
          </a:xfrm>
          <a:prstGeom prst="rect">
            <a:avLst/>
          </a:prstGeom>
          <a:noFill/>
        </p:spPr>
        <p:txBody>
          <a:bodyPr wrap="none" rtlCol="0">
            <a:spAutoFit/>
          </a:bodyPr>
          <a:lstStyle/>
          <a:p>
            <a:r>
              <a:rPr lang="en-US" dirty="0" smtClean="0">
                <a:solidFill>
                  <a:schemeClr val="bg1"/>
                </a:solidFill>
              </a:rPr>
              <a:t>Product Structure Overview</a:t>
            </a:r>
            <a:endParaRPr lang="en-US" dirty="0">
              <a:solidFill>
                <a:schemeClr val="bg1"/>
              </a:solidFil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ight Arrow 26"/>
          <p:cNvSpPr/>
          <p:nvPr/>
        </p:nvSpPr>
        <p:spPr>
          <a:xfrm>
            <a:off x="533400" y="2120900"/>
            <a:ext cx="6477000" cy="889000"/>
          </a:xfrm>
          <a:prstGeom prst="rightArrow">
            <a:avLst/>
          </a:prstGeom>
          <a:solidFill>
            <a:schemeClr val="accent1">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pPr>
              <a:defRPr/>
            </a:pPr>
            <a:r>
              <a:rPr lang="en-US" dirty="0" smtClean="0"/>
              <a:t>©2007 TTW</a:t>
            </a:r>
            <a:endParaRPr lang="en-US" dirty="0"/>
          </a:p>
        </p:txBody>
      </p:sp>
      <p:sp>
        <p:nvSpPr>
          <p:cNvPr id="3" name="TextBox 2"/>
          <p:cNvSpPr txBox="1"/>
          <p:nvPr/>
        </p:nvSpPr>
        <p:spPr>
          <a:xfrm>
            <a:off x="381000" y="228600"/>
            <a:ext cx="5827236" cy="646331"/>
          </a:xfrm>
          <a:prstGeom prst="rect">
            <a:avLst/>
          </a:prstGeom>
          <a:noFill/>
        </p:spPr>
        <p:txBody>
          <a:bodyPr wrap="none" rtlCol="0">
            <a:spAutoFit/>
          </a:bodyPr>
          <a:lstStyle/>
          <a:p>
            <a:r>
              <a:rPr lang="en-US" dirty="0" smtClean="0">
                <a:solidFill>
                  <a:schemeClr val="bg1"/>
                </a:solidFill>
              </a:rPr>
              <a:t>Product Structure Overview</a:t>
            </a:r>
            <a:endParaRPr lang="en-US" dirty="0">
              <a:solidFill>
                <a:schemeClr val="bg1"/>
              </a:solidFill>
            </a:endParaRPr>
          </a:p>
        </p:txBody>
      </p:sp>
      <p:pic>
        <p:nvPicPr>
          <p:cNvPr id="1027" name="Picture 3" descr="http://ecx.images-amazon.com/images/I/31QZVR8TJ9L._SS500_.jpg"/>
          <p:cNvPicPr>
            <a:picLocks noChangeAspect="1" noChangeArrowheads="1"/>
          </p:cNvPicPr>
          <p:nvPr/>
        </p:nvPicPr>
        <p:blipFill>
          <a:blip r:embed="rId2"/>
          <a:srcRect t="43200" b="44000"/>
          <a:stretch>
            <a:fillRect/>
          </a:stretch>
        </p:blipFill>
        <p:spPr bwMode="auto">
          <a:xfrm rot="5400000">
            <a:off x="5032858" y="3272942"/>
            <a:ext cx="2438400" cy="312115"/>
          </a:xfrm>
          <a:prstGeom prst="rect">
            <a:avLst/>
          </a:prstGeom>
          <a:noFill/>
        </p:spPr>
      </p:pic>
      <p:pic>
        <p:nvPicPr>
          <p:cNvPr id="1031" name="Picture 7" descr="blue_violet_laser_33_diode_sharp-thumb.gif"/>
          <p:cNvPicPr>
            <a:picLocks noChangeAspect="1" noChangeArrowheads="1"/>
          </p:cNvPicPr>
          <p:nvPr/>
        </p:nvPicPr>
        <p:blipFill>
          <a:blip r:embed="rId3"/>
          <a:srcRect t="52555" r="70000" b="6569"/>
          <a:stretch>
            <a:fillRect/>
          </a:stretch>
        </p:blipFill>
        <p:spPr bwMode="auto">
          <a:xfrm>
            <a:off x="4038600" y="2362200"/>
            <a:ext cx="381000" cy="444500"/>
          </a:xfrm>
          <a:prstGeom prst="rect">
            <a:avLst/>
          </a:prstGeom>
          <a:noFill/>
        </p:spPr>
      </p:pic>
      <p:pic>
        <p:nvPicPr>
          <p:cNvPr id="1033" name="Picture 9" descr="779-1.jpg"/>
          <p:cNvPicPr>
            <a:picLocks noChangeAspect="1" noChangeArrowheads="1"/>
          </p:cNvPicPr>
          <p:nvPr/>
        </p:nvPicPr>
        <p:blipFill>
          <a:blip r:embed="rId4"/>
          <a:srcRect/>
          <a:stretch>
            <a:fillRect/>
          </a:stretch>
        </p:blipFill>
        <p:spPr bwMode="auto">
          <a:xfrm>
            <a:off x="3048000" y="2362200"/>
            <a:ext cx="508000" cy="457200"/>
          </a:xfrm>
          <a:prstGeom prst="rect">
            <a:avLst/>
          </a:prstGeom>
          <a:noFill/>
        </p:spPr>
      </p:pic>
      <p:pic>
        <p:nvPicPr>
          <p:cNvPr id="1035" name="Picture 11" descr="0217_5lo.jpg"/>
          <p:cNvPicPr>
            <a:picLocks noChangeAspect="1" noChangeArrowheads="1"/>
          </p:cNvPicPr>
          <p:nvPr/>
        </p:nvPicPr>
        <p:blipFill>
          <a:blip r:embed="rId5"/>
          <a:srcRect l="15000" t="38462" r="15000" b="7692"/>
          <a:stretch>
            <a:fillRect/>
          </a:stretch>
        </p:blipFill>
        <p:spPr bwMode="auto">
          <a:xfrm>
            <a:off x="1447800" y="2286000"/>
            <a:ext cx="1143000" cy="571500"/>
          </a:xfrm>
          <a:prstGeom prst="rect">
            <a:avLst/>
          </a:prstGeom>
          <a:noFill/>
        </p:spPr>
      </p:pic>
      <p:pic>
        <p:nvPicPr>
          <p:cNvPr id="1040" name="Picture 16"/>
          <p:cNvPicPr>
            <a:picLocks noChangeAspect="1" noChangeArrowheads="1"/>
          </p:cNvPicPr>
          <p:nvPr/>
        </p:nvPicPr>
        <p:blipFill>
          <a:blip r:embed="rId6"/>
          <a:srcRect/>
          <a:stretch>
            <a:fillRect/>
          </a:stretch>
        </p:blipFill>
        <p:spPr bwMode="auto">
          <a:xfrm>
            <a:off x="4953000" y="2286000"/>
            <a:ext cx="771525" cy="647700"/>
          </a:xfrm>
          <a:prstGeom prst="rect">
            <a:avLst/>
          </a:prstGeom>
          <a:noFill/>
          <a:ln w="9525">
            <a:noFill/>
            <a:miter lim="800000"/>
            <a:headEnd/>
            <a:tailEnd/>
          </a:ln>
          <a:effectLst/>
        </p:spPr>
      </p:pic>
      <p:pic>
        <p:nvPicPr>
          <p:cNvPr id="1042" name="Picture 18" descr="pic.jpg"/>
          <p:cNvPicPr>
            <a:picLocks noChangeAspect="1" noChangeArrowheads="1"/>
          </p:cNvPicPr>
          <p:nvPr/>
        </p:nvPicPr>
        <p:blipFill>
          <a:blip r:embed="rId7"/>
          <a:srcRect/>
          <a:stretch>
            <a:fillRect/>
          </a:stretch>
        </p:blipFill>
        <p:spPr bwMode="auto">
          <a:xfrm>
            <a:off x="685800" y="4038600"/>
            <a:ext cx="852587" cy="762000"/>
          </a:xfrm>
          <a:prstGeom prst="rect">
            <a:avLst/>
          </a:prstGeom>
          <a:noFill/>
        </p:spPr>
      </p:pic>
      <p:pic>
        <p:nvPicPr>
          <p:cNvPr id="1044" name="Picture 20" descr="8212_tl.jpg"/>
          <p:cNvPicPr>
            <a:picLocks noChangeAspect="1" noChangeArrowheads="1"/>
          </p:cNvPicPr>
          <p:nvPr/>
        </p:nvPicPr>
        <p:blipFill>
          <a:blip r:embed="rId8"/>
          <a:srcRect/>
          <a:stretch>
            <a:fillRect/>
          </a:stretch>
        </p:blipFill>
        <p:spPr bwMode="auto">
          <a:xfrm>
            <a:off x="2743200" y="4038600"/>
            <a:ext cx="762000" cy="762000"/>
          </a:xfrm>
          <a:prstGeom prst="rect">
            <a:avLst/>
          </a:prstGeom>
          <a:noFill/>
        </p:spPr>
      </p:pic>
      <p:pic>
        <p:nvPicPr>
          <p:cNvPr id="1046" name="Picture 22" descr="mod.jpg"/>
          <p:cNvPicPr>
            <a:picLocks noChangeAspect="1" noChangeArrowheads="1"/>
          </p:cNvPicPr>
          <p:nvPr/>
        </p:nvPicPr>
        <p:blipFill>
          <a:blip r:embed="rId9"/>
          <a:srcRect/>
          <a:stretch>
            <a:fillRect/>
          </a:stretch>
        </p:blipFill>
        <p:spPr bwMode="auto">
          <a:xfrm>
            <a:off x="1714500" y="4038600"/>
            <a:ext cx="613434" cy="609600"/>
          </a:xfrm>
          <a:prstGeom prst="rect">
            <a:avLst/>
          </a:prstGeom>
          <a:noFill/>
        </p:spPr>
      </p:pic>
      <p:cxnSp>
        <p:nvCxnSpPr>
          <p:cNvPr id="19" name="Elbow Connector 18"/>
          <p:cNvCxnSpPr>
            <a:stCxn id="1042" idx="0"/>
            <a:endCxn id="1035" idx="2"/>
          </p:cNvCxnSpPr>
          <p:nvPr/>
        </p:nvCxnSpPr>
        <p:spPr>
          <a:xfrm rot="5400000" flipH="1" flipV="1">
            <a:off x="975147" y="2994447"/>
            <a:ext cx="1181100" cy="90720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046" idx="0"/>
            <a:endCxn id="1035" idx="2"/>
          </p:cNvCxnSpPr>
          <p:nvPr/>
        </p:nvCxnSpPr>
        <p:spPr>
          <a:xfrm rot="16200000" flipV="1">
            <a:off x="1429709" y="3447091"/>
            <a:ext cx="1181100" cy="191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044" idx="0"/>
            <a:endCxn id="1035" idx="2"/>
          </p:cNvCxnSpPr>
          <p:nvPr/>
        </p:nvCxnSpPr>
        <p:spPr>
          <a:xfrm rot="16200000" flipV="1">
            <a:off x="1981200" y="2895600"/>
            <a:ext cx="1181100" cy="11049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28" name="Picture 3" descr="http://ecx.images-amazon.com/images/I/31QZVR8TJ9L._SS500_.jpg"/>
          <p:cNvPicPr>
            <a:picLocks noChangeAspect="1" noChangeArrowheads="1"/>
          </p:cNvPicPr>
          <p:nvPr/>
        </p:nvPicPr>
        <p:blipFill>
          <a:blip r:embed="rId2"/>
          <a:srcRect t="43200" b="44000"/>
          <a:stretch>
            <a:fillRect/>
          </a:stretch>
        </p:blipFill>
        <p:spPr bwMode="auto">
          <a:xfrm rot="5400000">
            <a:off x="5991682" y="2695118"/>
            <a:ext cx="2686050" cy="343814"/>
          </a:xfrm>
          <a:prstGeom prst="rect">
            <a:avLst/>
          </a:prstGeom>
          <a:noFill/>
        </p:spPr>
      </p:pic>
      <p:sp>
        <p:nvSpPr>
          <p:cNvPr id="29" name="TextBox 28"/>
          <p:cNvSpPr txBox="1"/>
          <p:nvPr/>
        </p:nvSpPr>
        <p:spPr>
          <a:xfrm>
            <a:off x="1524000" y="1752600"/>
            <a:ext cx="1066800" cy="307777"/>
          </a:xfrm>
          <a:prstGeom prst="rect">
            <a:avLst/>
          </a:prstGeom>
          <a:noFill/>
        </p:spPr>
        <p:txBody>
          <a:bodyPr wrap="square" rtlCol="0">
            <a:spAutoFit/>
          </a:bodyPr>
          <a:lstStyle/>
          <a:p>
            <a:r>
              <a:rPr lang="en-US" sz="1400" dirty="0" smtClean="0">
                <a:solidFill>
                  <a:schemeClr val="tx1"/>
                </a:solidFill>
              </a:rPr>
              <a:t>LC Board</a:t>
            </a:r>
            <a:endParaRPr lang="en-US" sz="1400" dirty="0">
              <a:solidFill>
                <a:schemeClr val="tx1"/>
              </a:solidFill>
            </a:endParaRPr>
          </a:p>
        </p:txBody>
      </p:sp>
      <p:sp>
        <p:nvSpPr>
          <p:cNvPr id="30" name="TextBox 29"/>
          <p:cNvSpPr txBox="1"/>
          <p:nvPr/>
        </p:nvSpPr>
        <p:spPr>
          <a:xfrm>
            <a:off x="2895600" y="1752600"/>
            <a:ext cx="838200" cy="307777"/>
          </a:xfrm>
          <a:prstGeom prst="rect">
            <a:avLst/>
          </a:prstGeom>
          <a:noFill/>
        </p:spPr>
        <p:txBody>
          <a:bodyPr wrap="square" rtlCol="0">
            <a:spAutoFit/>
          </a:bodyPr>
          <a:lstStyle/>
          <a:p>
            <a:r>
              <a:rPr lang="en-US" sz="1400" dirty="0" smtClean="0">
                <a:solidFill>
                  <a:schemeClr val="tx1"/>
                </a:solidFill>
              </a:rPr>
              <a:t>Switch</a:t>
            </a:r>
            <a:endParaRPr lang="en-US" sz="1400" dirty="0">
              <a:solidFill>
                <a:schemeClr val="tx1"/>
              </a:solidFill>
            </a:endParaRPr>
          </a:p>
        </p:txBody>
      </p:sp>
      <p:sp>
        <p:nvSpPr>
          <p:cNvPr id="31" name="TextBox 30"/>
          <p:cNvSpPr txBox="1"/>
          <p:nvPr/>
        </p:nvSpPr>
        <p:spPr>
          <a:xfrm>
            <a:off x="3962400" y="1752600"/>
            <a:ext cx="838200" cy="307777"/>
          </a:xfrm>
          <a:prstGeom prst="rect">
            <a:avLst/>
          </a:prstGeom>
          <a:noFill/>
        </p:spPr>
        <p:txBody>
          <a:bodyPr wrap="square" rtlCol="0">
            <a:spAutoFit/>
          </a:bodyPr>
          <a:lstStyle/>
          <a:p>
            <a:r>
              <a:rPr lang="en-US" sz="1400" dirty="0" smtClean="0">
                <a:solidFill>
                  <a:schemeClr val="tx1"/>
                </a:solidFill>
              </a:rPr>
              <a:t>Laser</a:t>
            </a:r>
            <a:endParaRPr lang="en-US" sz="1400" dirty="0">
              <a:solidFill>
                <a:schemeClr val="tx1"/>
              </a:solidFill>
            </a:endParaRPr>
          </a:p>
        </p:txBody>
      </p:sp>
      <p:sp>
        <p:nvSpPr>
          <p:cNvPr id="32" name="TextBox 31"/>
          <p:cNvSpPr txBox="1"/>
          <p:nvPr/>
        </p:nvSpPr>
        <p:spPr>
          <a:xfrm>
            <a:off x="5029200" y="1752601"/>
            <a:ext cx="609600" cy="304800"/>
          </a:xfrm>
          <a:prstGeom prst="rect">
            <a:avLst/>
          </a:prstGeom>
          <a:noFill/>
        </p:spPr>
        <p:txBody>
          <a:bodyPr wrap="square" rtlCol="0">
            <a:spAutoFit/>
          </a:bodyPr>
          <a:lstStyle/>
          <a:p>
            <a:r>
              <a:rPr lang="en-US" sz="1400" dirty="0" smtClean="0">
                <a:solidFill>
                  <a:schemeClr val="tx1"/>
                </a:solidFill>
              </a:rPr>
              <a:t>Lens</a:t>
            </a:r>
            <a:endParaRPr lang="en-US" sz="1400" dirty="0">
              <a:solidFill>
                <a:schemeClr val="tx1"/>
              </a:solidFill>
            </a:endParaRPr>
          </a:p>
        </p:txBody>
      </p:sp>
      <p:sp>
        <p:nvSpPr>
          <p:cNvPr id="33" name="TextBox 32"/>
          <p:cNvSpPr txBox="1"/>
          <p:nvPr/>
        </p:nvSpPr>
        <p:spPr>
          <a:xfrm>
            <a:off x="5867400" y="1752600"/>
            <a:ext cx="838200" cy="307777"/>
          </a:xfrm>
          <a:prstGeom prst="rect">
            <a:avLst/>
          </a:prstGeom>
          <a:noFill/>
        </p:spPr>
        <p:txBody>
          <a:bodyPr wrap="square" rtlCol="0">
            <a:spAutoFit/>
          </a:bodyPr>
          <a:lstStyle/>
          <a:p>
            <a:r>
              <a:rPr lang="en-US" sz="1400" dirty="0" smtClean="0">
                <a:solidFill>
                  <a:schemeClr val="tx1"/>
                </a:solidFill>
              </a:rPr>
              <a:t>Barrel</a:t>
            </a:r>
            <a:endParaRPr lang="en-US" sz="1400" dirty="0">
              <a:solidFill>
                <a:schemeClr val="tx1"/>
              </a:solidFill>
            </a:endParaRPr>
          </a:p>
        </p:txBody>
      </p:sp>
      <p:sp>
        <p:nvSpPr>
          <p:cNvPr id="34" name="TextBox 33"/>
          <p:cNvSpPr txBox="1"/>
          <p:nvPr/>
        </p:nvSpPr>
        <p:spPr>
          <a:xfrm>
            <a:off x="6248400" y="1219200"/>
            <a:ext cx="2057400" cy="307777"/>
          </a:xfrm>
          <a:prstGeom prst="rect">
            <a:avLst/>
          </a:prstGeom>
          <a:noFill/>
        </p:spPr>
        <p:txBody>
          <a:bodyPr wrap="square" rtlCol="0">
            <a:spAutoFit/>
          </a:bodyPr>
          <a:lstStyle/>
          <a:p>
            <a:r>
              <a:rPr lang="en-US" sz="1400" dirty="0" smtClean="0">
                <a:solidFill>
                  <a:schemeClr val="tx1"/>
                </a:solidFill>
              </a:rPr>
              <a:t>Finished Laser Pointer</a:t>
            </a:r>
            <a:endParaRPr lang="en-US" sz="1400" dirty="0">
              <a:solidFill>
                <a:schemeClr val="tx1"/>
              </a:solidFill>
            </a:endParaRPr>
          </a:p>
        </p:txBody>
      </p:sp>
      <p:sp>
        <p:nvSpPr>
          <p:cNvPr id="35" name="TextBox 34"/>
          <p:cNvSpPr txBox="1"/>
          <p:nvPr/>
        </p:nvSpPr>
        <p:spPr>
          <a:xfrm>
            <a:off x="609600" y="4876800"/>
            <a:ext cx="609600" cy="304800"/>
          </a:xfrm>
          <a:prstGeom prst="rect">
            <a:avLst/>
          </a:prstGeom>
          <a:noFill/>
        </p:spPr>
        <p:txBody>
          <a:bodyPr wrap="square" rtlCol="0">
            <a:spAutoFit/>
          </a:bodyPr>
          <a:lstStyle/>
          <a:p>
            <a:r>
              <a:rPr lang="en-US" sz="1400" dirty="0" smtClean="0">
                <a:solidFill>
                  <a:schemeClr val="tx1"/>
                </a:solidFill>
              </a:rPr>
              <a:t>ROM</a:t>
            </a:r>
            <a:endParaRPr lang="en-US" sz="1400" dirty="0">
              <a:solidFill>
                <a:schemeClr val="tx1"/>
              </a:solidFill>
            </a:endParaRPr>
          </a:p>
        </p:txBody>
      </p:sp>
      <p:sp>
        <p:nvSpPr>
          <p:cNvPr id="36" name="TextBox 35"/>
          <p:cNvSpPr txBox="1"/>
          <p:nvPr/>
        </p:nvSpPr>
        <p:spPr>
          <a:xfrm>
            <a:off x="2743200" y="4800600"/>
            <a:ext cx="609600" cy="304800"/>
          </a:xfrm>
          <a:prstGeom prst="rect">
            <a:avLst/>
          </a:prstGeom>
          <a:noFill/>
        </p:spPr>
        <p:txBody>
          <a:bodyPr wrap="square" rtlCol="0">
            <a:spAutoFit/>
          </a:bodyPr>
          <a:lstStyle/>
          <a:p>
            <a:r>
              <a:rPr lang="en-US" sz="1400" dirty="0" smtClean="0">
                <a:solidFill>
                  <a:schemeClr val="tx1"/>
                </a:solidFill>
              </a:rPr>
              <a:t>Logic</a:t>
            </a:r>
            <a:endParaRPr lang="en-US" sz="1400" dirty="0">
              <a:solidFill>
                <a:schemeClr val="tx1"/>
              </a:solidFill>
            </a:endParaRPr>
          </a:p>
        </p:txBody>
      </p:sp>
      <p:sp>
        <p:nvSpPr>
          <p:cNvPr id="37" name="TextBox 36"/>
          <p:cNvSpPr txBox="1"/>
          <p:nvPr/>
        </p:nvSpPr>
        <p:spPr>
          <a:xfrm>
            <a:off x="1676400" y="4876801"/>
            <a:ext cx="533400" cy="304800"/>
          </a:xfrm>
          <a:prstGeom prst="rect">
            <a:avLst/>
          </a:prstGeom>
          <a:noFill/>
        </p:spPr>
        <p:txBody>
          <a:bodyPr wrap="square" rtlCol="0">
            <a:spAutoFit/>
          </a:bodyPr>
          <a:lstStyle/>
          <a:p>
            <a:r>
              <a:rPr lang="en-US" sz="1400" dirty="0" smtClean="0">
                <a:solidFill>
                  <a:schemeClr val="tx1"/>
                </a:solidFill>
              </a:rPr>
              <a:t>Pot</a:t>
            </a:r>
            <a:endParaRPr lang="en-US" sz="1400" dirty="0">
              <a:solidFill>
                <a:schemeClr val="tx1"/>
              </a:solidFill>
            </a:endParaRPr>
          </a:p>
        </p:txBody>
      </p:sp>
      <p:pic>
        <p:nvPicPr>
          <p:cNvPr id="2050" name="Picture 2" descr="1112441832620_misc_sturmey_battery_tube2.jpg"/>
          <p:cNvPicPr>
            <a:picLocks noChangeAspect="1" noChangeArrowheads="1"/>
          </p:cNvPicPr>
          <p:nvPr/>
        </p:nvPicPr>
        <p:blipFill>
          <a:blip r:embed="rId10"/>
          <a:srcRect/>
          <a:stretch>
            <a:fillRect/>
          </a:stretch>
        </p:blipFill>
        <p:spPr bwMode="auto">
          <a:xfrm rot="16200000">
            <a:off x="311230" y="2736771"/>
            <a:ext cx="990599" cy="241458"/>
          </a:xfrm>
          <a:prstGeom prst="rect">
            <a:avLst/>
          </a:prstGeom>
          <a:noFill/>
        </p:spPr>
      </p:pic>
      <p:sp>
        <p:nvSpPr>
          <p:cNvPr id="38" name="TextBox 37"/>
          <p:cNvSpPr txBox="1"/>
          <p:nvPr/>
        </p:nvSpPr>
        <p:spPr>
          <a:xfrm>
            <a:off x="152400" y="1686580"/>
            <a:ext cx="1295400" cy="523220"/>
          </a:xfrm>
          <a:prstGeom prst="rect">
            <a:avLst/>
          </a:prstGeom>
          <a:noFill/>
        </p:spPr>
        <p:txBody>
          <a:bodyPr wrap="square" rtlCol="0">
            <a:spAutoFit/>
          </a:bodyPr>
          <a:lstStyle/>
          <a:p>
            <a:r>
              <a:rPr lang="en-US" sz="1400" dirty="0" smtClean="0">
                <a:solidFill>
                  <a:schemeClr val="tx1"/>
                </a:solidFill>
              </a:rPr>
              <a:t>Battery Compartment</a:t>
            </a:r>
            <a:endParaRPr lang="en-US" sz="1400" dirty="0">
              <a:solidFill>
                <a:schemeClr val="tx1"/>
              </a:solidFill>
            </a:endParaRPr>
          </a:p>
        </p:txBody>
      </p:sp>
      <p:pic>
        <p:nvPicPr>
          <p:cNvPr id="39" name="Picture 11" descr="0217_5lo.jpg"/>
          <p:cNvPicPr>
            <a:picLocks noChangeAspect="1" noChangeArrowheads="1"/>
          </p:cNvPicPr>
          <p:nvPr/>
        </p:nvPicPr>
        <p:blipFill>
          <a:blip r:embed="rId5"/>
          <a:srcRect l="15000" t="38462" r="15000" b="7692"/>
          <a:stretch>
            <a:fillRect/>
          </a:stretch>
        </p:blipFill>
        <p:spPr bwMode="auto">
          <a:xfrm>
            <a:off x="3810000" y="4038600"/>
            <a:ext cx="1143000" cy="571500"/>
          </a:xfrm>
          <a:prstGeom prst="rect">
            <a:avLst/>
          </a:prstGeom>
          <a:noFill/>
        </p:spPr>
      </p:pic>
      <p:sp>
        <p:nvSpPr>
          <p:cNvPr id="41" name="TextBox 40"/>
          <p:cNvSpPr txBox="1"/>
          <p:nvPr/>
        </p:nvSpPr>
        <p:spPr>
          <a:xfrm>
            <a:off x="3962400" y="4953000"/>
            <a:ext cx="1143000" cy="307777"/>
          </a:xfrm>
          <a:prstGeom prst="rect">
            <a:avLst/>
          </a:prstGeom>
          <a:noFill/>
        </p:spPr>
        <p:txBody>
          <a:bodyPr wrap="square" rtlCol="0">
            <a:spAutoFit/>
          </a:bodyPr>
          <a:lstStyle/>
          <a:p>
            <a:r>
              <a:rPr lang="en-US" sz="1400" dirty="0" smtClean="0">
                <a:solidFill>
                  <a:schemeClr val="tx1"/>
                </a:solidFill>
              </a:rPr>
              <a:t>Raw PCB</a:t>
            </a:r>
            <a:endParaRPr lang="en-US" sz="1400" dirty="0">
              <a:solidFill>
                <a:schemeClr val="tx1"/>
              </a:solidFill>
            </a:endParaRPr>
          </a:p>
        </p:txBody>
      </p:sp>
      <p:cxnSp>
        <p:nvCxnSpPr>
          <p:cNvPr id="43" name="Elbow Connector 42"/>
          <p:cNvCxnSpPr>
            <a:stCxn id="39" idx="0"/>
            <a:endCxn id="1035" idx="2"/>
          </p:cNvCxnSpPr>
          <p:nvPr/>
        </p:nvCxnSpPr>
        <p:spPr>
          <a:xfrm rot="16200000" flipV="1">
            <a:off x="2609850" y="2266950"/>
            <a:ext cx="1181100" cy="23622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 25"/>
          <p:cNvGraphicFramePr/>
          <p:nvPr/>
        </p:nvGraphicFramePr>
        <p:xfrm>
          <a:off x="647700" y="1447800"/>
          <a:ext cx="78486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p:cNvSpPr>
            <a:spLocks noGrp="1"/>
          </p:cNvSpPr>
          <p:nvPr>
            <p:ph type="dt" sz="half" idx="10"/>
          </p:nvPr>
        </p:nvSpPr>
        <p:spPr/>
        <p:txBody>
          <a:bodyPr/>
          <a:lstStyle/>
          <a:p>
            <a:pPr>
              <a:defRPr/>
            </a:pPr>
            <a:r>
              <a:rPr lang="en-US" dirty="0" smtClean="0"/>
              <a:t>©2007 TTW</a:t>
            </a:r>
            <a:endParaRPr lang="en-US" dirty="0"/>
          </a:p>
        </p:txBody>
      </p:sp>
      <p:sp>
        <p:nvSpPr>
          <p:cNvPr id="3" name="TextBox 2"/>
          <p:cNvSpPr txBox="1"/>
          <p:nvPr/>
        </p:nvSpPr>
        <p:spPr>
          <a:xfrm>
            <a:off x="381000" y="457200"/>
            <a:ext cx="5827236" cy="646331"/>
          </a:xfrm>
          <a:prstGeom prst="rect">
            <a:avLst/>
          </a:prstGeom>
          <a:noFill/>
        </p:spPr>
        <p:txBody>
          <a:bodyPr wrap="none" rtlCol="0">
            <a:spAutoFit/>
          </a:bodyPr>
          <a:lstStyle/>
          <a:p>
            <a:r>
              <a:rPr lang="en-US" dirty="0" smtClean="0">
                <a:solidFill>
                  <a:schemeClr val="bg1"/>
                </a:solidFill>
              </a:rPr>
              <a:t>Product Structure Overview</a:t>
            </a:r>
            <a:endParaRPr lang="en-US" dirty="0">
              <a:solidFill>
                <a:schemeClr val="bg1"/>
              </a:solidFill>
            </a:endParaRPr>
          </a:p>
        </p:txBody>
      </p:sp>
      <p:sp>
        <p:nvSpPr>
          <p:cNvPr id="5" name="TextBox 4"/>
          <p:cNvSpPr txBox="1"/>
          <p:nvPr/>
        </p:nvSpPr>
        <p:spPr>
          <a:xfrm>
            <a:off x="685800" y="5410200"/>
            <a:ext cx="4570482" cy="369332"/>
          </a:xfrm>
          <a:prstGeom prst="rect">
            <a:avLst/>
          </a:prstGeom>
          <a:noFill/>
        </p:spPr>
        <p:txBody>
          <a:bodyPr wrap="none" rtlCol="0">
            <a:spAutoFit/>
          </a:bodyPr>
          <a:lstStyle/>
          <a:p>
            <a:r>
              <a:rPr lang="en-US" sz="1800" dirty="0" smtClean="0">
                <a:solidFill>
                  <a:schemeClr val="tx1"/>
                </a:solidFill>
              </a:rPr>
              <a:t>Note that a child item can also be a parent.</a:t>
            </a:r>
            <a:endParaRPr lang="en-US" sz="1800" dirty="0">
              <a:solidFill>
                <a:schemeClr val="tx1"/>
              </a:solidFill>
            </a:endParaRPr>
          </a:p>
        </p:txBody>
      </p:sp>
      <p:cxnSp>
        <p:nvCxnSpPr>
          <p:cNvPr id="7" name="Shape 6"/>
          <p:cNvCxnSpPr>
            <a:stCxn id="5" idx="1"/>
          </p:cNvCxnSpPr>
          <p:nvPr/>
        </p:nvCxnSpPr>
        <p:spPr>
          <a:xfrm rot="10800000" flipH="1">
            <a:off x="685800" y="3124200"/>
            <a:ext cx="457200" cy="2470666"/>
          </a:xfrm>
          <a:prstGeom prst="curvedConnector4">
            <a:avLst>
              <a:gd name="adj1" fmla="val -50000"/>
              <a:gd name="adj2" fmla="val 100000"/>
            </a:avLst>
          </a:prstGeom>
          <a:ln w="15875">
            <a:solidFill>
              <a:schemeClr val="tx1"/>
            </a:solidFill>
            <a:tailEnd type="arrow"/>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a:off x="8458200" y="2057400"/>
            <a:ext cx="533400" cy="2514600"/>
          </a:xfrm>
          <a:prstGeom prst="downArrow">
            <a:avLst/>
          </a:prstGeom>
          <a:solidFill>
            <a:schemeClr val="accent1">
              <a:alpha val="4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nchorCtr="1"/>
          <a:lstStyle/>
          <a:p>
            <a:pPr algn="ctr"/>
            <a:r>
              <a:rPr lang="en-US" sz="1600" dirty="0" smtClean="0">
                <a:solidFill>
                  <a:schemeClr val="tx1"/>
                </a:solidFill>
              </a:rPr>
              <a:t>Demand</a:t>
            </a:r>
            <a:endParaRPr lang="en-US" sz="1600" dirty="0">
              <a:solidFill>
                <a:schemeClr val="tx1"/>
              </a:solidFill>
            </a:endParaRPr>
          </a:p>
        </p:txBody>
      </p:sp>
      <p:sp>
        <p:nvSpPr>
          <p:cNvPr id="15" name="Up Arrow 14"/>
          <p:cNvSpPr/>
          <p:nvPr/>
        </p:nvSpPr>
        <p:spPr>
          <a:xfrm>
            <a:off x="76200" y="2286000"/>
            <a:ext cx="457200" cy="2286000"/>
          </a:xfrm>
          <a:prstGeom prst="upArrow">
            <a:avLst/>
          </a:prstGeom>
          <a:solidFill>
            <a:schemeClr val="accent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nchorCtr="1">
            <a:noAutofit/>
          </a:bodyPr>
          <a:lstStyle/>
          <a:p>
            <a:pPr algn="ctr"/>
            <a:r>
              <a:rPr lang="en-US" sz="1800" dirty="0" smtClean="0">
                <a:solidFill>
                  <a:schemeClr val="tx1"/>
                </a:solidFill>
              </a:rPr>
              <a:t>Costs</a:t>
            </a:r>
            <a:endParaRPr lang="en-US" sz="1800" dirty="0">
              <a:solidFill>
                <a:schemeClr val="tx1"/>
              </a:solidFil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6934200" cy="533400"/>
          </a:xfrm>
        </p:spPr>
        <p:txBody>
          <a:bodyPr/>
          <a:lstStyle/>
          <a:p>
            <a:r>
              <a:rPr lang="en-US" dirty="0" smtClean="0">
                <a:solidFill>
                  <a:schemeClr val="bg1"/>
                </a:solidFill>
              </a:rPr>
              <a:t>Product Structure Overview</a:t>
            </a:r>
            <a:endParaRPr lang="en-US" dirty="0"/>
          </a:p>
        </p:txBody>
      </p:sp>
      <p:sp>
        <p:nvSpPr>
          <p:cNvPr id="3" name="Content Placeholder 2"/>
          <p:cNvSpPr>
            <a:spLocks noGrp="1"/>
          </p:cNvSpPr>
          <p:nvPr>
            <p:ph idx="1"/>
          </p:nvPr>
        </p:nvSpPr>
        <p:spPr>
          <a:xfrm>
            <a:off x="457200" y="1722437"/>
            <a:ext cx="8229600" cy="4525963"/>
          </a:xfrm>
        </p:spPr>
        <p:txBody>
          <a:bodyPr>
            <a:normAutofit fontScale="77500" lnSpcReduction="20000"/>
          </a:bodyPr>
          <a:lstStyle/>
          <a:p>
            <a:r>
              <a:rPr lang="en-US" dirty="0" smtClean="0"/>
              <a:t>Laser Pointer – 44-1000</a:t>
            </a:r>
          </a:p>
          <a:p>
            <a:r>
              <a:rPr lang="en-US" dirty="0" smtClean="0"/>
              <a:t>Battery Compartment – 44-2010</a:t>
            </a:r>
          </a:p>
          <a:p>
            <a:r>
              <a:rPr lang="en-US" dirty="0" smtClean="0"/>
              <a:t>Barrel – 44-2001</a:t>
            </a:r>
          </a:p>
          <a:p>
            <a:r>
              <a:rPr lang="en-US" dirty="0" smtClean="0"/>
              <a:t>Lens – 44-2015</a:t>
            </a:r>
          </a:p>
          <a:p>
            <a:r>
              <a:rPr lang="en-US" dirty="0" smtClean="0"/>
              <a:t>Laser – 44-2300</a:t>
            </a:r>
          </a:p>
          <a:p>
            <a:r>
              <a:rPr lang="en-US" dirty="0" smtClean="0"/>
              <a:t>Switch – 44-2303</a:t>
            </a:r>
          </a:p>
          <a:p>
            <a:r>
              <a:rPr lang="en-US" dirty="0" smtClean="0"/>
              <a:t>LC Board – 44-1500</a:t>
            </a:r>
          </a:p>
          <a:p>
            <a:r>
              <a:rPr lang="en-US" dirty="0" smtClean="0"/>
              <a:t>ROM – 44-2320</a:t>
            </a:r>
          </a:p>
          <a:p>
            <a:r>
              <a:rPr lang="en-US" dirty="0" smtClean="0"/>
              <a:t>Resistor POT – 44-2380</a:t>
            </a:r>
          </a:p>
          <a:p>
            <a:r>
              <a:rPr lang="en-US" dirty="0" smtClean="0"/>
              <a:t>Logic Chip – 44-2344</a:t>
            </a:r>
          </a:p>
          <a:p>
            <a:r>
              <a:rPr lang="en-US" dirty="0" smtClean="0"/>
              <a:t>Raw Board	- 44-2350</a:t>
            </a:r>
            <a:endParaRPr lang="en-US" dirty="0"/>
          </a:p>
        </p:txBody>
      </p:sp>
      <p:sp>
        <p:nvSpPr>
          <p:cNvPr id="4" name="Date Placeholder 3"/>
          <p:cNvSpPr>
            <a:spLocks noGrp="1"/>
          </p:cNvSpPr>
          <p:nvPr>
            <p:ph type="dt" sz="half" idx="10"/>
          </p:nvPr>
        </p:nvSpPr>
        <p:spPr/>
        <p:txBody>
          <a:bodyPr/>
          <a:lstStyle/>
          <a:p>
            <a:pPr>
              <a:defRPr/>
            </a:pPr>
            <a:r>
              <a:rPr lang="en-US" smtClean="0"/>
              <a:t>©2007 TTW</a:t>
            </a:r>
            <a:endParaRPr lang="en-US" dirty="0"/>
          </a:p>
        </p:txBody>
      </p:sp>
      <p:sp>
        <p:nvSpPr>
          <p:cNvPr id="5" name="TextBox 4"/>
          <p:cNvSpPr txBox="1"/>
          <p:nvPr/>
        </p:nvSpPr>
        <p:spPr>
          <a:xfrm>
            <a:off x="533400" y="1066800"/>
            <a:ext cx="1983235" cy="584775"/>
          </a:xfrm>
          <a:prstGeom prst="rect">
            <a:avLst/>
          </a:prstGeom>
          <a:noFill/>
        </p:spPr>
        <p:txBody>
          <a:bodyPr wrap="none" rtlCol="0">
            <a:spAutoFit/>
          </a:bodyPr>
          <a:lstStyle/>
          <a:p>
            <a:r>
              <a:rPr lang="en-US" sz="3200" dirty="0" smtClean="0">
                <a:solidFill>
                  <a:schemeClr val="tx1"/>
                </a:solidFill>
              </a:rPr>
              <a:t>Our Items</a:t>
            </a:r>
            <a:endParaRPr lang="en-US" sz="3200" dirty="0">
              <a:solidFill>
                <a:schemeClr val="tx1"/>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934200" cy="715962"/>
          </a:xfrm>
        </p:spPr>
        <p:txBody>
          <a:bodyPr/>
          <a:lstStyle/>
          <a:p>
            <a:r>
              <a:rPr lang="en-US" dirty="0" smtClean="0">
                <a:solidFill>
                  <a:schemeClr val="bg1"/>
                </a:solidFill>
              </a:rPr>
              <a:t>Product Structure Navigation</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dirty="0"/>
          </a:p>
        </p:txBody>
      </p:sp>
      <p:pic>
        <p:nvPicPr>
          <p:cNvPr id="31746" name="Picture 2"/>
          <p:cNvPicPr>
            <a:picLocks noChangeAspect="1" noChangeArrowheads="1"/>
          </p:cNvPicPr>
          <p:nvPr/>
        </p:nvPicPr>
        <p:blipFill>
          <a:blip r:embed="rId2"/>
          <a:srcRect r="65625" b="39000"/>
          <a:stretch>
            <a:fillRect/>
          </a:stretch>
        </p:blipFill>
        <p:spPr bwMode="auto">
          <a:xfrm>
            <a:off x="2476500" y="1371600"/>
            <a:ext cx="4191000" cy="46482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WinMan Toolbar - Tools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2209800"/>
            <a:ext cx="8305800" cy="3170099"/>
          </a:xfrm>
          <a:prstGeom prst="rect">
            <a:avLst/>
          </a:prstGeom>
          <a:noFill/>
        </p:spPr>
        <p:txBody>
          <a:bodyPr wrap="square" rtlCol="0">
            <a:spAutoFit/>
          </a:bodyPr>
          <a:lstStyle/>
          <a:p>
            <a:r>
              <a:rPr lang="en-US" sz="2000" dirty="0" smtClean="0">
                <a:solidFill>
                  <a:schemeClr val="tx1"/>
                </a:solidFill>
              </a:rPr>
              <a:t>Send </a:t>
            </a:r>
            <a:r>
              <a:rPr lang="en-US" sz="2000" dirty="0" smtClean="0">
                <a:solidFill>
                  <a:schemeClr val="tx1"/>
                </a:solidFill>
                <a:sym typeface="Wingdings" pitchFamily="2" charset="2"/>
              </a:rPr>
              <a:t> Send Email - Send an email.  Email templates can be used and with the outlook integration the Outlook address book can be accessed.</a:t>
            </a:r>
          </a:p>
          <a:p>
            <a:endParaRPr lang="en-US" sz="2000" dirty="0" smtClean="0">
              <a:solidFill>
                <a:schemeClr val="tx1"/>
              </a:solidFill>
              <a:sym typeface="Wingdings" pitchFamily="2" charset="2"/>
            </a:endParaRPr>
          </a:p>
          <a:p>
            <a:r>
              <a:rPr lang="en-US" sz="2000" dirty="0" smtClean="0">
                <a:solidFill>
                  <a:schemeClr val="tx1"/>
                </a:solidFill>
                <a:sym typeface="Wingdings" pitchFamily="2" charset="2"/>
              </a:rPr>
              <a:t>Send  Send Fax – If a Fax integration is setup a fax can be sent from WinMan.</a:t>
            </a:r>
          </a:p>
          <a:p>
            <a:endParaRPr lang="en-US" sz="2000" dirty="0" smtClean="0">
              <a:solidFill>
                <a:schemeClr val="tx1"/>
              </a:solidFill>
              <a:sym typeface="Wingdings" pitchFamily="2" charset="2"/>
            </a:endParaRPr>
          </a:p>
          <a:p>
            <a:r>
              <a:rPr lang="en-US" sz="2000" dirty="0" smtClean="0">
                <a:solidFill>
                  <a:schemeClr val="tx1"/>
                </a:solidFill>
                <a:sym typeface="Wingdings" pitchFamily="2" charset="2"/>
              </a:rPr>
              <a:t>Send  Send Letter – A form letter can be sent to a WinMan contact or company with contact/company information being inserted into the form letter automatically.  See the WinMan CRM documentation for setup of form letters.</a:t>
            </a:r>
          </a:p>
        </p:txBody>
      </p:sp>
      <p:sp>
        <p:nvSpPr>
          <p:cNvPr id="8" name="TextBox 7"/>
          <p:cNvSpPr txBox="1"/>
          <p:nvPr/>
        </p:nvSpPr>
        <p:spPr>
          <a:xfrm>
            <a:off x="381000" y="1143000"/>
            <a:ext cx="8305800" cy="584775"/>
          </a:xfrm>
          <a:prstGeom prst="rect">
            <a:avLst/>
          </a:prstGeom>
          <a:noFill/>
        </p:spPr>
        <p:txBody>
          <a:bodyPr wrap="square" rtlCol="0">
            <a:spAutoFit/>
          </a:bodyPr>
          <a:lstStyle/>
          <a:p>
            <a:r>
              <a:rPr lang="en-US" sz="3200" dirty="0" smtClean="0">
                <a:solidFill>
                  <a:schemeClr val="tx1"/>
                </a:solidFill>
                <a:sym typeface="Wingdings" pitchFamily="2" charset="2"/>
              </a:rPr>
              <a:t>Send Tools</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934200" cy="715962"/>
          </a:xfrm>
        </p:spPr>
        <p:txBody>
          <a:bodyPr/>
          <a:lstStyle/>
          <a:p>
            <a:r>
              <a:rPr lang="en-US" dirty="0" smtClean="0">
                <a:solidFill>
                  <a:schemeClr val="bg1"/>
                </a:solidFill>
              </a:rPr>
              <a:t>Product Structure Entry</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dirty="0"/>
          </a:p>
        </p:txBody>
      </p:sp>
      <p:pic>
        <p:nvPicPr>
          <p:cNvPr id="32770" name="Picture 2"/>
          <p:cNvPicPr>
            <a:picLocks noChangeAspect="1" noChangeArrowheads="1"/>
          </p:cNvPicPr>
          <p:nvPr/>
        </p:nvPicPr>
        <p:blipFill>
          <a:blip r:embed="rId2"/>
          <a:srcRect/>
          <a:stretch>
            <a:fillRect/>
          </a:stretch>
        </p:blipFill>
        <p:spPr bwMode="auto">
          <a:xfrm>
            <a:off x="1409700" y="1143001"/>
            <a:ext cx="6286500" cy="3843494"/>
          </a:xfrm>
          <a:prstGeom prst="rect">
            <a:avLst/>
          </a:prstGeom>
          <a:noFill/>
          <a:ln w="9525">
            <a:noFill/>
            <a:miter lim="800000"/>
            <a:headEnd/>
            <a:tailEnd/>
          </a:ln>
          <a:effectLst/>
        </p:spPr>
      </p:pic>
      <p:sp>
        <p:nvSpPr>
          <p:cNvPr id="6" name="TextBox 5"/>
          <p:cNvSpPr txBox="1"/>
          <p:nvPr/>
        </p:nvSpPr>
        <p:spPr>
          <a:xfrm>
            <a:off x="762000" y="4953000"/>
            <a:ext cx="8001000" cy="1477328"/>
          </a:xfrm>
          <a:prstGeom prst="rect">
            <a:avLst/>
          </a:prstGeom>
          <a:noFill/>
        </p:spPr>
        <p:txBody>
          <a:bodyPr wrap="square" rtlCol="0">
            <a:spAutoFit/>
          </a:bodyPr>
          <a:lstStyle/>
          <a:p>
            <a:r>
              <a:rPr lang="en-US" sz="1800" dirty="0" smtClean="0">
                <a:solidFill>
                  <a:schemeClr val="tx1"/>
                </a:solidFill>
              </a:rPr>
              <a:t>When you do a search the system will only bring up assemblies.  If you don’t see the item you expected, check its type.</a:t>
            </a:r>
          </a:p>
          <a:p>
            <a:endParaRPr lang="en-US" sz="1800" dirty="0" smtClean="0">
              <a:solidFill>
                <a:schemeClr val="tx1"/>
              </a:solidFill>
            </a:endParaRPr>
          </a:p>
          <a:p>
            <a:r>
              <a:rPr lang="en-US" sz="1800" dirty="0" smtClean="0">
                <a:solidFill>
                  <a:schemeClr val="tx1"/>
                </a:solidFill>
              </a:rPr>
              <a:t>For existing assemblies, the above screen will show the components and routing steps.</a:t>
            </a:r>
            <a:endParaRPr lang="en-US" sz="1800" dirty="0">
              <a:solidFill>
                <a:schemeClr val="tx1"/>
              </a:solidFil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934200" cy="715962"/>
          </a:xfrm>
        </p:spPr>
        <p:txBody>
          <a:bodyPr/>
          <a:lstStyle/>
          <a:p>
            <a:r>
              <a:rPr lang="en-US" dirty="0" smtClean="0">
                <a:solidFill>
                  <a:schemeClr val="bg1"/>
                </a:solidFill>
              </a:rPr>
              <a:t>Product Structure Entry</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3200400"/>
            <a:ext cx="8458200" cy="3416320"/>
          </a:xfrm>
          <a:prstGeom prst="rect">
            <a:avLst/>
          </a:prstGeom>
          <a:noFill/>
        </p:spPr>
        <p:txBody>
          <a:bodyPr wrap="square" rtlCol="0">
            <a:spAutoFit/>
          </a:bodyPr>
          <a:lstStyle/>
          <a:p>
            <a:r>
              <a:rPr lang="en-US" sz="1800" dirty="0" smtClean="0">
                <a:solidFill>
                  <a:schemeClr val="tx1"/>
                </a:solidFill>
              </a:rPr>
              <a:t>Click on “Add Component” to open the window shown above.  All components for an assembly are entered on a single level basis.  That is, children of children are entered on the child’s product structure.</a:t>
            </a:r>
          </a:p>
          <a:p>
            <a:endParaRPr lang="en-US" sz="1800" dirty="0" smtClean="0">
              <a:solidFill>
                <a:schemeClr val="tx1"/>
              </a:solidFill>
            </a:endParaRPr>
          </a:p>
          <a:p>
            <a:r>
              <a:rPr lang="en-US" sz="1800" dirty="0" smtClean="0">
                <a:solidFill>
                  <a:schemeClr val="tx1"/>
                </a:solidFill>
              </a:rPr>
              <a:t>Note that if you know the description you can enter that into the component field.  When you tab out of the field it will update as shown on the right.  This is true in many other places within WinMan such as customer names.  If multiple items match a window will pop up for you to choose the correct item.</a:t>
            </a:r>
          </a:p>
          <a:p>
            <a:endParaRPr lang="en-US" sz="1800" dirty="0" smtClean="0">
              <a:solidFill>
                <a:schemeClr val="tx1"/>
              </a:solidFill>
            </a:endParaRPr>
          </a:p>
          <a:p>
            <a:r>
              <a:rPr lang="en-US" sz="1800" dirty="0" smtClean="0">
                <a:solidFill>
                  <a:schemeClr val="tx1"/>
                </a:solidFill>
              </a:rPr>
              <a:t>Because there are generally many components in a structure, this screen has a “Save and Continue” button.  Clicking on this button saves the current entry and opens up a new input screen.</a:t>
            </a:r>
            <a:endParaRPr lang="en-US" sz="1800" dirty="0">
              <a:solidFill>
                <a:schemeClr val="tx1"/>
              </a:solidFill>
            </a:endParaRPr>
          </a:p>
        </p:txBody>
      </p:sp>
      <p:pic>
        <p:nvPicPr>
          <p:cNvPr id="33794" name="Picture 2"/>
          <p:cNvPicPr>
            <a:picLocks noChangeAspect="1" noChangeArrowheads="1"/>
          </p:cNvPicPr>
          <p:nvPr/>
        </p:nvPicPr>
        <p:blipFill>
          <a:blip r:embed="rId2"/>
          <a:srcRect/>
          <a:stretch>
            <a:fillRect/>
          </a:stretch>
        </p:blipFill>
        <p:spPr bwMode="auto">
          <a:xfrm>
            <a:off x="762000" y="1033463"/>
            <a:ext cx="2976562" cy="2243137"/>
          </a:xfrm>
          <a:prstGeom prst="rect">
            <a:avLst/>
          </a:prstGeom>
          <a:noFill/>
          <a:ln w="9525">
            <a:noFill/>
            <a:miter lim="800000"/>
            <a:headEnd/>
            <a:tailEnd/>
          </a:ln>
          <a:effectLst/>
        </p:spPr>
      </p:pic>
      <p:pic>
        <p:nvPicPr>
          <p:cNvPr id="33795" name="Picture 3"/>
          <p:cNvPicPr>
            <a:picLocks noChangeAspect="1" noChangeArrowheads="1"/>
          </p:cNvPicPr>
          <p:nvPr/>
        </p:nvPicPr>
        <p:blipFill>
          <a:blip r:embed="rId3"/>
          <a:srcRect/>
          <a:stretch>
            <a:fillRect/>
          </a:stretch>
        </p:blipFill>
        <p:spPr bwMode="auto">
          <a:xfrm>
            <a:off x="5029200" y="976638"/>
            <a:ext cx="3124200" cy="2338299"/>
          </a:xfrm>
          <a:prstGeom prst="rect">
            <a:avLst/>
          </a:prstGeom>
          <a:noFill/>
          <a:ln w="9525">
            <a:noFill/>
            <a:miter lim="800000"/>
            <a:headEnd/>
            <a:tailEnd/>
          </a:ln>
          <a:effec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934200" cy="715962"/>
          </a:xfrm>
        </p:spPr>
        <p:txBody>
          <a:bodyPr/>
          <a:lstStyle/>
          <a:p>
            <a:r>
              <a:rPr lang="en-US" dirty="0" smtClean="0">
                <a:solidFill>
                  <a:schemeClr val="bg1"/>
                </a:solidFill>
              </a:rPr>
              <a:t>Product Structure Entry</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5857696"/>
            <a:ext cx="8458200" cy="369332"/>
          </a:xfrm>
          <a:prstGeom prst="rect">
            <a:avLst/>
          </a:prstGeom>
          <a:noFill/>
        </p:spPr>
        <p:txBody>
          <a:bodyPr wrap="square" rtlCol="0">
            <a:spAutoFit/>
          </a:bodyPr>
          <a:lstStyle/>
          <a:p>
            <a:r>
              <a:rPr lang="en-US" sz="1800" dirty="0" smtClean="0">
                <a:solidFill>
                  <a:schemeClr val="tx1"/>
                </a:solidFill>
              </a:rPr>
              <a:t>This is the result of entering the all of the components for the Laser Pointer. </a:t>
            </a:r>
            <a:endParaRPr lang="en-US" sz="1800"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990600" y="1009650"/>
            <a:ext cx="7162800" cy="4838700"/>
          </a:xfrm>
          <a:prstGeom prst="rect">
            <a:avLst/>
          </a:prstGeom>
          <a:noFill/>
          <a:ln w="9525">
            <a:noFill/>
            <a:miter lim="800000"/>
            <a:headEnd/>
            <a:tailEnd/>
          </a:ln>
          <a:effec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934200" cy="715962"/>
          </a:xfrm>
        </p:spPr>
        <p:txBody>
          <a:bodyPr/>
          <a:lstStyle/>
          <a:p>
            <a:r>
              <a:rPr lang="en-US" dirty="0" smtClean="0">
                <a:solidFill>
                  <a:schemeClr val="bg1"/>
                </a:solidFill>
              </a:rPr>
              <a:t>Product Structure Entry</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5334000"/>
            <a:ext cx="8458200" cy="1200329"/>
          </a:xfrm>
          <a:prstGeom prst="rect">
            <a:avLst/>
          </a:prstGeom>
          <a:noFill/>
        </p:spPr>
        <p:txBody>
          <a:bodyPr wrap="square" rtlCol="0">
            <a:spAutoFit/>
          </a:bodyPr>
          <a:lstStyle/>
          <a:p>
            <a:r>
              <a:rPr lang="en-US" sz="1800" dirty="0" smtClean="0">
                <a:solidFill>
                  <a:schemeClr val="tx1"/>
                </a:solidFill>
              </a:rPr>
              <a:t>The “Structure Tree” tab shows an exploded view of the assembly.  Note the wrench next to the Logic Board (44-1500).  This indicates that the component is an assembly.  There are no components for it because we have not entered them yet.</a:t>
            </a:r>
            <a:endParaRPr lang="en-US" sz="1800" dirty="0">
              <a:solidFill>
                <a:schemeClr val="tx1"/>
              </a:solidFill>
            </a:endParaRPr>
          </a:p>
        </p:txBody>
      </p:sp>
      <p:pic>
        <p:nvPicPr>
          <p:cNvPr id="35842" name="Picture 2"/>
          <p:cNvPicPr>
            <a:picLocks noChangeAspect="1" noChangeArrowheads="1"/>
          </p:cNvPicPr>
          <p:nvPr/>
        </p:nvPicPr>
        <p:blipFill>
          <a:blip r:embed="rId2"/>
          <a:srcRect/>
          <a:stretch>
            <a:fillRect/>
          </a:stretch>
        </p:blipFill>
        <p:spPr bwMode="auto">
          <a:xfrm>
            <a:off x="1085850" y="1038225"/>
            <a:ext cx="6972300" cy="4295775"/>
          </a:xfrm>
          <a:prstGeom prst="rect">
            <a:avLst/>
          </a:prstGeom>
          <a:noFill/>
          <a:ln w="9525">
            <a:noFill/>
            <a:miter lim="800000"/>
            <a:headEnd/>
            <a:tailEnd/>
          </a:ln>
          <a:effec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934200" cy="715962"/>
          </a:xfrm>
        </p:spPr>
        <p:txBody>
          <a:bodyPr/>
          <a:lstStyle/>
          <a:p>
            <a:r>
              <a:rPr lang="en-US" dirty="0" smtClean="0">
                <a:solidFill>
                  <a:schemeClr val="bg1"/>
                </a:solidFill>
              </a:rPr>
              <a:t>Product Structure Entry</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4495800"/>
            <a:ext cx="8458200" cy="2031325"/>
          </a:xfrm>
          <a:prstGeom prst="rect">
            <a:avLst/>
          </a:prstGeom>
          <a:noFill/>
        </p:spPr>
        <p:txBody>
          <a:bodyPr wrap="square" rtlCol="0">
            <a:spAutoFit/>
          </a:bodyPr>
          <a:lstStyle/>
          <a:p>
            <a:r>
              <a:rPr lang="en-US" sz="1800" dirty="0" smtClean="0">
                <a:solidFill>
                  <a:schemeClr val="tx1"/>
                </a:solidFill>
              </a:rPr>
              <a:t>You can specify the picking location and lead time offset (we’ll talk about that later).  The item number is for sequencing.</a:t>
            </a:r>
          </a:p>
          <a:p>
            <a:endParaRPr lang="en-US" sz="1800" dirty="0" smtClean="0">
              <a:solidFill>
                <a:schemeClr val="tx1"/>
              </a:solidFill>
            </a:endParaRPr>
          </a:p>
          <a:p>
            <a:r>
              <a:rPr lang="en-US" sz="1800" dirty="0" smtClean="0">
                <a:solidFill>
                  <a:schemeClr val="tx1"/>
                </a:solidFill>
              </a:rPr>
              <a:t>Starting and Finishing date are very important .  WinMan will not call for components that are not effective.  If a component’s starting date is greater than release date or finishing date is less than the release date the component is ignored.  Map Reference is also know as a Reference Designator.</a:t>
            </a:r>
            <a:endParaRPr lang="en-US" sz="1800" dirty="0">
              <a:solidFill>
                <a:schemeClr val="tx1"/>
              </a:solidFill>
            </a:endParaRPr>
          </a:p>
        </p:txBody>
      </p:sp>
      <p:pic>
        <p:nvPicPr>
          <p:cNvPr id="36866" name="Picture 2"/>
          <p:cNvPicPr>
            <a:picLocks noChangeAspect="1" noChangeArrowheads="1"/>
          </p:cNvPicPr>
          <p:nvPr/>
        </p:nvPicPr>
        <p:blipFill>
          <a:blip r:embed="rId2"/>
          <a:srcRect/>
          <a:stretch>
            <a:fillRect/>
          </a:stretch>
        </p:blipFill>
        <p:spPr bwMode="auto">
          <a:xfrm>
            <a:off x="152400" y="1066801"/>
            <a:ext cx="4258253" cy="3352800"/>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a:srcRect/>
          <a:stretch>
            <a:fillRect/>
          </a:stretch>
        </p:blipFill>
        <p:spPr bwMode="auto">
          <a:xfrm>
            <a:off x="4645754" y="1066800"/>
            <a:ext cx="4117246" cy="3286125"/>
          </a:xfrm>
          <a:prstGeom prst="rect">
            <a:avLst/>
          </a:prstGeom>
          <a:noFill/>
          <a:ln w="9525">
            <a:noFill/>
            <a:miter lim="800000"/>
            <a:headEnd/>
            <a:tailEnd/>
          </a:ln>
          <a:effec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934200" cy="715962"/>
          </a:xfrm>
        </p:spPr>
        <p:txBody>
          <a:bodyPr/>
          <a:lstStyle/>
          <a:p>
            <a:r>
              <a:rPr lang="en-US" dirty="0" smtClean="0">
                <a:solidFill>
                  <a:schemeClr val="bg1"/>
                </a:solidFill>
              </a:rPr>
              <a:t>Product Structure Entry</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4800600"/>
            <a:ext cx="8458200" cy="646331"/>
          </a:xfrm>
          <a:prstGeom prst="rect">
            <a:avLst/>
          </a:prstGeom>
          <a:noFill/>
        </p:spPr>
        <p:txBody>
          <a:bodyPr wrap="square" rtlCol="0">
            <a:spAutoFit/>
          </a:bodyPr>
          <a:lstStyle/>
          <a:p>
            <a:r>
              <a:rPr lang="en-US" sz="1800" dirty="0" smtClean="0">
                <a:solidFill>
                  <a:schemeClr val="tx1"/>
                </a:solidFill>
              </a:rPr>
              <a:t>Now that components have been added to the Logic Board we can see the full structure tree for the Laser Pointer.</a:t>
            </a:r>
            <a:endParaRPr lang="en-US" sz="1800" dirty="0">
              <a:solidFill>
                <a:schemeClr val="tx1"/>
              </a:solidFill>
            </a:endParaRPr>
          </a:p>
        </p:txBody>
      </p:sp>
      <p:pic>
        <p:nvPicPr>
          <p:cNvPr id="37890" name="Picture 2"/>
          <p:cNvPicPr>
            <a:picLocks noChangeAspect="1" noChangeArrowheads="1"/>
          </p:cNvPicPr>
          <p:nvPr/>
        </p:nvPicPr>
        <p:blipFill>
          <a:blip r:embed="rId2"/>
          <a:srcRect/>
          <a:stretch>
            <a:fillRect/>
          </a:stretch>
        </p:blipFill>
        <p:spPr bwMode="auto">
          <a:xfrm>
            <a:off x="1185862" y="1066800"/>
            <a:ext cx="6772275" cy="3657600"/>
          </a:xfrm>
          <a:prstGeom prst="rect">
            <a:avLst/>
          </a:prstGeom>
          <a:noFill/>
          <a:ln w="9525">
            <a:noFill/>
            <a:miter lim="800000"/>
            <a:headEnd/>
            <a:tailEnd/>
          </a:ln>
          <a:effec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934200" cy="715962"/>
          </a:xfrm>
        </p:spPr>
        <p:txBody>
          <a:bodyPr/>
          <a:lstStyle/>
          <a:p>
            <a:r>
              <a:rPr lang="en-US" dirty="0" smtClean="0">
                <a:solidFill>
                  <a:schemeClr val="bg1"/>
                </a:solidFill>
              </a:rPr>
              <a:t>Product Structure Entry</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3429000"/>
            <a:ext cx="8458200" cy="369332"/>
          </a:xfrm>
          <a:prstGeom prst="rect">
            <a:avLst/>
          </a:prstGeom>
          <a:noFill/>
        </p:spPr>
        <p:txBody>
          <a:bodyPr wrap="square" rtlCol="0">
            <a:spAutoFit/>
          </a:bodyPr>
          <a:lstStyle/>
          <a:p>
            <a:r>
              <a:rPr lang="en-US" sz="1800" dirty="0" smtClean="0">
                <a:solidFill>
                  <a:schemeClr val="tx1"/>
                </a:solidFill>
              </a:rPr>
              <a:t>The “Parent Tab” shows all of the assemblies that contain the Logic Board. </a:t>
            </a:r>
            <a:endParaRPr lang="en-US" sz="1800" dirty="0">
              <a:solidFill>
                <a:schemeClr val="tx1"/>
              </a:solidFill>
            </a:endParaRPr>
          </a:p>
        </p:txBody>
      </p:sp>
      <p:pic>
        <p:nvPicPr>
          <p:cNvPr id="38914" name="Picture 2"/>
          <p:cNvPicPr>
            <a:picLocks noChangeAspect="1" noChangeArrowheads="1"/>
          </p:cNvPicPr>
          <p:nvPr/>
        </p:nvPicPr>
        <p:blipFill>
          <a:blip r:embed="rId2"/>
          <a:srcRect b="48591"/>
          <a:stretch>
            <a:fillRect/>
          </a:stretch>
        </p:blipFill>
        <p:spPr bwMode="auto">
          <a:xfrm>
            <a:off x="1219200" y="1066800"/>
            <a:ext cx="6000750" cy="2286000"/>
          </a:xfrm>
          <a:prstGeom prst="rect">
            <a:avLst/>
          </a:prstGeom>
          <a:noFill/>
          <a:ln w="9525">
            <a:noFill/>
            <a:miter lim="800000"/>
            <a:headEnd/>
            <a:tailEnd/>
          </a:ln>
          <a:effec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934200" cy="715962"/>
          </a:xfrm>
        </p:spPr>
        <p:txBody>
          <a:bodyPr/>
          <a:lstStyle/>
          <a:p>
            <a:r>
              <a:rPr lang="en-US" dirty="0" smtClean="0">
                <a:solidFill>
                  <a:schemeClr val="bg1"/>
                </a:solidFill>
              </a:rPr>
              <a:t>Product Structure Entry</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6019800"/>
            <a:ext cx="8458200" cy="369332"/>
          </a:xfrm>
          <a:prstGeom prst="rect">
            <a:avLst/>
          </a:prstGeom>
          <a:noFill/>
        </p:spPr>
        <p:txBody>
          <a:bodyPr wrap="square" rtlCol="0">
            <a:spAutoFit/>
          </a:bodyPr>
          <a:lstStyle/>
          <a:p>
            <a:r>
              <a:rPr lang="en-US" sz="1800" dirty="0" smtClean="0">
                <a:solidFill>
                  <a:schemeClr val="tx1"/>
                </a:solidFill>
              </a:rPr>
              <a:t>As is the WinMan norm, right clicking on the detail rows provides shortcuts. </a:t>
            </a:r>
            <a:endParaRPr lang="en-US" sz="1800" dirty="0">
              <a:solidFill>
                <a:schemeClr val="tx1"/>
              </a:solidFill>
            </a:endParaRPr>
          </a:p>
        </p:txBody>
      </p:sp>
      <p:pic>
        <p:nvPicPr>
          <p:cNvPr id="39938" name="Picture 2"/>
          <p:cNvPicPr>
            <a:picLocks noChangeAspect="1" noChangeArrowheads="1"/>
          </p:cNvPicPr>
          <p:nvPr/>
        </p:nvPicPr>
        <p:blipFill>
          <a:blip r:embed="rId2"/>
          <a:srcRect/>
          <a:stretch>
            <a:fillRect/>
          </a:stretch>
        </p:blipFill>
        <p:spPr bwMode="auto">
          <a:xfrm>
            <a:off x="848187" y="1047750"/>
            <a:ext cx="7447626" cy="4895850"/>
          </a:xfrm>
          <a:prstGeom prst="rect">
            <a:avLst/>
          </a:prstGeom>
          <a:noFill/>
          <a:ln w="9525">
            <a:noFill/>
            <a:miter lim="800000"/>
            <a:headEnd/>
            <a:tailEnd/>
          </a:ln>
          <a:effec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934200" cy="715962"/>
          </a:xfrm>
        </p:spPr>
        <p:txBody>
          <a:bodyPr/>
          <a:lstStyle/>
          <a:p>
            <a:r>
              <a:rPr lang="en-US" dirty="0" smtClean="0">
                <a:solidFill>
                  <a:schemeClr val="bg1"/>
                </a:solidFill>
              </a:rPr>
              <a:t>Where Used</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533400" y="5029200"/>
            <a:ext cx="8305800" cy="1200329"/>
          </a:xfrm>
          <a:prstGeom prst="rect">
            <a:avLst/>
          </a:prstGeom>
          <a:noFill/>
        </p:spPr>
        <p:txBody>
          <a:bodyPr wrap="square" rtlCol="0">
            <a:spAutoFit/>
          </a:bodyPr>
          <a:lstStyle/>
          <a:p>
            <a:r>
              <a:rPr lang="en-US" sz="1800" dirty="0" smtClean="0">
                <a:solidFill>
                  <a:schemeClr val="tx1"/>
                </a:solidFill>
              </a:rPr>
              <a:t>Often, you will want to know what assemblies uses a specific component.  The “Where Used” screen does that for you.  In this case, the ROM, item # 44-2320 is used in subassembly 44-1500.  It ends up in the final assembly 44-1000.  This is the tree view.</a:t>
            </a:r>
            <a:endParaRPr lang="en-US" sz="1800"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1143000" y="1219200"/>
            <a:ext cx="6562725" cy="3686175"/>
          </a:xfrm>
          <a:prstGeom prst="rect">
            <a:avLst/>
          </a:prstGeom>
          <a:noFill/>
          <a:ln w="9525">
            <a:noFill/>
            <a:miter lim="800000"/>
            <a:headEnd/>
            <a:tailEnd/>
          </a:ln>
          <a:effec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934200" cy="715962"/>
          </a:xfrm>
        </p:spPr>
        <p:txBody>
          <a:bodyPr/>
          <a:lstStyle/>
          <a:p>
            <a:r>
              <a:rPr lang="en-US" dirty="0" smtClean="0">
                <a:solidFill>
                  <a:schemeClr val="bg1"/>
                </a:solidFill>
              </a:rPr>
              <a:t>Where Used</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419100" y="3962400"/>
            <a:ext cx="8305800" cy="2585323"/>
          </a:xfrm>
          <a:prstGeom prst="rect">
            <a:avLst/>
          </a:prstGeom>
          <a:noFill/>
        </p:spPr>
        <p:txBody>
          <a:bodyPr wrap="square" rtlCol="0">
            <a:spAutoFit/>
          </a:bodyPr>
          <a:lstStyle/>
          <a:p>
            <a:r>
              <a:rPr lang="en-US" sz="1800" dirty="0" smtClean="0">
                <a:solidFill>
                  <a:schemeClr val="tx1"/>
                </a:solidFill>
              </a:rPr>
              <a:t>In the default view, each row shows an assembly that contains the selected component.  The “Relation” column indicates if the assembly consumes the component or one of its ancestors.  In this case, the first row shows contains a “D”, indicating that it has a direct relationship with the component.  This means that 44-1500 is a parent.  The second row has a relation of “I”, or indirect.  From this we know the Laser Pointer contains an assembly that contains our component.</a:t>
            </a:r>
          </a:p>
          <a:p>
            <a:endParaRPr lang="en-US" sz="1800" dirty="0" smtClean="0">
              <a:solidFill>
                <a:schemeClr val="tx1"/>
              </a:solidFill>
            </a:endParaRPr>
          </a:p>
          <a:p>
            <a:r>
              <a:rPr lang="en-US" sz="1800" dirty="0" smtClean="0">
                <a:solidFill>
                  <a:schemeClr val="tx1"/>
                </a:solidFill>
              </a:rPr>
              <a:t>A component (or assembly) may have many parents.</a:t>
            </a:r>
            <a:endParaRPr lang="en-US" sz="1800" dirty="0">
              <a:solidFill>
                <a:schemeClr val="tx1"/>
              </a:solidFill>
            </a:endParaRPr>
          </a:p>
        </p:txBody>
      </p:sp>
      <p:pic>
        <p:nvPicPr>
          <p:cNvPr id="2051" name="Picture 3"/>
          <p:cNvPicPr>
            <a:picLocks noChangeAspect="1" noChangeArrowheads="1"/>
          </p:cNvPicPr>
          <p:nvPr/>
        </p:nvPicPr>
        <p:blipFill>
          <a:blip r:embed="rId2"/>
          <a:srcRect/>
          <a:stretch>
            <a:fillRect/>
          </a:stretch>
        </p:blipFill>
        <p:spPr bwMode="auto">
          <a:xfrm>
            <a:off x="1557337" y="990600"/>
            <a:ext cx="5986463" cy="2918511"/>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WinMan Toolbar - Tools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2209800"/>
            <a:ext cx="8305800" cy="3477875"/>
          </a:xfrm>
          <a:prstGeom prst="rect">
            <a:avLst/>
          </a:prstGeom>
          <a:noFill/>
        </p:spPr>
        <p:txBody>
          <a:bodyPr wrap="square" rtlCol="0">
            <a:spAutoFit/>
          </a:bodyPr>
          <a:lstStyle/>
          <a:p>
            <a:r>
              <a:rPr lang="en-US" sz="2000" dirty="0" smtClean="0">
                <a:solidFill>
                  <a:schemeClr val="tx1"/>
                </a:solidFill>
                <a:sym typeface="Wingdings" pitchFamily="2" charset="2"/>
              </a:rPr>
              <a:t>Manage Detail Auditing – Detail auditing is managed per module per table.  For example in the Sales Order Module detailed auditing can be turned on for Sales Orders and/or Sales Order Items.  </a:t>
            </a:r>
          </a:p>
          <a:p>
            <a:endParaRPr lang="en-US" sz="2000" dirty="0" smtClean="0">
              <a:solidFill>
                <a:schemeClr val="tx1"/>
              </a:solidFill>
              <a:sym typeface="Wingdings" pitchFamily="2" charset="2"/>
            </a:endParaRPr>
          </a:p>
          <a:p>
            <a:r>
              <a:rPr lang="en-US" sz="2000" dirty="0" smtClean="0">
                <a:solidFill>
                  <a:schemeClr val="tx1"/>
                </a:solidFill>
                <a:sym typeface="Wingdings" pitchFamily="2" charset="2"/>
              </a:rPr>
              <a:t>Detail auditing gives full detail of the record as it was before a change and after the change.  Not using Detailed auditing will provide less detail for any changes made.</a:t>
            </a:r>
          </a:p>
          <a:p>
            <a:endParaRPr lang="en-US" sz="2000" dirty="0" smtClean="0">
              <a:solidFill>
                <a:schemeClr val="tx1"/>
              </a:solidFill>
              <a:sym typeface="Wingdings" pitchFamily="2" charset="2"/>
            </a:endParaRPr>
          </a:p>
          <a:p>
            <a:r>
              <a:rPr lang="en-US" sz="2000" dirty="0" smtClean="0">
                <a:solidFill>
                  <a:schemeClr val="tx1"/>
                </a:solidFill>
                <a:sym typeface="Wingdings" pitchFamily="2" charset="2"/>
              </a:rPr>
              <a:t>To view a detailed audit, the tables that are available in each module will appear below the Manage Detail Auditing menu option.  The audit details displayed will be for the record current in the module  </a:t>
            </a:r>
          </a:p>
        </p:txBody>
      </p:sp>
      <p:sp>
        <p:nvSpPr>
          <p:cNvPr id="8" name="TextBox 7"/>
          <p:cNvSpPr txBox="1"/>
          <p:nvPr/>
        </p:nvSpPr>
        <p:spPr>
          <a:xfrm>
            <a:off x="381000" y="1143000"/>
            <a:ext cx="8305800" cy="584775"/>
          </a:xfrm>
          <a:prstGeom prst="rect">
            <a:avLst/>
          </a:prstGeom>
          <a:noFill/>
        </p:spPr>
        <p:txBody>
          <a:bodyPr wrap="square" rtlCol="0">
            <a:spAutoFit/>
          </a:bodyPr>
          <a:lstStyle/>
          <a:p>
            <a:r>
              <a:rPr lang="en-US" sz="3200" dirty="0" smtClean="0">
                <a:solidFill>
                  <a:schemeClr val="tx1"/>
                </a:solidFill>
                <a:sym typeface="Wingdings" pitchFamily="2" charset="2"/>
              </a:rPr>
              <a:t>Audits Tools</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934200" cy="715962"/>
          </a:xfrm>
        </p:spPr>
        <p:txBody>
          <a:bodyPr/>
          <a:lstStyle/>
          <a:p>
            <a:r>
              <a:rPr lang="en-US" dirty="0" smtClean="0">
                <a:solidFill>
                  <a:schemeClr val="bg1"/>
                </a:solidFill>
              </a:rPr>
              <a:t>Engineering Change Control</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1143000"/>
            <a:ext cx="8458200" cy="4247317"/>
          </a:xfrm>
          <a:prstGeom prst="rect">
            <a:avLst/>
          </a:prstGeom>
          <a:noFill/>
        </p:spPr>
        <p:txBody>
          <a:bodyPr wrap="square" rtlCol="0">
            <a:spAutoFit/>
          </a:bodyPr>
          <a:lstStyle/>
          <a:p>
            <a:r>
              <a:rPr lang="en-US" sz="1800" dirty="0" smtClean="0">
                <a:solidFill>
                  <a:schemeClr val="tx1"/>
                </a:solidFill>
              </a:rPr>
              <a:t>Many companies use product lifecycle management products (PLM, also known as PDM for Product Data Management) to control their product releases.  Those that do have those kinds of systems but want to tightly control the engineering change process rely on WinMan for control.  </a:t>
            </a:r>
          </a:p>
          <a:p>
            <a:endParaRPr lang="en-US" sz="1800" dirty="0" smtClean="0">
              <a:solidFill>
                <a:schemeClr val="tx1"/>
              </a:solidFill>
            </a:endParaRPr>
          </a:p>
          <a:p>
            <a:r>
              <a:rPr lang="en-US" sz="1800" dirty="0" smtClean="0">
                <a:solidFill>
                  <a:schemeClr val="tx1"/>
                </a:solidFill>
              </a:rPr>
              <a:t>WinMan gives the user the option of controlling individual items through ECN control.  You choice the items you wish to control and WinMan will enforce compliance.</a:t>
            </a:r>
          </a:p>
          <a:p>
            <a:endParaRPr lang="en-US" sz="1800" dirty="0" smtClean="0">
              <a:solidFill>
                <a:schemeClr val="tx1"/>
              </a:solidFill>
            </a:endParaRPr>
          </a:p>
          <a:p>
            <a:r>
              <a:rPr lang="en-US" sz="1800" dirty="0" smtClean="0">
                <a:solidFill>
                  <a:schemeClr val="tx1"/>
                </a:solidFill>
              </a:rPr>
              <a:t>Once an item is under Engineering Change Control, any change within products to the Product description, Type, Classification, ECN Version or Test type will require a ECN.  An ECN is also required if any changes are made to the bill of Material for the item.</a:t>
            </a:r>
          </a:p>
          <a:p>
            <a:endParaRPr lang="en-US" sz="1800" dirty="0" smtClean="0">
              <a:solidFill>
                <a:schemeClr val="tx1"/>
              </a:solidFill>
            </a:endParaRPr>
          </a:p>
          <a:p>
            <a:r>
              <a:rPr lang="en-US" sz="1800" dirty="0" smtClean="0">
                <a:solidFill>
                  <a:schemeClr val="tx1"/>
                </a:solidFill>
              </a:rPr>
              <a:t>To begin, you must create an ECN.</a:t>
            </a:r>
            <a:endParaRPr lang="en-US" sz="1800" dirty="0">
              <a:solidFill>
                <a:schemeClr val="tx1"/>
              </a:solidFil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934200" cy="715962"/>
          </a:xfrm>
        </p:spPr>
        <p:txBody>
          <a:bodyPr/>
          <a:lstStyle/>
          <a:p>
            <a:r>
              <a:rPr lang="en-US" dirty="0" smtClean="0">
                <a:solidFill>
                  <a:schemeClr val="bg1"/>
                </a:solidFill>
              </a:rPr>
              <a:t>Engineering Change Control</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pic>
        <p:nvPicPr>
          <p:cNvPr id="1026" name="Picture 2"/>
          <p:cNvPicPr>
            <a:picLocks noChangeAspect="1" noChangeArrowheads="1"/>
          </p:cNvPicPr>
          <p:nvPr/>
        </p:nvPicPr>
        <p:blipFill>
          <a:blip r:embed="rId2"/>
          <a:srcRect/>
          <a:stretch>
            <a:fillRect/>
          </a:stretch>
        </p:blipFill>
        <p:spPr bwMode="auto">
          <a:xfrm>
            <a:off x="1549400" y="1066800"/>
            <a:ext cx="6019800" cy="3331164"/>
          </a:xfrm>
          <a:prstGeom prst="rect">
            <a:avLst/>
          </a:prstGeom>
          <a:noFill/>
          <a:ln w="9525">
            <a:noFill/>
            <a:miter lim="800000"/>
            <a:headEnd/>
            <a:tailEnd/>
          </a:ln>
          <a:effectLst/>
        </p:spPr>
      </p:pic>
      <p:sp>
        <p:nvSpPr>
          <p:cNvPr id="7" name="TextBox 6"/>
          <p:cNvSpPr txBox="1"/>
          <p:nvPr/>
        </p:nvSpPr>
        <p:spPr>
          <a:xfrm>
            <a:off x="685800" y="4495800"/>
            <a:ext cx="7772400" cy="1938992"/>
          </a:xfrm>
          <a:prstGeom prst="rect">
            <a:avLst/>
          </a:prstGeom>
          <a:noFill/>
        </p:spPr>
        <p:txBody>
          <a:bodyPr wrap="square" rtlCol="0">
            <a:spAutoFit/>
          </a:bodyPr>
          <a:lstStyle/>
          <a:p>
            <a:r>
              <a:rPr lang="en-US" sz="2000" dirty="0" smtClean="0">
                <a:solidFill>
                  <a:schemeClr val="tx1"/>
                </a:solidFill>
              </a:rPr>
              <a:t>You can have different types of Engineering Change Notices.  For instance, one might be for new products, another for cost reductions, another for safety related issues, etc.</a:t>
            </a:r>
          </a:p>
          <a:p>
            <a:endParaRPr lang="en-US" sz="2000" dirty="0" smtClean="0">
              <a:solidFill>
                <a:schemeClr val="tx1"/>
              </a:solidFill>
            </a:endParaRPr>
          </a:p>
          <a:p>
            <a:r>
              <a:rPr lang="en-US" sz="2000" dirty="0" smtClean="0">
                <a:solidFill>
                  <a:schemeClr val="tx1"/>
                </a:solidFill>
              </a:rPr>
              <a:t>A line item added to the ECN that is generally related specifically to the item affected by the ECN. </a:t>
            </a:r>
            <a:endParaRPr lang="en-US" sz="2000" dirty="0">
              <a:solidFill>
                <a:schemeClr val="tx1"/>
              </a:solidFil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934200" cy="715962"/>
          </a:xfrm>
        </p:spPr>
        <p:txBody>
          <a:bodyPr/>
          <a:lstStyle/>
          <a:p>
            <a:r>
              <a:rPr lang="en-US" dirty="0" smtClean="0">
                <a:solidFill>
                  <a:schemeClr val="bg1"/>
                </a:solidFill>
              </a:rPr>
              <a:t>Engineering Change Control</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7" name="TextBox 6"/>
          <p:cNvSpPr txBox="1"/>
          <p:nvPr/>
        </p:nvSpPr>
        <p:spPr>
          <a:xfrm>
            <a:off x="5257800" y="1447800"/>
            <a:ext cx="3505200" cy="2862322"/>
          </a:xfrm>
          <a:prstGeom prst="rect">
            <a:avLst/>
          </a:prstGeom>
          <a:noFill/>
        </p:spPr>
        <p:txBody>
          <a:bodyPr wrap="square" rtlCol="0">
            <a:spAutoFit/>
          </a:bodyPr>
          <a:lstStyle/>
          <a:p>
            <a:r>
              <a:rPr lang="en-US" sz="2000" dirty="0" smtClean="0">
                <a:solidFill>
                  <a:schemeClr val="tx1"/>
                </a:solidFill>
              </a:rPr>
              <a:t>If the product field is left blank, the ECN can be applied to any item number.  </a:t>
            </a:r>
          </a:p>
          <a:p>
            <a:endParaRPr lang="en-US" sz="2000" dirty="0" smtClean="0">
              <a:solidFill>
                <a:schemeClr val="tx1"/>
              </a:solidFill>
            </a:endParaRPr>
          </a:p>
          <a:p>
            <a:r>
              <a:rPr lang="en-US" sz="2000" dirty="0" smtClean="0">
                <a:solidFill>
                  <a:schemeClr val="tx1"/>
                </a:solidFill>
              </a:rPr>
              <a:t>This is useful when adding new products under ECN control as typically there isn’t a specific ECN for a brand new assembly.</a:t>
            </a:r>
          </a:p>
        </p:txBody>
      </p:sp>
      <p:pic>
        <p:nvPicPr>
          <p:cNvPr id="2050" name="Picture 2"/>
          <p:cNvPicPr>
            <a:picLocks noChangeAspect="1" noChangeArrowheads="1"/>
          </p:cNvPicPr>
          <p:nvPr/>
        </p:nvPicPr>
        <p:blipFill>
          <a:blip r:embed="rId2"/>
          <a:srcRect/>
          <a:stretch>
            <a:fillRect/>
          </a:stretch>
        </p:blipFill>
        <p:spPr bwMode="auto">
          <a:xfrm>
            <a:off x="533400" y="1219200"/>
            <a:ext cx="4343400" cy="3429717"/>
          </a:xfrm>
          <a:prstGeom prst="rect">
            <a:avLst/>
          </a:prstGeom>
          <a:noFill/>
          <a:ln w="9525">
            <a:noFill/>
            <a:miter lim="800000"/>
            <a:headEnd/>
            <a:tailEnd/>
          </a:ln>
          <a:effectLst/>
        </p:spPr>
      </p:pic>
      <p:sp>
        <p:nvSpPr>
          <p:cNvPr id="6" name="TextBox 5"/>
          <p:cNvSpPr txBox="1"/>
          <p:nvPr/>
        </p:nvSpPr>
        <p:spPr>
          <a:xfrm>
            <a:off x="533400" y="4800600"/>
            <a:ext cx="8153400" cy="1569660"/>
          </a:xfrm>
          <a:prstGeom prst="rect">
            <a:avLst/>
          </a:prstGeom>
          <a:solidFill>
            <a:schemeClr val="accent1">
              <a:lumMod val="90000"/>
            </a:schemeClr>
          </a:solidFill>
        </p:spPr>
        <p:txBody>
          <a:bodyPr wrap="square" rtlCol="0">
            <a:spAutoFit/>
          </a:bodyPr>
          <a:lstStyle/>
          <a:p>
            <a:r>
              <a:rPr lang="en-US" sz="1600" dirty="0" smtClean="0">
                <a:solidFill>
                  <a:schemeClr val="tx1"/>
                </a:solidFill>
              </a:rPr>
              <a:t>SYSTEM SETTING:  When adding ECNs the default status is Pending.  Only Approved ECNs can be selected in WinMan.  The status can be used as a sign-off in cases where someone creating an ECN is different than the person signing off on the ECN.  When no such approval is required, ECNs can be created with a default status of Approved.  Use the Engineering Change Notes option </a:t>
            </a:r>
            <a:r>
              <a:rPr lang="en-US" sz="1600" b="1" dirty="0" smtClean="0">
                <a:solidFill>
                  <a:schemeClr val="tx1"/>
                </a:solidFill>
              </a:rPr>
              <a:t>Default Engineering Change Notes System Type.  </a:t>
            </a:r>
            <a:r>
              <a:rPr lang="en-US" sz="1600" dirty="0" smtClean="0">
                <a:solidFill>
                  <a:schemeClr val="tx1"/>
                </a:solidFill>
              </a:rPr>
              <a:t>Enable this option and set to A for Approved.  </a:t>
            </a:r>
            <a:endParaRPr lang="en-US" sz="1600" b="1" dirty="0" smtClean="0">
              <a:solidFill>
                <a:schemeClr val="tx1"/>
              </a:solidFill>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934200" cy="715962"/>
          </a:xfrm>
        </p:spPr>
        <p:txBody>
          <a:bodyPr/>
          <a:lstStyle/>
          <a:p>
            <a:r>
              <a:rPr lang="en-US" dirty="0" smtClean="0">
                <a:solidFill>
                  <a:schemeClr val="bg1"/>
                </a:solidFill>
              </a:rPr>
              <a:t>Engineering Change Control</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7" name="TextBox 6"/>
          <p:cNvSpPr txBox="1"/>
          <p:nvPr/>
        </p:nvSpPr>
        <p:spPr>
          <a:xfrm>
            <a:off x="685800" y="4800600"/>
            <a:ext cx="7772400" cy="1015663"/>
          </a:xfrm>
          <a:prstGeom prst="rect">
            <a:avLst/>
          </a:prstGeom>
          <a:noFill/>
        </p:spPr>
        <p:txBody>
          <a:bodyPr wrap="square" rtlCol="0">
            <a:spAutoFit/>
          </a:bodyPr>
          <a:lstStyle/>
          <a:p>
            <a:r>
              <a:rPr lang="en-US" sz="2000" dirty="0" smtClean="0">
                <a:solidFill>
                  <a:schemeClr val="tx1"/>
                </a:solidFill>
              </a:rPr>
              <a:t>To make the ECO more meaningful and useful, you should add notes that detail the change.  Remember, the ECO in WinMan provides some control, but it is mainly documentation.  </a:t>
            </a:r>
            <a:endParaRPr lang="en-US" sz="2000" dirty="0">
              <a:solidFill>
                <a:schemeClr val="tx1"/>
              </a:solidFill>
            </a:endParaRPr>
          </a:p>
        </p:txBody>
      </p:sp>
      <p:pic>
        <p:nvPicPr>
          <p:cNvPr id="4" name="Picture 2"/>
          <p:cNvPicPr>
            <a:picLocks noChangeAspect="1" noChangeArrowheads="1"/>
          </p:cNvPicPr>
          <p:nvPr/>
        </p:nvPicPr>
        <p:blipFill>
          <a:blip r:embed="rId2"/>
          <a:srcRect/>
          <a:stretch>
            <a:fillRect/>
          </a:stretch>
        </p:blipFill>
        <p:spPr bwMode="auto">
          <a:xfrm>
            <a:off x="1533525" y="1095375"/>
            <a:ext cx="4791075" cy="3679666"/>
          </a:xfrm>
          <a:prstGeom prst="rect">
            <a:avLst/>
          </a:prstGeom>
          <a:noFill/>
          <a:ln w="9525">
            <a:noFill/>
            <a:miter lim="800000"/>
            <a:headEnd/>
            <a:tailEnd/>
          </a:ln>
          <a:effec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934200" cy="715962"/>
          </a:xfrm>
        </p:spPr>
        <p:txBody>
          <a:bodyPr/>
          <a:lstStyle/>
          <a:p>
            <a:r>
              <a:rPr lang="en-US" dirty="0" smtClean="0">
                <a:solidFill>
                  <a:schemeClr val="bg1"/>
                </a:solidFill>
              </a:rPr>
              <a:t>Engineering Change Control</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1143000"/>
            <a:ext cx="8458200" cy="1200329"/>
          </a:xfrm>
          <a:prstGeom prst="rect">
            <a:avLst/>
          </a:prstGeom>
          <a:noFill/>
        </p:spPr>
        <p:txBody>
          <a:bodyPr wrap="square" rtlCol="0">
            <a:spAutoFit/>
          </a:bodyPr>
          <a:lstStyle/>
          <a:p>
            <a:r>
              <a:rPr lang="en-US" sz="1800" dirty="0" smtClean="0">
                <a:solidFill>
                  <a:schemeClr val="tx1"/>
                </a:solidFill>
              </a:rPr>
              <a:t>To review, placing an item under ECN control requires the check box “Use Change Control” to be checked.  You must also identify the ECN Type and the ECN to use.  In the Last ECN Applied drop down, only approved ECN’s will appear.  </a:t>
            </a:r>
            <a:endParaRPr lang="en-US" sz="1800"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5105400" y="3200400"/>
            <a:ext cx="3657600" cy="2848823"/>
          </a:xfrm>
          <a:prstGeom prst="rect">
            <a:avLst/>
          </a:prstGeom>
          <a:noFill/>
          <a:ln w="9525">
            <a:noFill/>
            <a:miter lim="800000"/>
            <a:headEnd/>
            <a:tailEnd/>
          </a:ln>
          <a:effectLst/>
        </p:spPr>
      </p:pic>
      <p:sp>
        <p:nvSpPr>
          <p:cNvPr id="7" name="TextBox 6"/>
          <p:cNvSpPr txBox="1"/>
          <p:nvPr/>
        </p:nvSpPr>
        <p:spPr>
          <a:xfrm>
            <a:off x="304800" y="3429000"/>
            <a:ext cx="4495800" cy="2308324"/>
          </a:xfrm>
          <a:prstGeom prst="rect">
            <a:avLst/>
          </a:prstGeom>
          <a:noFill/>
        </p:spPr>
        <p:txBody>
          <a:bodyPr wrap="square" rtlCol="0">
            <a:spAutoFit/>
          </a:bodyPr>
          <a:lstStyle/>
          <a:p>
            <a:r>
              <a:rPr lang="en-US" sz="1800" dirty="0" smtClean="0">
                <a:solidFill>
                  <a:schemeClr val="tx1"/>
                </a:solidFill>
              </a:rPr>
              <a:t>Items that are under ECN Control also will require an ECN if any of the following fields in the product master are modified;</a:t>
            </a:r>
          </a:p>
          <a:p>
            <a:endParaRPr lang="en-US" sz="1800" dirty="0" smtClean="0">
              <a:solidFill>
                <a:schemeClr val="tx1"/>
              </a:solidFill>
            </a:endParaRPr>
          </a:p>
          <a:p>
            <a:r>
              <a:rPr lang="en-US" sz="1800" dirty="0" smtClean="0">
                <a:solidFill>
                  <a:schemeClr val="tx1"/>
                </a:solidFill>
              </a:rPr>
              <a:t>Product Description</a:t>
            </a:r>
          </a:p>
          <a:p>
            <a:r>
              <a:rPr lang="en-US" sz="1800" dirty="0" smtClean="0">
                <a:solidFill>
                  <a:schemeClr val="tx1"/>
                </a:solidFill>
              </a:rPr>
              <a:t>Type</a:t>
            </a:r>
          </a:p>
          <a:p>
            <a:r>
              <a:rPr lang="en-US" sz="1800" dirty="0" smtClean="0">
                <a:solidFill>
                  <a:schemeClr val="tx1"/>
                </a:solidFill>
              </a:rPr>
              <a:t>Classification</a:t>
            </a:r>
          </a:p>
          <a:p>
            <a:r>
              <a:rPr lang="en-US" sz="1800" dirty="0" smtClean="0">
                <a:solidFill>
                  <a:schemeClr val="tx1"/>
                </a:solidFill>
              </a:rPr>
              <a:t>Test Types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934200" cy="715962"/>
          </a:xfrm>
        </p:spPr>
        <p:txBody>
          <a:bodyPr/>
          <a:lstStyle/>
          <a:p>
            <a:r>
              <a:rPr lang="en-US" dirty="0" smtClean="0">
                <a:solidFill>
                  <a:schemeClr val="bg1"/>
                </a:solidFill>
              </a:rPr>
              <a:t>Engineering Change Control</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1143000"/>
            <a:ext cx="8458200" cy="1200329"/>
          </a:xfrm>
          <a:prstGeom prst="rect">
            <a:avLst/>
          </a:prstGeom>
          <a:noFill/>
        </p:spPr>
        <p:txBody>
          <a:bodyPr wrap="square" rtlCol="0">
            <a:spAutoFit/>
          </a:bodyPr>
          <a:lstStyle/>
          <a:p>
            <a:r>
              <a:rPr lang="en-US" sz="1800" dirty="0" smtClean="0">
                <a:solidFill>
                  <a:schemeClr val="tx1"/>
                </a:solidFill>
              </a:rPr>
              <a:t>When you add a component to an item under change control you must enter an ECN.</a:t>
            </a:r>
          </a:p>
          <a:p>
            <a:endParaRPr lang="en-US" sz="1800" dirty="0" smtClean="0">
              <a:solidFill>
                <a:schemeClr val="tx1"/>
              </a:solidFill>
            </a:endParaRPr>
          </a:p>
          <a:p>
            <a:r>
              <a:rPr lang="en-US" sz="1800" dirty="0" smtClean="0">
                <a:solidFill>
                  <a:schemeClr val="tx1"/>
                </a:solidFill>
              </a:rPr>
              <a:t>Notice the ECN number corresponds to the ECN that was put in for the parent.</a:t>
            </a:r>
            <a:endParaRPr lang="en-US" sz="1800"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152400" y="2881498"/>
            <a:ext cx="4114800" cy="2985902"/>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4572000" y="2881498"/>
            <a:ext cx="4444556" cy="2200275"/>
          </a:xfrm>
          <a:prstGeom prst="rect">
            <a:avLst/>
          </a:prstGeom>
          <a:noFill/>
          <a:ln w="9525">
            <a:noFill/>
            <a:miter lim="800000"/>
            <a:headEnd/>
            <a:tailEnd/>
          </a:ln>
          <a:effec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934200" cy="715962"/>
          </a:xfrm>
        </p:spPr>
        <p:txBody>
          <a:bodyPr/>
          <a:lstStyle/>
          <a:p>
            <a:r>
              <a:rPr lang="en-US" dirty="0" smtClean="0">
                <a:solidFill>
                  <a:schemeClr val="bg1"/>
                </a:solidFill>
              </a:rPr>
              <a:t>Product Structures</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1143000"/>
            <a:ext cx="8458200" cy="646331"/>
          </a:xfrm>
          <a:prstGeom prst="rect">
            <a:avLst/>
          </a:prstGeom>
          <a:noFill/>
        </p:spPr>
        <p:txBody>
          <a:bodyPr wrap="square" rtlCol="0">
            <a:spAutoFit/>
          </a:bodyPr>
          <a:lstStyle/>
          <a:p>
            <a:r>
              <a:rPr lang="en-US" sz="1800" dirty="0" smtClean="0">
                <a:solidFill>
                  <a:schemeClr val="tx1"/>
                </a:solidFill>
              </a:rPr>
              <a:t>Now that we have two parents using the same logic board, here is what the “Where Used” report looks like for a child component.</a:t>
            </a:r>
            <a:endParaRPr lang="en-US" sz="1800" dirty="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1292225" y="1819275"/>
            <a:ext cx="6543675" cy="199072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3222625" y="3962400"/>
            <a:ext cx="2657475" cy="2085975"/>
          </a:xfrm>
          <a:prstGeom prst="rect">
            <a:avLst/>
          </a:prstGeom>
          <a:noFill/>
          <a:ln w="9525">
            <a:noFill/>
            <a:miter lim="800000"/>
            <a:headEnd/>
            <a:tailEnd/>
          </a:ln>
          <a:effec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934200" cy="715962"/>
          </a:xfrm>
        </p:spPr>
        <p:txBody>
          <a:bodyPr/>
          <a:lstStyle/>
          <a:p>
            <a:r>
              <a:rPr lang="en-US" dirty="0" smtClean="0">
                <a:solidFill>
                  <a:schemeClr val="bg1"/>
                </a:solidFill>
              </a:rPr>
              <a:t>Product Structures</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1143000"/>
            <a:ext cx="8458200" cy="369332"/>
          </a:xfrm>
          <a:prstGeom prst="rect">
            <a:avLst/>
          </a:prstGeom>
          <a:noFill/>
        </p:spPr>
        <p:txBody>
          <a:bodyPr wrap="square" rtlCol="0">
            <a:spAutoFit/>
          </a:bodyPr>
          <a:lstStyle/>
          <a:p>
            <a:r>
              <a:rPr lang="en-US" sz="1800" dirty="0" smtClean="0">
                <a:solidFill>
                  <a:schemeClr val="tx1"/>
                </a:solidFill>
              </a:rPr>
              <a:t>A finished structure also allows us to see what the kitting requirements are.</a:t>
            </a:r>
            <a:endParaRPr lang="en-US" sz="1800" dirty="0">
              <a:solidFill>
                <a:schemeClr val="tx1"/>
              </a:solidFill>
            </a:endParaRPr>
          </a:p>
        </p:txBody>
      </p:sp>
      <p:pic>
        <p:nvPicPr>
          <p:cNvPr id="3075" name="Picture 3"/>
          <p:cNvPicPr>
            <a:picLocks noChangeAspect="1" noChangeArrowheads="1"/>
          </p:cNvPicPr>
          <p:nvPr/>
        </p:nvPicPr>
        <p:blipFill>
          <a:blip r:embed="rId2"/>
          <a:srcRect/>
          <a:stretch>
            <a:fillRect/>
          </a:stretch>
        </p:blipFill>
        <p:spPr bwMode="auto">
          <a:xfrm>
            <a:off x="838200" y="2133600"/>
            <a:ext cx="7066182" cy="3614738"/>
          </a:xfrm>
          <a:prstGeom prst="rect">
            <a:avLst/>
          </a:prstGeom>
          <a:noFill/>
          <a:ln w="9525">
            <a:noFill/>
            <a:miter lim="800000"/>
            <a:headEnd/>
            <a:tailEnd/>
          </a:ln>
          <a:effec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934200" cy="715962"/>
          </a:xfrm>
        </p:spPr>
        <p:txBody>
          <a:bodyPr/>
          <a:lstStyle/>
          <a:p>
            <a:r>
              <a:rPr lang="en-US" dirty="0" smtClean="0">
                <a:solidFill>
                  <a:schemeClr val="bg1"/>
                </a:solidFill>
              </a:rPr>
              <a:t>Product Structures</a:t>
            </a:r>
            <a:endParaRPr lang="en-US" dirty="0">
              <a:solidFill>
                <a:schemeClr val="bg1"/>
              </a:solidFill>
            </a:endParaRPr>
          </a:p>
        </p:txBody>
      </p:sp>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6" name="TextBox 5"/>
          <p:cNvSpPr txBox="1"/>
          <p:nvPr/>
        </p:nvSpPr>
        <p:spPr>
          <a:xfrm>
            <a:off x="342900" y="1143000"/>
            <a:ext cx="8458200" cy="369332"/>
          </a:xfrm>
          <a:prstGeom prst="rect">
            <a:avLst/>
          </a:prstGeom>
          <a:noFill/>
        </p:spPr>
        <p:txBody>
          <a:bodyPr wrap="square" rtlCol="0">
            <a:spAutoFit/>
          </a:bodyPr>
          <a:lstStyle/>
          <a:p>
            <a:r>
              <a:rPr lang="en-US" sz="1800" dirty="0" smtClean="0">
                <a:solidFill>
                  <a:schemeClr val="tx1"/>
                </a:solidFill>
              </a:rPr>
              <a:t>Notice that as with all reports, the output can be sent to a PDF file, email, etc.</a:t>
            </a:r>
            <a:endParaRPr lang="en-US" sz="1800" dirty="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457200" y="1905000"/>
            <a:ext cx="7848600" cy="4129183"/>
          </a:xfrm>
          <a:prstGeom prst="rect">
            <a:avLst/>
          </a:prstGeom>
          <a:noFill/>
          <a:ln w="9525">
            <a:noFill/>
            <a:miter lim="800000"/>
            <a:headEnd/>
            <a:tailEnd/>
          </a:ln>
          <a:effec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477000"/>
            <a:ext cx="2133600" cy="304800"/>
          </a:xfrm>
        </p:spPr>
        <p:txBody>
          <a:bodyPr/>
          <a:lstStyle/>
          <a:p>
            <a:pPr>
              <a:defRPr/>
            </a:pPr>
            <a:r>
              <a:rPr lang="en-US" dirty="0" smtClean="0"/>
              <a:t>©2007 TTW</a:t>
            </a:r>
            <a:endParaRPr lang="en-US" dirty="0"/>
          </a:p>
        </p:txBody>
      </p:sp>
      <p:sp>
        <p:nvSpPr>
          <p:cNvPr id="8" name="Title 1"/>
          <p:cNvSpPr txBox="1">
            <a:spLocks/>
          </p:cNvSpPr>
          <p:nvPr/>
        </p:nvSpPr>
        <p:spPr bwMode="auto">
          <a:xfrm>
            <a:off x="0" y="228600"/>
            <a:ext cx="6781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Other Utilities</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sp>
        <p:nvSpPr>
          <p:cNvPr id="9" name="TextBox 8"/>
          <p:cNvSpPr txBox="1"/>
          <p:nvPr/>
        </p:nvSpPr>
        <p:spPr>
          <a:xfrm>
            <a:off x="304800" y="1066800"/>
            <a:ext cx="8534400" cy="369332"/>
          </a:xfrm>
          <a:prstGeom prst="rect">
            <a:avLst/>
          </a:prstGeom>
          <a:noFill/>
        </p:spPr>
        <p:txBody>
          <a:bodyPr wrap="square" rtlCol="0">
            <a:spAutoFit/>
          </a:bodyPr>
          <a:lstStyle/>
          <a:p>
            <a:r>
              <a:rPr lang="en-US" sz="1800" dirty="0" smtClean="0">
                <a:solidFill>
                  <a:schemeClr val="tx1"/>
                </a:solidFill>
              </a:rPr>
              <a:t>Mass changes to a structure can be done through the actions.</a:t>
            </a:r>
            <a:endParaRPr lang="en-US" sz="1800" dirty="0">
              <a:solidFill>
                <a:schemeClr val="tx1"/>
              </a:solidFill>
            </a:endParaRPr>
          </a:p>
        </p:txBody>
      </p:sp>
      <p:pic>
        <p:nvPicPr>
          <p:cNvPr id="10" name="Picture 2"/>
          <p:cNvPicPr>
            <a:picLocks noChangeAspect="1" noChangeArrowheads="1"/>
          </p:cNvPicPr>
          <p:nvPr/>
        </p:nvPicPr>
        <p:blipFill>
          <a:blip r:embed="rId2"/>
          <a:srcRect/>
          <a:stretch>
            <a:fillRect/>
          </a:stretch>
        </p:blipFill>
        <p:spPr bwMode="auto">
          <a:xfrm>
            <a:off x="228600" y="1557337"/>
            <a:ext cx="4714875" cy="3743325"/>
          </a:xfrm>
          <a:prstGeom prst="rect">
            <a:avLst/>
          </a:prstGeom>
          <a:noFill/>
          <a:ln w="9525">
            <a:noFill/>
            <a:miter lim="800000"/>
            <a:headEnd/>
            <a:tailEnd/>
          </a:ln>
          <a:effectLst/>
        </p:spPr>
      </p:pic>
      <p:pic>
        <p:nvPicPr>
          <p:cNvPr id="11" name="Picture 3"/>
          <p:cNvPicPr>
            <a:picLocks noChangeAspect="1" noChangeArrowheads="1"/>
          </p:cNvPicPr>
          <p:nvPr/>
        </p:nvPicPr>
        <p:blipFill>
          <a:blip r:embed="rId3"/>
          <a:srcRect/>
          <a:stretch>
            <a:fillRect/>
          </a:stretch>
        </p:blipFill>
        <p:spPr bwMode="auto">
          <a:xfrm>
            <a:off x="5105400" y="1927860"/>
            <a:ext cx="3752850" cy="300228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WinMan Toolbar - Tools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1981200"/>
            <a:ext cx="8305800" cy="1631216"/>
          </a:xfrm>
          <a:prstGeom prst="rect">
            <a:avLst/>
          </a:prstGeom>
          <a:noFill/>
        </p:spPr>
        <p:txBody>
          <a:bodyPr wrap="square" rtlCol="0">
            <a:spAutoFit/>
          </a:bodyPr>
          <a:lstStyle/>
          <a:p>
            <a:r>
              <a:rPr lang="en-US" sz="2000" dirty="0" smtClean="0">
                <a:solidFill>
                  <a:schemeClr val="tx1"/>
                </a:solidFill>
                <a:sym typeface="Wingdings" pitchFamily="2" charset="2"/>
              </a:rPr>
              <a:t>The user list will provide a list of all active users logged into WinMan and well as for how long.  </a:t>
            </a:r>
          </a:p>
          <a:p>
            <a:endParaRPr lang="en-US" sz="2000" dirty="0" smtClean="0">
              <a:solidFill>
                <a:schemeClr val="tx1"/>
              </a:solidFill>
              <a:sym typeface="Wingdings" pitchFamily="2" charset="2"/>
            </a:endParaRPr>
          </a:p>
          <a:p>
            <a:r>
              <a:rPr lang="en-US" sz="2000" dirty="0" smtClean="0">
                <a:solidFill>
                  <a:schemeClr val="tx1"/>
                </a:solidFill>
                <a:sym typeface="Wingdings" pitchFamily="2" charset="2"/>
              </a:rPr>
              <a:t>If licenses are all being used, this is tool that can help monitor if additional licenses need to be purchased.</a:t>
            </a:r>
          </a:p>
        </p:txBody>
      </p:sp>
      <p:sp>
        <p:nvSpPr>
          <p:cNvPr id="8" name="TextBox 7"/>
          <p:cNvSpPr txBox="1"/>
          <p:nvPr/>
        </p:nvSpPr>
        <p:spPr>
          <a:xfrm>
            <a:off x="381000" y="1143000"/>
            <a:ext cx="8305800" cy="584775"/>
          </a:xfrm>
          <a:prstGeom prst="rect">
            <a:avLst/>
          </a:prstGeom>
          <a:noFill/>
        </p:spPr>
        <p:txBody>
          <a:bodyPr wrap="square" rtlCol="0">
            <a:spAutoFit/>
          </a:bodyPr>
          <a:lstStyle/>
          <a:p>
            <a:r>
              <a:rPr lang="en-US" sz="3200" dirty="0" smtClean="0">
                <a:solidFill>
                  <a:schemeClr val="tx1"/>
                </a:solidFill>
                <a:sym typeface="Wingdings" pitchFamily="2" charset="2"/>
              </a:rPr>
              <a:t>User List</a:t>
            </a:r>
          </a:p>
        </p:txBody>
      </p:sp>
      <p:pic>
        <p:nvPicPr>
          <p:cNvPr id="465922" name="Picture 2"/>
          <p:cNvPicPr>
            <a:picLocks noChangeAspect="1" noChangeArrowheads="1"/>
          </p:cNvPicPr>
          <p:nvPr/>
        </p:nvPicPr>
        <p:blipFill>
          <a:blip r:embed="rId2"/>
          <a:srcRect/>
          <a:stretch>
            <a:fillRect/>
          </a:stretch>
        </p:blipFill>
        <p:spPr bwMode="auto">
          <a:xfrm>
            <a:off x="2286000" y="3657600"/>
            <a:ext cx="4333875" cy="2762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Rectangle 5"/>
          <p:cNvSpPr/>
          <p:nvPr/>
        </p:nvSpPr>
        <p:spPr>
          <a:xfrm>
            <a:off x="2286000" y="1828800"/>
            <a:ext cx="4572000" cy="1200329"/>
          </a:xfrm>
          <a:prstGeom prst="rect">
            <a:avLst/>
          </a:prstGeom>
        </p:spPr>
        <p:txBody>
          <a:bodyPr>
            <a:spAutoFit/>
          </a:bodyPr>
          <a:lstStyle/>
          <a:p>
            <a:pPr algn="ctr"/>
            <a:r>
              <a:rPr lang="en-US" dirty="0" smtClean="0"/>
              <a:t>Product Training</a:t>
            </a:r>
          </a:p>
          <a:p>
            <a:pPr algn="ctr"/>
            <a:r>
              <a:rPr lang="en-US" dirty="0" smtClean="0"/>
              <a:t>Routings</a:t>
            </a:r>
            <a:endParaRPr lang="en-US" dirty="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781800" cy="715962"/>
          </a:xfrm>
        </p:spPr>
        <p:txBody>
          <a:bodyPr/>
          <a:lstStyle/>
          <a:p>
            <a:r>
              <a:rPr lang="en-US" dirty="0" smtClean="0">
                <a:solidFill>
                  <a:schemeClr val="bg1"/>
                </a:solidFill>
              </a:rPr>
              <a:t>Routings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4" name="TextBox 3"/>
          <p:cNvSpPr txBox="1"/>
          <p:nvPr/>
        </p:nvSpPr>
        <p:spPr>
          <a:xfrm>
            <a:off x="533400" y="1371600"/>
            <a:ext cx="8153399" cy="2677656"/>
          </a:xfrm>
          <a:prstGeom prst="rect">
            <a:avLst/>
          </a:prstGeom>
          <a:noFill/>
        </p:spPr>
        <p:txBody>
          <a:bodyPr wrap="square" rtlCol="0">
            <a:spAutoFit/>
          </a:bodyPr>
          <a:lstStyle/>
          <a:p>
            <a:r>
              <a:rPr lang="en-US" sz="2400" dirty="0" smtClean="0">
                <a:solidFill>
                  <a:schemeClr val="tx1"/>
                </a:solidFill>
              </a:rPr>
              <a:t>A routing for a product is like a roadmap or build sequence.  While the Product Structure is a list of ingredients the routing tells us the operations and their sequence to build the assembly.</a:t>
            </a:r>
          </a:p>
          <a:p>
            <a:endParaRPr lang="en-US" sz="2400" dirty="0" smtClean="0">
              <a:solidFill>
                <a:schemeClr val="tx1"/>
              </a:solidFill>
            </a:endParaRPr>
          </a:p>
          <a:p>
            <a:r>
              <a:rPr lang="en-US" sz="2400" dirty="0" smtClean="0">
                <a:solidFill>
                  <a:schemeClr val="tx1"/>
                </a:solidFill>
              </a:rPr>
              <a:t>Let’s review our assembly from the Product Structures section.</a:t>
            </a:r>
            <a:endParaRPr lang="en-US" sz="2400" dirty="0">
              <a:solidFill>
                <a:schemeClr val="tx1"/>
              </a:solidFil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781800" cy="715962"/>
          </a:xfrm>
        </p:spPr>
        <p:txBody>
          <a:bodyPr/>
          <a:lstStyle/>
          <a:p>
            <a:r>
              <a:rPr lang="en-US" dirty="0" smtClean="0">
                <a:solidFill>
                  <a:schemeClr val="bg1"/>
                </a:solidFill>
              </a:rPr>
              <a:t>Routings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5" name="Right Arrow 4"/>
          <p:cNvSpPr/>
          <p:nvPr/>
        </p:nvSpPr>
        <p:spPr>
          <a:xfrm>
            <a:off x="914400" y="2133600"/>
            <a:ext cx="6477000" cy="889000"/>
          </a:xfrm>
          <a:prstGeom prst="rightArrow">
            <a:avLst/>
          </a:prstGeom>
          <a:solidFill>
            <a:schemeClr val="accent1">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3" descr="http://ecx.images-amazon.com/images/I/31QZVR8TJ9L._SS500_.jpg"/>
          <p:cNvPicPr>
            <a:picLocks noChangeAspect="1" noChangeArrowheads="1"/>
          </p:cNvPicPr>
          <p:nvPr/>
        </p:nvPicPr>
        <p:blipFill>
          <a:blip r:embed="rId2"/>
          <a:srcRect t="43200" b="44000"/>
          <a:stretch>
            <a:fillRect/>
          </a:stretch>
        </p:blipFill>
        <p:spPr bwMode="auto">
          <a:xfrm rot="5400000">
            <a:off x="5413858" y="3285642"/>
            <a:ext cx="2438400" cy="312115"/>
          </a:xfrm>
          <a:prstGeom prst="rect">
            <a:avLst/>
          </a:prstGeom>
          <a:noFill/>
        </p:spPr>
      </p:pic>
      <p:pic>
        <p:nvPicPr>
          <p:cNvPr id="7" name="Picture 7" descr="blue_violet_laser_33_diode_sharp-thumb.gif"/>
          <p:cNvPicPr>
            <a:picLocks noChangeAspect="1" noChangeArrowheads="1"/>
          </p:cNvPicPr>
          <p:nvPr/>
        </p:nvPicPr>
        <p:blipFill>
          <a:blip r:embed="rId3"/>
          <a:srcRect t="52555" r="70000" b="6569"/>
          <a:stretch>
            <a:fillRect/>
          </a:stretch>
        </p:blipFill>
        <p:spPr bwMode="auto">
          <a:xfrm>
            <a:off x="4419600" y="2374900"/>
            <a:ext cx="381000" cy="444500"/>
          </a:xfrm>
          <a:prstGeom prst="rect">
            <a:avLst/>
          </a:prstGeom>
          <a:noFill/>
        </p:spPr>
      </p:pic>
      <p:pic>
        <p:nvPicPr>
          <p:cNvPr id="8" name="Picture 9" descr="779-1.jpg"/>
          <p:cNvPicPr>
            <a:picLocks noChangeAspect="1" noChangeArrowheads="1"/>
          </p:cNvPicPr>
          <p:nvPr/>
        </p:nvPicPr>
        <p:blipFill>
          <a:blip r:embed="rId4"/>
          <a:srcRect/>
          <a:stretch>
            <a:fillRect/>
          </a:stretch>
        </p:blipFill>
        <p:spPr bwMode="auto">
          <a:xfrm>
            <a:off x="3429000" y="2374900"/>
            <a:ext cx="508000" cy="457200"/>
          </a:xfrm>
          <a:prstGeom prst="rect">
            <a:avLst/>
          </a:prstGeom>
          <a:noFill/>
        </p:spPr>
      </p:pic>
      <p:pic>
        <p:nvPicPr>
          <p:cNvPr id="9" name="Picture 11" descr="0217_5lo.jpg"/>
          <p:cNvPicPr>
            <a:picLocks noChangeAspect="1" noChangeArrowheads="1"/>
          </p:cNvPicPr>
          <p:nvPr/>
        </p:nvPicPr>
        <p:blipFill>
          <a:blip r:embed="rId5"/>
          <a:srcRect l="15000" t="38462" r="15000" b="7692"/>
          <a:stretch>
            <a:fillRect/>
          </a:stretch>
        </p:blipFill>
        <p:spPr bwMode="auto">
          <a:xfrm>
            <a:off x="1828800" y="2298700"/>
            <a:ext cx="1143000" cy="571500"/>
          </a:xfrm>
          <a:prstGeom prst="rect">
            <a:avLst/>
          </a:prstGeom>
          <a:noFill/>
        </p:spPr>
      </p:pic>
      <p:pic>
        <p:nvPicPr>
          <p:cNvPr id="10" name="Picture 16"/>
          <p:cNvPicPr>
            <a:picLocks noChangeAspect="1" noChangeArrowheads="1"/>
          </p:cNvPicPr>
          <p:nvPr/>
        </p:nvPicPr>
        <p:blipFill>
          <a:blip r:embed="rId6"/>
          <a:srcRect/>
          <a:stretch>
            <a:fillRect/>
          </a:stretch>
        </p:blipFill>
        <p:spPr bwMode="auto">
          <a:xfrm>
            <a:off x="5334000" y="2298700"/>
            <a:ext cx="771525" cy="647700"/>
          </a:xfrm>
          <a:prstGeom prst="rect">
            <a:avLst/>
          </a:prstGeom>
          <a:noFill/>
          <a:ln w="9525">
            <a:noFill/>
            <a:miter lim="800000"/>
            <a:headEnd/>
            <a:tailEnd/>
          </a:ln>
          <a:effectLst/>
        </p:spPr>
      </p:pic>
      <p:pic>
        <p:nvPicPr>
          <p:cNvPr id="11" name="Picture 18" descr="pic.jpg"/>
          <p:cNvPicPr>
            <a:picLocks noChangeAspect="1" noChangeArrowheads="1"/>
          </p:cNvPicPr>
          <p:nvPr/>
        </p:nvPicPr>
        <p:blipFill>
          <a:blip r:embed="rId7"/>
          <a:srcRect/>
          <a:stretch>
            <a:fillRect/>
          </a:stretch>
        </p:blipFill>
        <p:spPr bwMode="auto">
          <a:xfrm>
            <a:off x="1066800" y="4051300"/>
            <a:ext cx="852587" cy="762000"/>
          </a:xfrm>
          <a:prstGeom prst="rect">
            <a:avLst/>
          </a:prstGeom>
          <a:noFill/>
        </p:spPr>
      </p:pic>
      <p:pic>
        <p:nvPicPr>
          <p:cNvPr id="12" name="Picture 20" descr="8212_tl.jpg"/>
          <p:cNvPicPr>
            <a:picLocks noChangeAspect="1" noChangeArrowheads="1"/>
          </p:cNvPicPr>
          <p:nvPr/>
        </p:nvPicPr>
        <p:blipFill>
          <a:blip r:embed="rId8"/>
          <a:srcRect/>
          <a:stretch>
            <a:fillRect/>
          </a:stretch>
        </p:blipFill>
        <p:spPr bwMode="auto">
          <a:xfrm>
            <a:off x="3124200" y="4051300"/>
            <a:ext cx="762000" cy="762000"/>
          </a:xfrm>
          <a:prstGeom prst="rect">
            <a:avLst/>
          </a:prstGeom>
          <a:noFill/>
        </p:spPr>
      </p:pic>
      <p:pic>
        <p:nvPicPr>
          <p:cNvPr id="13" name="Picture 22" descr="mod.jpg"/>
          <p:cNvPicPr>
            <a:picLocks noChangeAspect="1" noChangeArrowheads="1"/>
          </p:cNvPicPr>
          <p:nvPr/>
        </p:nvPicPr>
        <p:blipFill>
          <a:blip r:embed="rId9"/>
          <a:srcRect/>
          <a:stretch>
            <a:fillRect/>
          </a:stretch>
        </p:blipFill>
        <p:spPr bwMode="auto">
          <a:xfrm>
            <a:off x="2095500" y="4051300"/>
            <a:ext cx="613434" cy="609600"/>
          </a:xfrm>
          <a:prstGeom prst="rect">
            <a:avLst/>
          </a:prstGeom>
          <a:noFill/>
        </p:spPr>
      </p:pic>
      <p:cxnSp>
        <p:nvCxnSpPr>
          <p:cNvPr id="14" name="Elbow Connector 13"/>
          <p:cNvCxnSpPr>
            <a:stCxn id="11" idx="0"/>
            <a:endCxn id="9" idx="2"/>
          </p:cNvCxnSpPr>
          <p:nvPr/>
        </p:nvCxnSpPr>
        <p:spPr>
          <a:xfrm rot="5400000" flipH="1" flipV="1">
            <a:off x="1356147" y="3007147"/>
            <a:ext cx="1181100" cy="90720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3" idx="0"/>
            <a:endCxn id="9" idx="2"/>
          </p:cNvCxnSpPr>
          <p:nvPr/>
        </p:nvCxnSpPr>
        <p:spPr>
          <a:xfrm rot="16200000" flipV="1">
            <a:off x="1810709" y="3459791"/>
            <a:ext cx="1181100" cy="191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12" idx="0"/>
            <a:endCxn id="9" idx="2"/>
          </p:cNvCxnSpPr>
          <p:nvPr/>
        </p:nvCxnSpPr>
        <p:spPr>
          <a:xfrm rot="16200000" flipV="1">
            <a:off x="2362200" y="2908300"/>
            <a:ext cx="1181100" cy="11049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3" descr="http://ecx.images-amazon.com/images/I/31QZVR8TJ9L._SS500_.jpg"/>
          <p:cNvPicPr>
            <a:picLocks noChangeAspect="1" noChangeArrowheads="1"/>
          </p:cNvPicPr>
          <p:nvPr/>
        </p:nvPicPr>
        <p:blipFill>
          <a:blip r:embed="rId2"/>
          <a:srcRect t="43200" b="44000"/>
          <a:stretch>
            <a:fillRect/>
          </a:stretch>
        </p:blipFill>
        <p:spPr bwMode="auto">
          <a:xfrm rot="5400000">
            <a:off x="6372682" y="2707818"/>
            <a:ext cx="2686050" cy="343814"/>
          </a:xfrm>
          <a:prstGeom prst="rect">
            <a:avLst/>
          </a:prstGeom>
          <a:noFill/>
        </p:spPr>
      </p:pic>
      <p:sp>
        <p:nvSpPr>
          <p:cNvPr id="18" name="TextBox 17"/>
          <p:cNvSpPr txBox="1"/>
          <p:nvPr/>
        </p:nvSpPr>
        <p:spPr>
          <a:xfrm>
            <a:off x="1905000" y="1765300"/>
            <a:ext cx="1066800" cy="307777"/>
          </a:xfrm>
          <a:prstGeom prst="rect">
            <a:avLst/>
          </a:prstGeom>
          <a:noFill/>
        </p:spPr>
        <p:txBody>
          <a:bodyPr wrap="square" rtlCol="0">
            <a:spAutoFit/>
          </a:bodyPr>
          <a:lstStyle/>
          <a:p>
            <a:r>
              <a:rPr lang="en-US" sz="1400" dirty="0" smtClean="0">
                <a:solidFill>
                  <a:schemeClr val="tx1"/>
                </a:solidFill>
              </a:rPr>
              <a:t>LC Board</a:t>
            </a:r>
            <a:endParaRPr lang="en-US" sz="1400" dirty="0">
              <a:solidFill>
                <a:schemeClr val="tx1"/>
              </a:solidFill>
            </a:endParaRPr>
          </a:p>
        </p:txBody>
      </p:sp>
      <p:sp>
        <p:nvSpPr>
          <p:cNvPr id="19" name="TextBox 18"/>
          <p:cNvSpPr txBox="1"/>
          <p:nvPr/>
        </p:nvSpPr>
        <p:spPr>
          <a:xfrm>
            <a:off x="3276600" y="1765300"/>
            <a:ext cx="838200" cy="307777"/>
          </a:xfrm>
          <a:prstGeom prst="rect">
            <a:avLst/>
          </a:prstGeom>
          <a:noFill/>
        </p:spPr>
        <p:txBody>
          <a:bodyPr wrap="square" rtlCol="0">
            <a:spAutoFit/>
          </a:bodyPr>
          <a:lstStyle/>
          <a:p>
            <a:r>
              <a:rPr lang="en-US" sz="1400" dirty="0" smtClean="0">
                <a:solidFill>
                  <a:schemeClr val="tx1"/>
                </a:solidFill>
              </a:rPr>
              <a:t>Switch</a:t>
            </a:r>
            <a:endParaRPr lang="en-US" sz="1400" dirty="0">
              <a:solidFill>
                <a:schemeClr val="tx1"/>
              </a:solidFill>
            </a:endParaRPr>
          </a:p>
        </p:txBody>
      </p:sp>
      <p:sp>
        <p:nvSpPr>
          <p:cNvPr id="20" name="TextBox 19"/>
          <p:cNvSpPr txBox="1"/>
          <p:nvPr/>
        </p:nvSpPr>
        <p:spPr>
          <a:xfrm>
            <a:off x="4343400" y="1765300"/>
            <a:ext cx="838200" cy="307777"/>
          </a:xfrm>
          <a:prstGeom prst="rect">
            <a:avLst/>
          </a:prstGeom>
          <a:noFill/>
        </p:spPr>
        <p:txBody>
          <a:bodyPr wrap="square" rtlCol="0">
            <a:spAutoFit/>
          </a:bodyPr>
          <a:lstStyle/>
          <a:p>
            <a:r>
              <a:rPr lang="en-US" sz="1400" dirty="0" smtClean="0">
                <a:solidFill>
                  <a:schemeClr val="tx1"/>
                </a:solidFill>
              </a:rPr>
              <a:t>Laser</a:t>
            </a:r>
            <a:endParaRPr lang="en-US" sz="1400" dirty="0">
              <a:solidFill>
                <a:schemeClr val="tx1"/>
              </a:solidFill>
            </a:endParaRPr>
          </a:p>
        </p:txBody>
      </p:sp>
      <p:sp>
        <p:nvSpPr>
          <p:cNvPr id="21" name="TextBox 20"/>
          <p:cNvSpPr txBox="1"/>
          <p:nvPr/>
        </p:nvSpPr>
        <p:spPr>
          <a:xfrm>
            <a:off x="5410200" y="1765301"/>
            <a:ext cx="609600" cy="304800"/>
          </a:xfrm>
          <a:prstGeom prst="rect">
            <a:avLst/>
          </a:prstGeom>
          <a:noFill/>
        </p:spPr>
        <p:txBody>
          <a:bodyPr wrap="square" rtlCol="0">
            <a:spAutoFit/>
          </a:bodyPr>
          <a:lstStyle/>
          <a:p>
            <a:r>
              <a:rPr lang="en-US" sz="1400" dirty="0" smtClean="0">
                <a:solidFill>
                  <a:schemeClr val="tx1"/>
                </a:solidFill>
              </a:rPr>
              <a:t>Lens</a:t>
            </a:r>
            <a:endParaRPr lang="en-US" sz="1400" dirty="0">
              <a:solidFill>
                <a:schemeClr val="tx1"/>
              </a:solidFill>
            </a:endParaRPr>
          </a:p>
        </p:txBody>
      </p:sp>
      <p:sp>
        <p:nvSpPr>
          <p:cNvPr id="22" name="TextBox 21"/>
          <p:cNvSpPr txBox="1"/>
          <p:nvPr/>
        </p:nvSpPr>
        <p:spPr>
          <a:xfrm>
            <a:off x="6248400" y="1765300"/>
            <a:ext cx="838200" cy="307777"/>
          </a:xfrm>
          <a:prstGeom prst="rect">
            <a:avLst/>
          </a:prstGeom>
          <a:noFill/>
        </p:spPr>
        <p:txBody>
          <a:bodyPr wrap="square" rtlCol="0">
            <a:spAutoFit/>
          </a:bodyPr>
          <a:lstStyle/>
          <a:p>
            <a:r>
              <a:rPr lang="en-US" sz="1400" dirty="0" smtClean="0">
                <a:solidFill>
                  <a:schemeClr val="tx1"/>
                </a:solidFill>
              </a:rPr>
              <a:t>Barrel</a:t>
            </a:r>
            <a:endParaRPr lang="en-US" sz="1400" dirty="0">
              <a:solidFill>
                <a:schemeClr val="tx1"/>
              </a:solidFill>
            </a:endParaRPr>
          </a:p>
        </p:txBody>
      </p:sp>
      <p:sp>
        <p:nvSpPr>
          <p:cNvPr id="23" name="TextBox 22"/>
          <p:cNvSpPr txBox="1"/>
          <p:nvPr/>
        </p:nvSpPr>
        <p:spPr>
          <a:xfrm>
            <a:off x="6629400" y="1231900"/>
            <a:ext cx="2057400" cy="307777"/>
          </a:xfrm>
          <a:prstGeom prst="rect">
            <a:avLst/>
          </a:prstGeom>
          <a:noFill/>
        </p:spPr>
        <p:txBody>
          <a:bodyPr wrap="square" rtlCol="0">
            <a:spAutoFit/>
          </a:bodyPr>
          <a:lstStyle/>
          <a:p>
            <a:r>
              <a:rPr lang="en-US" sz="1400" dirty="0" smtClean="0">
                <a:solidFill>
                  <a:schemeClr val="tx1"/>
                </a:solidFill>
              </a:rPr>
              <a:t>Finished Laser Pointer</a:t>
            </a:r>
            <a:endParaRPr lang="en-US" sz="1400" dirty="0">
              <a:solidFill>
                <a:schemeClr val="tx1"/>
              </a:solidFill>
            </a:endParaRPr>
          </a:p>
        </p:txBody>
      </p:sp>
      <p:sp>
        <p:nvSpPr>
          <p:cNvPr id="24" name="TextBox 23"/>
          <p:cNvSpPr txBox="1"/>
          <p:nvPr/>
        </p:nvSpPr>
        <p:spPr>
          <a:xfrm>
            <a:off x="990600" y="4889500"/>
            <a:ext cx="609600" cy="304800"/>
          </a:xfrm>
          <a:prstGeom prst="rect">
            <a:avLst/>
          </a:prstGeom>
          <a:noFill/>
        </p:spPr>
        <p:txBody>
          <a:bodyPr wrap="square" rtlCol="0">
            <a:spAutoFit/>
          </a:bodyPr>
          <a:lstStyle/>
          <a:p>
            <a:r>
              <a:rPr lang="en-US" sz="1400" dirty="0" smtClean="0">
                <a:solidFill>
                  <a:schemeClr val="tx1"/>
                </a:solidFill>
              </a:rPr>
              <a:t>ROM</a:t>
            </a:r>
            <a:endParaRPr lang="en-US" sz="1400" dirty="0">
              <a:solidFill>
                <a:schemeClr val="tx1"/>
              </a:solidFill>
            </a:endParaRPr>
          </a:p>
        </p:txBody>
      </p:sp>
      <p:sp>
        <p:nvSpPr>
          <p:cNvPr id="25" name="TextBox 24"/>
          <p:cNvSpPr txBox="1"/>
          <p:nvPr/>
        </p:nvSpPr>
        <p:spPr>
          <a:xfrm>
            <a:off x="3124200" y="4813300"/>
            <a:ext cx="609600" cy="304800"/>
          </a:xfrm>
          <a:prstGeom prst="rect">
            <a:avLst/>
          </a:prstGeom>
          <a:noFill/>
        </p:spPr>
        <p:txBody>
          <a:bodyPr wrap="square" rtlCol="0">
            <a:spAutoFit/>
          </a:bodyPr>
          <a:lstStyle/>
          <a:p>
            <a:r>
              <a:rPr lang="en-US" sz="1400" dirty="0" smtClean="0">
                <a:solidFill>
                  <a:schemeClr val="tx1"/>
                </a:solidFill>
              </a:rPr>
              <a:t>Logic</a:t>
            </a:r>
            <a:endParaRPr lang="en-US" sz="1400" dirty="0">
              <a:solidFill>
                <a:schemeClr val="tx1"/>
              </a:solidFill>
            </a:endParaRPr>
          </a:p>
        </p:txBody>
      </p:sp>
      <p:sp>
        <p:nvSpPr>
          <p:cNvPr id="26" name="TextBox 25"/>
          <p:cNvSpPr txBox="1"/>
          <p:nvPr/>
        </p:nvSpPr>
        <p:spPr>
          <a:xfrm>
            <a:off x="2057400" y="4889501"/>
            <a:ext cx="533400" cy="304800"/>
          </a:xfrm>
          <a:prstGeom prst="rect">
            <a:avLst/>
          </a:prstGeom>
          <a:noFill/>
        </p:spPr>
        <p:txBody>
          <a:bodyPr wrap="square" rtlCol="0">
            <a:spAutoFit/>
          </a:bodyPr>
          <a:lstStyle/>
          <a:p>
            <a:r>
              <a:rPr lang="en-US" sz="1400" dirty="0" smtClean="0">
                <a:solidFill>
                  <a:schemeClr val="tx1"/>
                </a:solidFill>
              </a:rPr>
              <a:t>Pot</a:t>
            </a:r>
            <a:endParaRPr lang="en-US" sz="1400" dirty="0">
              <a:solidFill>
                <a:schemeClr val="tx1"/>
              </a:solidFill>
            </a:endParaRPr>
          </a:p>
        </p:txBody>
      </p:sp>
      <p:pic>
        <p:nvPicPr>
          <p:cNvPr id="27" name="Picture 2" descr="1112441832620_misc_sturmey_battery_tube2.jpg"/>
          <p:cNvPicPr>
            <a:picLocks noChangeAspect="1" noChangeArrowheads="1"/>
          </p:cNvPicPr>
          <p:nvPr/>
        </p:nvPicPr>
        <p:blipFill>
          <a:blip r:embed="rId10"/>
          <a:srcRect/>
          <a:stretch>
            <a:fillRect/>
          </a:stretch>
        </p:blipFill>
        <p:spPr bwMode="auto">
          <a:xfrm rot="16200000">
            <a:off x="692230" y="2749471"/>
            <a:ext cx="990599" cy="241458"/>
          </a:xfrm>
          <a:prstGeom prst="rect">
            <a:avLst/>
          </a:prstGeom>
          <a:noFill/>
        </p:spPr>
      </p:pic>
      <p:sp>
        <p:nvSpPr>
          <p:cNvPr id="28" name="TextBox 27"/>
          <p:cNvSpPr txBox="1"/>
          <p:nvPr/>
        </p:nvSpPr>
        <p:spPr>
          <a:xfrm>
            <a:off x="533400" y="1699280"/>
            <a:ext cx="1295400" cy="523220"/>
          </a:xfrm>
          <a:prstGeom prst="rect">
            <a:avLst/>
          </a:prstGeom>
          <a:noFill/>
        </p:spPr>
        <p:txBody>
          <a:bodyPr wrap="square" rtlCol="0">
            <a:spAutoFit/>
          </a:bodyPr>
          <a:lstStyle/>
          <a:p>
            <a:r>
              <a:rPr lang="en-US" sz="1400" dirty="0" smtClean="0">
                <a:solidFill>
                  <a:schemeClr val="tx1"/>
                </a:solidFill>
              </a:rPr>
              <a:t>Battery Compartment</a:t>
            </a:r>
            <a:endParaRPr lang="en-US" sz="1400" dirty="0">
              <a:solidFill>
                <a:schemeClr val="tx1"/>
              </a:solidFill>
            </a:endParaRPr>
          </a:p>
        </p:txBody>
      </p:sp>
      <p:pic>
        <p:nvPicPr>
          <p:cNvPr id="29" name="Picture 11" descr="0217_5lo.jpg"/>
          <p:cNvPicPr>
            <a:picLocks noChangeAspect="1" noChangeArrowheads="1"/>
          </p:cNvPicPr>
          <p:nvPr/>
        </p:nvPicPr>
        <p:blipFill>
          <a:blip r:embed="rId5"/>
          <a:srcRect l="15000" t="38462" r="15000" b="7692"/>
          <a:stretch>
            <a:fillRect/>
          </a:stretch>
        </p:blipFill>
        <p:spPr bwMode="auto">
          <a:xfrm>
            <a:off x="4191000" y="4051300"/>
            <a:ext cx="1143000" cy="571500"/>
          </a:xfrm>
          <a:prstGeom prst="rect">
            <a:avLst/>
          </a:prstGeom>
          <a:noFill/>
        </p:spPr>
      </p:pic>
      <p:sp>
        <p:nvSpPr>
          <p:cNvPr id="30" name="TextBox 29"/>
          <p:cNvSpPr txBox="1"/>
          <p:nvPr/>
        </p:nvSpPr>
        <p:spPr>
          <a:xfrm>
            <a:off x="4343400" y="4965700"/>
            <a:ext cx="1143000" cy="307777"/>
          </a:xfrm>
          <a:prstGeom prst="rect">
            <a:avLst/>
          </a:prstGeom>
          <a:noFill/>
        </p:spPr>
        <p:txBody>
          <a:bodyPr wrap="square" rtlCol="0">
            <a:spAutoFit/>
          </a:bodyPr>
          <a:lstStyle/>
          <a:p>
            <a:r>
              <a:rPr lang="en-US" sz="1400" dirty="0" smtClean="0">
                <a:solidFill>
                  <a:schemeClr val="tx1"/>
                </a:solidFill>
              </a:rPr>
              <a:t>Raw PCB</a:t>
            </a:r>
            <a:endParaRPr lang="en-US" sz="1400" dirty="0">
              <a:solidFill>
                <a:schemeClr val="tx1"/>
              </a:solidFill>
            </a:endParaRPr>
          </a:p>
        </p:txBody>
      </p:sp>
      <p:cxnSp>
        <p:nvCxnSpPr>
          <p:cNvPr id="31" name="Elbow Connector 30"/>
          <p:cNvCxnSpPr>
            <a:stCxn id="29" idx="0"/>
            <a:endCxn id="9" idx="2"/>
          </p:cNvCxnSpPr>
          <p:nvPr/>
        </p:nvCxnSpPr>
        <p:spPr>
          <a:xfrm rot="16200000" flipV="1">
            <a:off x="2990850" y="2279650"/>
            <a:ext cx="1181100" cy="23622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14400" y="5181600"/>
            <a:ext cx="7848600" cy="646331"/>
          </a:xfrm>
          <a:prstGeom prst="rect">
            <a:avLst/>
          </a:prstGeom>
          <a:noFill/>
        </p:spPr>
        <p:txBody>
          <a:bodyPr wrap="square" rtlCol="0">
            <a:spAutoFit/>
          </a:bodyPr>
          <a:lstStyle/>
          <a:p>
            <a:r>
              <a:rPr lang="en-US" sz="1800" dirty="0" smtClean="0">
                <a:solidFill>
                  <a:schemeClr val="tx1"/>
                </a:solidFill>
              </a:rPr>
              <a:t>Our assembly’s part requirements.  For our routing, we are going to concentrate on the upper part with the light arrow going through it.  </a:t>
            </a:r>
            <a:endParaRPr lang="en-US" sz="1800" dirty="0">
              <a:solidFill>
                <a:schemeClr val="tx1"/>
              </a:solidFill>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781800" cy="715962"/>
          </a:xfrm>
        </p:spPr>
        <p:txBody>
          <a:bodyPr/>
          <a:lstStyle/>
          <a:p>
            <a:r>
              <a:rPr lang="en-US" dirty="0" smtClean="0">
                <a:solidFill>
                  <a:schemeClr val="bg1"/>
                </a:solidFill>
              </a:rPr>
              <a:t>Routings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5" name="Right Arrow 4"/>
          <p:cNvSpPr/>
          <p:nvPr/>
        </p:nvSpPr>
        <p:spPr>
          <a:xfrm>
            <a:off x="914400" y="2133600"/>
            <a:ext cx="6477000" cy="889000"/>
          </a:xfrm>
          <a:prstGeom prst="rightArrow">
            <a:avLst/>
          </a:prstGeom>
          <a:solidFill>
            <a:schemeClr val="accent1">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3" descr="http://ecx.images-amazon.com/images/I/31QZVR8TJ9L._SS500_.jpg"/>
          <p:cNvPicPr>
            <a:picLocks noChangeAspect="1" noChangeArrowheads="1"/>
          </p:cNvPicPr>
          <p:nvPr/>
        </p:nvPicPr>
        <p:blipFill>
          <a:blip r:embed="rId2"/>
          <a:srcRect t="43200" b="44000"/>
          <a:stretch>
            <a:fillRect/>
          </a:stretch>
        </p:blipFill>
        <p:spPr bwMode="auto">
          <a:xfrm rot="5400000">
            <a:off x="5413858" y="3285642"/>
            <a:ext cx="2438400" cy="312115"/>
          </a:xfrm>
          <a:prstGeom prst="rect">
            <a:avLst/>
          </a:prstGeom>
          <a:noFill/>
        </p:spPr>
      </p:pic>
      <p:pic>
        <p:nvPicPr>
          <p:cNvPr id="7" name="Picture 7" descr="blue_violet_laser_33_diode_sharp-thumb.gif"/>
          <p:cNvPicPr>
            <a:picLocks noChangeAspect="1" noChangeArrowheads="1"/>
          </p:cNvPicPr>
          <p:nvPr/>
        </p:nvPicPr>
        <p:blipFill>
          <a:blip r:embed="rId3"/>
          <a:srcRect t="52555" r="70000" b="6569"/>
          <a:stretch>
            <a:fillRect/>
          </a:stretch>
        </p:blipFill>
        <p:spPr bwMode="auto">
          <a:xfrm>
            <a:off x="4419600" y="2374900"/>
            <a:ext cx="381000" cy="444500"/>
          </a:xfrm>
          <a:prstGeom prst="rect">
            <a:avLst/>
          </a:prstGeom>
          <a:noFill/>
        </p:spPr>
      </p:pic>
      <p:pic>
        <p:nvPicPr>
          <p:cNvPr id="8" name="Picture 9" descr="779-1.jpg"/>
          <p:cNvPicPr>
            <a:picLocks noChangeAspect="1" noChangeArrowheads="1"/>
          </p:cNvPicPr>
          <p:nvPr/>
        </p:nvPicPr>
        <p:blipFill>
          <a:blip r:embed="rId4"/>
          <a:srcRect/>
          <a:stretch>
            <a:fillRect/>
          </a:stretch>
        </p:blipFill>
        <p:spPr bwMode="auto">
          <a:xfrm>
            <a:off x="3429000" y="2374900"/>
            <a:ext cx="508000" cy="457200"/>
          </a:xfrm>
          <a:prstGeom prst="rect">
            <a:avLst/>
          </a:prstGeom>
          <a:noFill/>
        </p:spPr>
      </p:pic>
      <p:pic>
        <p:nvPicPr>
          <p:cNvPr id="9" name="Picture 11" descr="0217_5lo.jpg"/>
          <p:cNvPicPr>
            <a:picLocks noChangeAspect="1" noChangeArrowheads="1"/>
          </p:cNvPicPr>
          <p:nvPr/>
        </p:nvPicPr>
        <p:blipFill>
          <a:blip r:embed="rId5"/>
          <a:srcRect l="15000" t="38462" r="15000" b="7692"/>
          <a:stretch>
            <a:fillRect/>
          </a:stretch>
        </p:blipFill>
        <p:spPr bwMode="auto">
          <a:xfrm>
            <a:off x="1828800" y="2298700"/>
            <a:ext cx="1143000" cy="571500"/>
          </a:xfrm>
          <a:prstGeom prst="rect">
            <a:avLst/>
          </a:prstGeom>
          <a:noFill/>
        </p:spPr>
      </p:pic>
      <p:pic>
        <p:nvPicPr>
          <p:cNvPr id="10" name="Picture 16"/>
          <p:cNvPicPr>
            <a:picLocks noChangeAspect="1" noChangeArrowheads="1"/>
          </p:cNvPicPr>
          <p:nvPr/>
        </p:nvPicPr>
        <p:blipFill>
          <a:blip r:embed="rId6"/>
          <a:srcRect/>
          <a:stretch>
            <a:fillRect/>
          </a:stretch>
        </p:blipFill>
        <p:spPr bwMode="auto">
          <a:xfrm>
            <a:off x="5334000" y="2298700"/>
            <a:ext cx="771525" cy="647700"/>
          </a:xfrm>
          <a:prstGeom prst="rect">
            <a:avLst/>
          </a:prstGeom>
          <a:noFill/>
          <a:ln w="9525">
            <a:noFill/>
            <a:miter lim="800000"/>
            <a:headEnd/>
            <a:tailEnd/>
          </a:ln>
          <a:effectLst/>
        </p:spPr>
      </p:pic>
      <p:pic>
        <p:nvPicPr>
          <p:cNvPr id="17" name="Picture 3" descr="http://ecx.images-amazon.com/images/I/31QZVR8TJ9L._SS500_.jpg"/>
          <p:cNvPicPr>
            <a:picLocks noChangeAspect="1" noChangeArrowheads="1"/>
          </p:cNvPicPr>
          <p:nvPr/>
        </p:nvPicPr>
        <p:blipFill>
          <a:blip r:embed="rId2"/>
          <a:srcRect t="43200" b="44000"/>
          <a:stretch>
            <a:fillRect/>
          </a:stretch>
        </p:blipFill>
        <p:spPr bwMode="auto">
          <a:xfrm rot="5400000">
            <a:off x="6372682" y="2707818"/>
            <a:ext cx="2686050" cy="343814"/>
          </a:xfrm>
          <a:prstGeom prst="rect">
            <a:avLst/>
          </a:prstGeom>
          <a:noFill/>
        </p:spPr>
      </p:pic>
      <p:sp>
        <p:nvSpPr>
          <p:cNvPr id="18" name="TextBox 17"/>
          <p:cNvSpPr txBox="1"/>
          <p:nvPr/>
        </p:nvSpPr>
        <p:spPr>
          <a:xfrm>
            <a:off x="1905000" y="1765300"/>
            <a:ext cx="1066800" cy="307777"/>
          </a:xfrm>
          <a:prstGeom prst="rect">
            <a:avLst/>
          </a:prstGeom>
          <a:noFill/>
        </p:spPr>
        <p:txBody>
          <a:bodyPr wrap="square" rtlCol="0">
            <a:spAutoFit/>
          </a:bodyPr>
          <a:lstStyle/>
          <a:p>
            <a:r>
              <a:rPr lang="en-US" sz="1400" dirty="0" smtClean="0">
                <a:solidFill>
                  <a:schemeClr val="tx1"/>
                </a:solidFill>
              </a:rPr>
              <a:t>LC Board</a:t>
            </a:r>
            <a:endParaRPr lang="en-US" sz="1400" dirty="0">
              <a:solidFill>
                <a:schemeClr val="tx1"/>
              </a:solidFill>
            </a:endParaRPr>
          </a:p>
        </p:txBody>
      </p:sp>
      <p:sp>
        <p:nvSpPr>
          <p:cNvPr id="19" name="TextBox 18"/>
          <p:cNvSpPr txBox="1"/>
          <p:nvPr/>
        </p:nvSpPr>
        <p:spPr>
          <a:xfrm>
            <a:off x="3276600" y="1765300"/>
            <a:ext cx="838200" cy="307777"/>
          </a:xfrm>
          <a:prstGeom prst="rect">
            <a:avLst/>
          </a:prstGeom>
          <a:noFill/>
        </p:spPr>
        <p:txBody>
          <a:bodyPr wrap="square" rtlCol="0">
            <a:spAutoFit/>
          </a:bodyPr>
          <a:lstStyle/>
          <a:p>
            <a:r>
              <a:rPr lang="en-US" sz="1400" dirty="0" smtClean="0">
                <a:solidFill>
                  <a:schemeClr val="tx1"/>
                </a:solidFill>
              </a:rPr>
              <a:t>Switch</a:t>
            </a:r>
            <a:endParaRPr lang="en-US" sz="1400" dirty="0">
              <a:solidFill>
                <a:schemeClr val="tx1"/>
              </a:solidFill>
            </a:endParaRPr>
          </a:p>
        </p:txBody>
      </p:sp>
      <p:sp>
        <p:nvSpPr>
          <p:cNvPr id="20" name="TextBox 19"/>
          <p:cNvSpPr txBox="1"/>
          <p:nvPr/>
        </p:nvSpPr>
        <p:spPr>
          <a:xfrm>
            <a:off x="4343400" y="1765300"/>
            <a:ext cx="838200" cy="307777"/>
          </a:xfrm>
          <a:prstGeom prst="rect">
            <a:avLst/>
          </a:prstGeom>
          <a:noFill/>
        </p:spPr>
        <p:txBody>
          <a:bodyPr wrap="square" rtlCol="0">
            <a:spAutoFit/>
          </a:bodyPr>
          <a:lstStyle/>
          <a:p>
            <a:r>
              <a:rPr lang="en-US" sz="1400" dirty="0" smtClean="0">
                <a:solidFill>
                  <a:schemeClr val="tx1"/>
                </a:solidFill>
              </a:rPr>
              <a:t>Laser</a:t>
            </a:r>
            <a:endParaRPr lang="en-US" sz="1400" dirty="0">
              <a:solidFill>
                <a:schemeClr val="tx1"/>
              </a:solidFill>
            </a:endParaRPr>
          </a:p>
        </p:txBody>
      </p:sp>
      <p:sp>
        <p:nvSpPr>
          <p:cNvPr id="21" name="TextBox 20"/>
          <p:cNvSpPr txBox="1"/>
          <p:nvPr/>
        </p:nvSpPr>
        <p:spPr>
          <a:xfrm>
            <a:off x="5410200" y="1765301"/>
            <a:ext cx="609600" cy="304800"/>
          </a:xfrm>
          <a:prstGeom prst="rect">
            <a:avLst/>
          </a:prstGeom>
          <a:noFill/>
        </p:spPr>
        <p:txBody>
          <a:bodyPr wrap="square" rtlCol="0">
            <a:spAutoFit/>
          </a:bodyPr>
          <a:lstStyle/>
          <a:p>
            <a:r>
              <a:rPr lang="en-US" sz="1400" dirty="0" smtClean="0">
                <a:solidFill>
                  <a:schemeClr val="tx1"/>
                </a:solidFill>
              </a:rPr>
              <a:t>Lens</a:t>
            </a:r>
            <a:endParaRPr lang="en-US" sz="1400" dirty="0">
              <a:solidFill>
                <a:schemeClr val="tx1"/>
              </a:solidFill>
            </a:endParaRPr>
          </a:p>
        </p:txBody>
      </p:sp>
      <p:sp>
        <p:nvSpPr>
          <p:cNvPr id="22" name="TextBox 21"/>
          <p:cNvSpPr txBox="1"/>
          <p:nvPr/>
        </p:nvSpPr>
        <p:spPr>
          <a:xfrm>
            <a:off x="6248400" y="1765300"/>
            <a:ext cx="838200" cy="307777"/>
          </a:xfrm>
          <a:prstGeom prst="rect">
            <a:avLst/>
          </a:prstGeom>
          <a:noFill/>
        </p:spPr>
        <p:txBody>
          <a:bodyPr wrap="square" rtlCol="0">
            <a:spAutoFit/>
          </a:bodyPr>
          <a:lstStyle/>
          <a:p>
            <a:r>
              <a:rPr lang="en-US" sz="1400" dirty="0" smtClean="0">
                <a:solidFill>
                  <a:schemeClr val="tx1"/>
                </a:solidFill>
              </a:rPr>
              <a:t>Barrel</a:t>
            </a:r>
            <a:endParaRPr lang="en-US" sz="1400" dirty="0">
              <a:solidFill>
                <a:schemeClr val="tx1"/>
              </a:solidFill>
            </a:endParaRPr>
          </a:p>
        </p:txBody>
      </p:sp>
      <p:sp>
        <p:nvSpPr>
          <p:cNvPr id="23" name="TextBox 22"/>
          <p:cNvSpPr txBox="1"/>
          <p:nvPr/>
        </p:nvSpPr>
        <p:spPr>
          <a:xfrm>
            <a:off x="6629400" y="1231900"/>
            <a:ext cx="2057400" cy="307777"/>
          </a:xfrm>
          <a:prstGeom prst="rect">
            <a:avLst/>
          </a:prstGeom>
          <a:noFill/>
        </p:spPr>
        <p:txBody>
          <a:bodyPr wrap="square" rtlCol="0">
            <a:spAutoFit/>
          </a:bodyPr>
          <a:lstStyle/>
          <a:p>
            <a:r>
              <a:rPr lang="en-US" sz="1400" dirty="0" smtClean="0">
                <a:solidFill>
                  <a:schemeClr val="tx1"/>
                </a:solidFill>
              </a:rPr>
              <a:t>Finished Laser Pointer</a:t>
            </a:r>
            <a:endParaRPr lang="en-US" sz="1400" dirty="0">
              <a:solidFill>
                <a:schemeClr val="tx1"/>
              </a:solidFill>
            </a:endParaRPr>
          </a:p>
        </p:txBody>
      </p:sp>
      <p:pic>
        <p:nvPicPr>
          <p:cNvPr id="27" name="Picture 2" descr="1112441832620_misc_sturmey_battery_tube2.jpg"/>
          <p:cNvPicPr>
            <a:picLocks noChangeAspect="1" noChangeArrowheads="1"/>
          </p:cNvPicPr>
          <p:nvPr/>
        </p:nvPicPr>
        <p:blipFill>
          <a:blip r:embed="rId7"/>
          <a:srcRect/>
          <a:stretch>
            <a:fillRect/>
          </a:stretch>
        </p:blipFill>
        <p:spPr bwMode="auto">
          <a:xfrm rot="16200000">
            <a:off x="692230" y="2749471"/>
            <a:ext cx="990599" cy="241458"/>
          </a:xfrm>
          <a:prstGeom prst="rect">
            <a:avLst/>
          </a:prstGeom>
          <a:noFill/>
        </p:spPr>
      </p:pic>
      <p:sp>
        <p:nvSpPr>
          <p:cNvPr id="28" name="TextBox 27"/>
          <p:cNvSpPr txBox="1"/>
          <p:nvPr/>
        </p:nvSpPr>
        <p:spPr>
          <a:xfrm>
            <a:off x="533400" y="1699280"/>
            <a:ext cx="1295400" cy="523220"/>
          </a:xfrm>
          <a:prstGeom prst="rect">
            <a:avLst/>
          </a:prstGeom>
          <a:noFill/>
        </p:spPr>
        <p:txBody>
          <a:bodyPr wrap="square" rtlCol="0">
            <a:spAutoFit/>
          </a:bodyPr>
          <a:lstStyle/>
          <a:p>
            <a:r>
              <a:rPr lang="en-US" sz="1400" dirty="0" smtClean="0">
                <a:solidFill>
                  <a:schemeClr val="tx1"/>
                </a:solidFill>
              </a:rPr>
              <a:t>Battery Compartment</a:t>
            </a:r>
            <a:endParaRPr lang="en-US" sz="1400" dirty="0">
              <a:solidFill>
                <a:schemeClr val="tx1"/>
              </a:solidFill>
            </a:endParaRPr>
          </a:p>
        </p:txBody>
      </p:sp>
      <p:sp>
        <p:nvSpPr>
          <p:cNvPr id="32" name="TextBox 31"/>
          <p:cNvSpPr txBox="1"/>
          <p:nvPr/>
        </p:nvSpPr>
        <p:spPr>
          <a:xfrm>
            <a:off x="838200" y="3657600"/>
            <a:ext cx="7848600" cy="923330"/>
          </a:xfrm>
          <a:prstGeom prst="rect">
            <a:avLst/>
          </a:prstGeom>
          <a:noFill/>
        </p:spPr>
        <p:txBody>
          <a:bodyPr wrap="square" rtlCol="0">
            <a:spAutoFit/>
          </a:bodyPr>
          <a:lstStyle/>
          <a:p>
            <a:pPr marL="342900" indent="-342900">
              <a:buFont typeface="+mj-lt"/>
              <a:buAutoNum type="arabicPeriod"/>
            </a:pPr>
            <a:r>
              <a:rPr lang="en-US" sz="1800" dirty="0" smtClean="0">
                <a:solidFill>
                  <a:schemeClr val="tx1"/>
                </a:solidFill>
              </a:rPr>
              <a:t>Connect the Battery Compartment with the LC Board and the Switch</a:t>
            </a:r>
          </a:p>
          <a:p>
            <a:pPr marL="342900" indent="-342900">
              <a:buFont typeface="+mj-lt"/>
              <a:buAutoNum type="arabicPeriod"/>
            </a:pPr>
            <a:r>
              <a:rPr lang="en-US" sz="1800" dirty="0" smtClean="0">
                <a:solidFill>
                  <a:schemeClr val="tx1"/>
                </a:solidFill>
              </a:rPr>
              <a:t>Connect the Laser Diode and test</a:t>
            </a:r>
          </a:p>
          <a:p>
            <a:pPr marL="342900" indent="-342900">
              <a:buFont typeface="+mj-lt"/>
              <a:buAutoNum type="arabicPeriod"/>
            </a:pPr>
            <a:r>
              <a:rPr lang="en-US" sz="1800" dirty="0" smtClean="0">
                <a:solidFill>
                  <a:schemeClr val="tx1"/>
                </a:solidFill>
              </a:rPr>
              <a:t>Insert assembly into Barrel and attach lens  </a:t>
            </a:r>
            <a:endParaRPr lang="en-US" sz="1800" dirty="0">
              <a:solidFill>
                <a:schemeClr val="tx1"/>
              </a:solidFil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990600"/>
          </a:xfrm>
        </p:spPr>
        <p:txBody>
          <a:bodyPr/>
          <a:lstStyle/>
          <a:p>
            <a:r>
              <a:rPr lang="en-US" dirty="0" smtClean="0">
                <a:solidFill>
                  <a:schemeClr val="bg1"/>
                </a:solidFill>
              </a:rPr>
              <a:t>Routings Prerequisites</a:t>
            </a:r>
            <a:br>
              <a:rPr lang="en-US" dirty="0" smtClean="0">
                <a:solidFill>
                  <a:schemeClr val="bg1"/>
                </a:solidFill>
              </a:rPr>
            </a:br>
            <a:r>
              <a:rPr lang="en-US" sz="3200" dirty="0" smtClean="0">
                <a:solidFill>
                  <a:schemeClr val="bg1"/>
                </a:solidFill>
              </a:rPr>
              <a:t>Labor Rates</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32" name="TextBox 31"/>
          <p:cNvSpPr txBox="1"/>
          <p:nvPr/>
        </p:nvSpPr>
        <p:spPr>
          <a:xfrm>
            <a:off x="647700" y="1219200"/>
            <a:ext cx="7848600" cy="1477328"/>
          </a:xfrm>
          <a:prstGeom prst="rect">
            <a:avLst/>
          </a:prstGeom>
          <a:noFill/>
        </p:spPr>
        <p:txBody>
          <a:bodyPr wrap="square" rtlCol="0">
            <a:spAutoFit/>
          </a:bodyPr>
          <a:lstStyle/>
          <a:p>
            <a:r>
              <a:rPr lang="en-US" sz="1800" dirty="0" smtClean="0">
                <a:solidFill>
                  <a:schemeClr val="tx1"/>
                </a:solidFill>
              </a:rPr>
              <a:t>In addition to showing the steps required to make an assembly, the routing also allow us to put in the operation time for each operation.  This in turn allows to calculate the expected labor value.</a:t>
            </a:r>
          </a:p>
          <a:p>
            <a:endParaRPr lang="en-US" sz="1800" dirty="0" smtClean="0">
              <a:solidFill>
                <a:schemeClr val="tx1"/>
              </a:solidFill>
            </a:endParaRPr>
          </a:p>
          <a:p>
            <a:r>
              <a:rPr lang="en-US" sz="1800" dirty="0" smtClean="0">
                <a:solidFill>
                  <a:schemeClr val="tx1"/>
                </a:solidFill>
              </a:rPr>
              <a:t>To start, labor rates must be created.</a:t>
            </a:r>
            <a:endParaRPr lang="en-US" sz="1800" dirty="0">
              <a:solidFill>
                <a:schemeClr val="tx1"/>
              </a:solidFill>
            </a:endParaRPr>
          </a:p>
        </p:txBody>
      </p:sp>
      <p:pic>
        <p:nvPicPr>
          <p:cNvPr id="1026" name="Picture 2"/>
          <p:cNvPicPr>
            <a:picLocks noChangeAspect="1" noChangeArrowheads="1"/>
          </p:cNvPicPr>
          <p:nvPr/>
        </p:nvPicPr>
        <p:blipFill>
          <a:blip r:embed="rId2"/>
          <a:srcRect t="6000" r="61250" b="49547"/>
          <a:stretch>
            <a:fillRect/>
          </a:stretch>
        </p:blipFill>
        <p:spPr bwMode="auto">
          <a:xfrm>
            <a:off x="2514600" y="2667000"/>
            <a:ext cx="4038600" cy="2895600"/>
          </a:xfrm>
          <a:prstGeom prst="rect">
            <a:avLst/>
          </a:prstGeom>
          <a:noFill/>
          <a:ln w="9525">
            <a:noFill/>
            <a:miter lim="800000"/>
            <a:headEnd/>
            <a:tailEnd/>
          </a:ln>
          <a:effec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990600"/>
          </a:xfrm>
        </p:spPr>
        <p:txBody>
          <a:bodyPr/>
          <a:lstStyle/>
          <a:p>
            <a:r>
              <a:rPr lang="en-US" dirty="0" smtClean="0">
                <a:solidFill>
                  <a:schemeClr val="bg1"/>
                </a:solidFill>
              </a:rPr>
              <a:t>Routings Prerequisites</a:t>
            </a:r>
            <a:br>
              <a:rPr lang="en-US" dirty="0" smtClean="0">
                <a:solidFill>
                  <a:schemeClr val="bg1"/>
                </a:solidFill>
              </a:rPr>
            </a:br>
            <a:r>
              <a:rPr lang="en-US" sz="3200" dirty="0" smtClean="0">
                <a:solidFill>
                  <a:schemeClr val="bg1"/>
                </a:solidFill>
              </a:rPr>
              <a:t>Labor Rates</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32" name="TextBox 31"/>
          <p:cNvSpPr txBox="1"/>
          <p:nvPr/>
        </p:nvSpPr>
        <p:spPr>
          <a:xfrm>
            <a:off x="647700" y="1143000"/>
            <a:ext cx="7848600" cy="1754326"/>
          </a:xfrm>
          <a:prstGeom prst="rect">
            <a:avLst/>
          </a:prstGeom>
          <a:noFill/>
        </p:spPr>
        <p:txBody>
          <a:bodyPr wrap="square" rtlCol="0">
            <a:spAutoFit/>
          </a:bodyPr>
          <a:lstStyle/>
          <a:p>
            <a:r>
              <a:rPr lang="en-US" sz="1800" dirty="0" smtClean="0">
                <a:solidFill>
                  <a:schemeClr val="tx1"/>
                </a:solidFill>
              </a:rPr>
              <a:t>The “Amount of Pay” is based on the unit in the next column, in this case 20.00 per hour.  If the work day is 8 hours, 41,600 in “Amount of Pay” and “per year” would yield the same results.</a:t>
            </a:r>
          </a:p>
          <a:p>
            <a:endParaRPr lang="en-US" sz="1800" dirty="0" smtClean="0">
              <a:solidFill>
                <a:schemeClr val="tx1"/>
              </a:solidFill>
            </a:endParaRPr>
          </a:p>
          <a:p>
            <a:r>
              <a:rPr lang="en-US" sz="1800" dirty="0" smtClean="0">
                <a:solidFill>
                  <a:schemeClr val="tx1"/>
                </a:solidFill>
              </a:rPr>
              <a:t>Vacation days (standard) and holidays (i.e. New Year’s Day) help to calculate the actual labor rate.</a:t>
            </a:r>
            <a:endParaRPr lang="en-US" sz="1800"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2080404" y="2986992"/>
            <a:ext cx="4993496" cy="3642408"/>
          </a:xfrm>
          <a:prstGeom prst="rect">
            <a:avLst/>
          </a:prstGeom>
          <a:noFill/>
          <a:ln w="9525">
            <a:noFill/>
            <a:miter lim="800000"/>
            <a:headEnd/>
            <a:tailEnd/>
          </a:ln>
          <a:effec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990600"/>
          </a:xfrm>
        </p:spPr>
        <p:txBody>
          <a:bodyPr/>
          <a:lstStyle/>
          <a:p>
            <a:r>
              <a:rPr lang="en-US" dirty="0" smtClean="0">
                <a:solidFill>
                  <a:schemeClr val="bg1"/>
                </a:solidFill>
              </a:rPr>
              <a:t>Routings Prerequisites</a:t>
            </a:r>
            <a:br>
              <a:rPr lang="en-US" dirty="0" smtClean="0">
                <a:solidFill>
                  <a:schemeClr val="bg1"/>
                </a:solidFill>
              </a:rPr>
            </a:br>
            <a:r>
              <a:rPr lang="en-US" sz="3200" dirty="0" smtClean="0">
                <a:solidFill>
                  <a:schemeClr val="bg1"/>
                </a:solidFill>
              </a:rPr>
              <a:t>Labor Rates</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32" name="TextBox 31"/>
          <p:cNvSpPr txBox="1"/>
          <p:nvPr/>
        </p:nvSpPr>
        <p:spPr>
          <a:xfrm>
            <a:off x="647700" y="1219200"/>
            <a:ext cx="7848600" cy="2585323"/>
          </a:xfrm>
          <a:prstGeom prst="rect">
            <a:avLst/>
          </a:prstGeom>
          <a:noFill/>
        </p:spPr>
        <p:txBody>
          <a:bodyPr wrap="square" rtlCol="0">
            <a:spAutoFit/>
          </a:bodyPr>
          <a:lstStyle/>
          <a:p>
            <a:r>
              <a:rPr lang="en-US" sz="1800" dirty="0" smtClean="0">
                <a:solidFill>
                  <a:schemeClr val="tx1"/>
                </a:solidFill>
              </a:rPr>
              <a:t>The “Labor Rates” tab is the basis for labor value usage throughout the system.  </a:t>
            </a:r>
          </a:p>
          <a:p>
            <a:endParaRPr lang="en-US" sz="1800" dirty="0" smtClean="0">
              <a:solidFill>
                <a:schemeClr val="tx1"/>
              </a:solidFill>
            </a:endParaRPr>
          </a:p>
          <a:p>
            <a:r>
              <a:rPr lang="en-US" sz="1800" dirty="0" smtClean="0">
                <a:solidFill>
                  <a:schemeClr val="tx1"/>
                </a:solidFill>
              </a:rPr>
              <a:t>Efficiency can be any number between 1 and 100.  Most companies do not want to build waste into the system, so they set it at 100%. </a:t>
            </a:r>
          </a:p>
          <a:p>
            <a:endParaRPr lang="en-US" sz="1800" dirty="0" smtClean="0">
              <a:solidFill>
                <a:schemeClr val="tx1"/>
              </a:solidFill>
            </a:endParaRPr>
          </a:p>
          <a:p>
            <a:r>
              <a:rPr lang="en-US" sz="1800" dirty="0" smtClean="0">
                <a:solidFill>
                  <a:schemeClr val="tx1"/>
                </a:solidFill>
              </a:rPr>
              <a:t>Overhead can be loaded directly into the labor rate.</a:t>
            </a:r>
          </a:p>
          <a:p>
            <a:r>
              <a:rPr lang="en-US" sz="1800" dirty="0" smtClean="0">
                <a:solidFill>
                  <a:schemeClr val="tx1"/>
                </a:solidFill>
              </a:rPr>
              <a:t>Percentage uplift comes into play if you are charging your customer directly for labor.</a:t>
            </a:r>
          </a:p>
        </p:txBody>
      </p:sp>
      <p:pic>
        <p:nvPicPr>
          <p:cNvPr id="3074" name="Picture 2"/>
          <p:cNvPicPr>
            <a:picLocks noChangeAspect="1" noChangeArrowheads="1"/>
          </p:cNvPicPr>
          <p:nvPr/>
        </p:nvPicPr>
        <p:blipFill>
          <a:blip r:embed="rId2"/>
          <a:srcRect b="41146"/>
          <a:stretch>
            <a:fillRect/>
          </a:stretch>
        </p:blipFill>
        <p:spPr bwMode="auto">
          <a:xfrm>
            <a:off x="1957387" y="3733800"/>
            <a:ext cx="5229225" cy="2438400"/>
          </a:xfrm>
          <a:prstGeom prst="rect">
            <a:avLst/>
          </a:prstGeom>
          <a:noFill/>
          <a:ln w="9525">
            <a:noFill/>
            <a:miter lim="800000"/>
            <a:headEnd/>
            <a:tailEnd/>
          </a:ln>
          <a:effectLst/>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990600"/>
          </a:xfrm>
        </p:spPr>
        <p:txBody>
          <a:bodyPr/>
          <a:lstStyle/>
          <a:p>
            <a:r>
              <a:rPr lang="en-US" dirty="0" smtClean="0">
                <a:solidFill>
                  <a:schemeClr val="bg1"/>
                </a:solidFill>
              </a:rPr>
              <a:t>Routings Prerequisites</a:t>
            </a:r>
            <a:br>
              <a:rPr lang="en-US" dirty="0" smtClean="0">
                <a:solidFill>
                  <a:schemeClr val="bg1"/>
                </a:solidFill>
              </a:rPr>
            </a:br>
            <a:r>
              <a:rPr lang="en-US" sz="3200" dirty="0" smtClean="0">
                <a:solidFill>
                  <a:schemeClr val="bg1"/>
                </a:solidFill>
              </a:rPr>
              <a:t>Labor Rates</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32" name="TextBox 31"/>
          <p:cNvSpPr txBox="1"/>
          <p:nvPr/>
        </p:nvSpPr>
        <p:spPr>
          <a:xfrm>
            <a:off x="647700" y="1219200"/>
            <a:ext cx="7848600" cy="923330"/>
          </a:xfrm>
          <a:prstGeom prst="rect">
            <a:avLst/>
          </a:prstGeom>
          <a:noFill/>
        </p:spPr>
        <p:txBody>
          <a:bodyPr wrap="square" rtlCol="0">
            <a:spAutoFit/>
          </a:bodyPr>
          <a:lstStyle/>
          <a:p>
            <a:r>
              <a:rPr lang="en-US" sz="1800" dirty="0" smtClean="0">
                <a:solidFill>
                  <a:schemeClr val="tx1"/>
                </a:solidFill>
              </a:rPr>
              <a:t>The “Calculated chargeable rate” is calculated differently by WinMan depending up the unit of time for the rate calculation from the previous screen.</a:t>
            </a:r>
          </a:p>
        </p:txBody>
      </p:sp>
      <p:pic>
        <p:nvPicPr>
          <p:cNvPr id="3074" name="Picture 2"/>
          <p:cNvPicPr>
            <a:picLocks noChangeAspect="1" noChangeArrowheads="1"/>
          </p:cNvPicPr>
          <p:nvPr/>
        </p:nvPicPr>
        <p:blipFill>
          <a:blip r:embed="rId2"/>
          <a:srcRect r="25228" b="41146"/>
          <a:stretch>
            <a:fillRect/>
          </a:stretch>
        </p:blipFill>
        <p:spPr bwMode="auto">
          <a:xfrm>
            <a:off x="381000" y="4038600"/>
            <a:ext cx="3910013" cy="24384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4572000" y="4038600"/>
            <a:ext cx="3934339" cy="2362200"/>
          </a:xfrm>
          <a:prstGeom prst="rect">
            <a:avLst/>
          </a:prstGeom>
          <a:noFill/>
          <a:ln w="9525">
            <a:noFill/>
            <a:miter lim="800000"/>
            <a:headEnd/>
            <a:tailEnd/>
          </a:ln>
          <a:effec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990600"/>
          </a:xfrm>
        </p:spPr>
        <p:txBody>
          <a:bodyPr/>
          <a:lstStyle/>
          <a:p>
            <a:r>
              <a:rPr lang="en-US" dirty="0" smtClean="0">
                <a:solidFill>
                  <a:schemeClr val="bg1"/>
                </a:solidFill>
              </a:rPr>
              <a:t>Routings Prerequisites</a:t>
            </a:r>
            <a:br>
              <a:rPr lang="en-US" dirty="0" smtClean="0">
                <a:solidFill>
                  <a:schemeClr val="bg1"/>
                </a:solidFill>
              </a:rPr>
            </a:br>
            <a:r>
              <a:rPr lang="en-US" sz="3200" dirty="0" smtClean="0">
                <a:solidFill>
                  <a:schemeClr val="bg1"/>
                </a:solidFill>
              </a:rPr>
              <a:t>Chargeable Rates</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32" name="TextBox 31"/>
          <p:cNvSpPr txBox="1"/>
          <p:nvPr/>
        </p:nvSpPr>
        <p:spPr>
          <a:xfrm>
            <a:off x="647700" y="1219200"/>
            <a:ext cx="7848600" cy="2862322"/>
          </a:xfrm>
          <a:prstGeom prst="rect">
            <a:avLst/>
          </a:prstGeom>
          <a:noFill/>
        </p:spPr>
        <p:txBody>
          <a:bodyPr wrap="square" rtlCol="0">
            <a:spAutoFit/>
          </a:bodyPr>
          <a:lstStyle/>
          <a:p>
            <a:r>
              <a:rPr lang="en-US" sz="1800" dirty="0" smtClean="0">
                <a:solidFill>
                  <a:schemeClr val="tx1"/>
                </a:solidFill>
              </a:rPr>
              <a:t>Assume 20.00 per hour or 41,600 per year.  (20*260*8)</a:t>
            </a:r>
          </a:p>
          <a:p>
            <a:r>
              <a:rPr lang="en-US" sz="1800" dirty="0" smtClean="0">
                <a:solidFill>
                  <a:schemeClr val="tx1"/>
                </a:solidFill>
              </a:rPr>
              <a:t>Assume 15 vacation days and 10 paid holidays</a:t>
            </a:r>
          </a:p>
          <a:p>
            <a:r>
              <a:rPr lang="en-US" sz="1800" dirty="0" smtClean="0">
                <a:solidFill>
                  <a:schemeClr val="tx1"/>
                </a:solidFill>
              </a:rPr>
              <a:t>Assume 8 work hours per day</a:t>
            </a:r>
          </a:p>
          <a:p>
            <a:endParaRPr lang="en-US" sz="1800" dirty="0" smtClean="0">
              <a:solidFill>
                <a:schemeClr val="tx1"/>
              </a:solidFill>
            </a:endParaRPr>
          </a:p>
          <a:p>
            <a:r>
              <a:rPr lang="en-US" sz="1800" dirty="0" smtClean="0">
                <a:solidFill>
                  <a:schemeClr val="tx1"/>
                </a:solidFill>
              </a:rPr>
              <a:t>This means that there are 235 work days per year (260 – 25).</a:t>
            </a:r>
          </a:p>
          <a:p>
            <a:endParaRPr lang="en-US" sz="1800" dirty="0" smtClean="0">
              <a:solidFill>
                <a:schemeClr val="tx1"/>
              </a:solidFill>
            </a:endParaRPr>
          </a:p>
          <a:p>
            <a:r>
              <a:rPr lang="en-US" sz="1800" dirty="0" smtClean="0">
                <a:solidFill>
                  <a:schemeClr val="tx1"/>
                </a:solidFill>
              </a:rPr>
              <a:t>For Daily Rate against an annual salary, the calculation is 41,600/235</a:t>
            </a:r>
          </a:p>
          <a:p>
            <a:r>
              <a:rPr lang="en-US" sz="1800" dirty="0" smtClean="0">
                <a:solidFill>
                  <a:schemeClr val="tx1"/>
                </a:solidFill>
              </a:rPr>
              <a:t>For Daily Rate against an hourly rate, the calculation is 20*8</a:t>
            </a:r>
          </a:p>
          <a:p>
            <a:endParaRPr lang="en-US" sz="1800" dirty="0" smtClean="0">
              <a:solidFill>
                <a:schemeClr val="tx1"/>
              </a:solidFill>
            </a:endParaRPr>
          </a:p>
          <a:p>
            <a:r>
              <a:rPr lang="en-US" sz="1800" dirty="0" smtClean="0">
                <a:solidFill>
                  <a:schemeClr val="tx1"/>
                </a:solidFill>
              </a:rPr>
              <a:t>For Hourly Rate, the calculation is hourly 20 * 8 * 260/235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990600"/>
          </a:xfrm>
        </p:spPr>
        <p:txBody>
          <a:bodyPr/>
          <a:lstStyle/>
          <a:p>
            <a:r>
              <a:rPr lang="en-US" dirty="0" smtClean="0">
                <a:solidFill>
                  <a:schemeClr val="bg1"/>
                </a:solidFill>
              </a:rPr>
              <a:t>Routings Prerequisites</a:t>
            </a:r>
            <a:br>
              <a:rPr lang="en-US" dirty="0" smtClean="0">
                <a:solidFill>
                  <a:schemeClr val="bg1"/>
                </a:solidFill>
              </a:rPr>
            </a:br>
            <a:r>
              <a:rPr lang="en-US" sz="3200" dirty="0" smtClean="0">
                <a:solidFill>
                  <a:schemeClr val="bg1"/>
                </a:solidFill>
              </a:rPr>
              <a:t>Activity Centers</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32" name="TextBox 31"/>
          <p:cNvSpPr txBox="1"/>
          <p:nvPr/>
        </p:nvSpPr>
        <p:spPr>
          <a:xfrm>
            <a:off x="647700" y="1219200"/>
            <a:ext cx="7848600" cy="646331"/>
          </a:xfrm>
          <a:prstGeom prst="rect">
            <a:avLst/>
          </a:prstGeom>
          <a:noFill/>
        </p:spPr>
        <p:txBody>
          <a:bodyPr wrap="square" rtlCol="0">
            <a:spAutoFit/>
          </a:bodyPr>
          <a:lstStyle/>
          <a:p>
            <a:r>
              <a:rPr lang="en-US" sz="1800" dirty="0" smtClean="0">
                <a:solidFill>
                  <a:schemeClr val="tx1"/>
                </a:solidFill>
              </a:rPr>
              <a:t>Activity centers are where work is done.  It could be a cell, a group of cells, a machine or group of machines, an area, etc.</a:t>
            </a:r>
          </a:p>
        </p:txBody>
      </p:sp>
      <p:pic>
        <p:nvPicPr>
          <p:cNvPr id="5122" name="Picture 2"/>
          <p:cNvPicPr>
            <a:picLocks noChangeAspect="1" noChangeArrowheads="1"/>
          </p:cNvPicPr>
          <p:nvPr/>
        </p:nvPicPr>
        <p:blipFill>
          <a:blip r:embed="rId2"/>
          <a:srcRect b="32958"/>
          <a:stretch>
            <a:fillRect/>
          </a:stretch>
        </p:blipFill>
        <p:spPr bwMode="auto">
          <a:xfrm>
            <a:off x="2019300" y="2057400"/>
            <a:ext cx="4686300" cy="2667000"/>
          </a:xfrm>
          <a:prstGeom prst="rect">
            <a:avLst/>
          </a:prstGeom>
          <a:noFill/>
          <a:ln w="9525">
            <a:noFill/>
            <a:miter lim="800000"/>
            <a:headEnd/>
            <a:tailEnd/>
          </a:ln>
          <a:effectLst/>
        </p:spPr>
      </p:pic>
      <p:sp>
        <p:nvSpPr>
          <p:cNvPr id="8" name="TextBox 7"/>
          <p:cNvSpPr txBox="1"/>
          <p:nvPr/>
        </p:nvSpPr>
        <p:spPr>
          <a:xfrm>
            <a:off x="990600" y="4800600"/>
            <a:ext cx="7848600" cy="646331"/>
          </a:xfrm>
          <a:prstGeom prst="rect">
            <a:avLst/>
          </a:prstGeom>
          <a:noFill/>
        </p:spPr>
        <p:txBody>
          <a:bodyPr wrap="square" rtlCol="0">
            <a:spAutoFit/>
          </a:bodyPr>
          <a:lstStyle/>
          <a:p>
            <a:r>
              <a:rPr lang="en-US" sz="1800" dirty="0" smtClean="0">
                <a:solidFill>
                  <a:schemeClr val="tx1"/>
                </a:solidFill>
              </a:rPr>
              <a:t>Using the data from the previous screens, we create a Activity Center that can make 5 units per hour per resource.  There are 5 resources available.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762000"/>
          </a:xfrm>
        </p:spPr>
        <p:txBody>
          <a:bodyPr/>
          <a:lstStyle/>
          <a:p>
            <a:r>
              <a:rPr lang="en-US" dirty="0" smtClean="0">
                <a:solidFill>
                  <a:schemeClr val="bg1"/>
                </a:solidFill>
              </a:rPr>
              <a:t>Navigation</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8" name="Picture 7"/>
          <p:cNvPicPr/>
          <p:nvPr/>
        </p:nvPicPr>
        <p:blipFill>
          <a:blip r:embed="rId2"/>
          <a:srcRect l="14882" t="10944" r="49151" b="44355"/>
          <a:stretch>
            <a:fillRect/>
          </a:stretch>
        </p:blipFill>
        <p:spPr bwMode="auto">
          <a:xfrm>
            <a:off x="381000" y="1828800"/>
            <a:ext cx="4953000" cy="3886200"/>
          </a:xfrm>
          <a:prstGeom prst="rect">
            <a:avLst/>
          </a:prstGeom>
          <a:noFill/>
          <a:ln w="9525">
            <a:noFill/>
            <a:miter lim="800000"/>
            <a:headEnd/>
            <a:tailEnd/>
          </a:ln>
        </p:spPr>
      </p:pic>
      <p:sp>
        <p:nvSpPr>
          <p:cNvPr id="9" name="TextBox 8"/>
          <p:cNvSpPr txBox="1"/>
          <p:nvPr/>
        </p:nvSpPr>
        <p:spPr>
          <a:xfrm>
            <a:off x="5562600" y="2438400"/>
            <a:ext cx="3276600" cy="2862322"/>
          </a:xfrm>
          <a:prstGeom prst="rect">
            <a:avLst/>
          </a:prstGeom>
          <a:noFill/>
        </p:spPr>
        <p:txBody>
          <a:bodyPr wrap="square" rtlCol="0">
            <a:spAutoFit/>
          </a:bodyPr>
          <a:lstStyle/>
          <a:p>
            <a:pPr>
              <a:buFont typeface="Arial" pitchFamily="34" charset="0"/>
              <a:buChar char="•"/>
            </a:pPr>
            <a:r>
              <a:rPr lang="en-US" sz="2000" dirty="0" smtClean="0">
                <a:solidFill>
                  <a:schemeClr val="tx1"/>
                </a:solidFill>
              </a:rPr>
              <a:t> To open the different areas of the system select the menu option from the Navigation menu.</a:t>
            </a:r>
          </a:p>
          <a:p>
            <a:endParaRPr lang="en-US" sz="2000" dirty="0" smtClean="0">
              <a:solidFill>
                <a:schemeClr val="tx1"/>
              </a:solidFill>
            </a:endParaRPr>
          </a:p>
          <a:p>
            <a:pPr>
              <a:buFont typeface="Arial" pitchFamily="34" charset="0"/>
              <a:buChar char="•"/>
            </a:pPr>
            <a:r>
              <a:rPr lang="en-US" sz="2000" dirty="0" smtClean="0">
                <a:solidFill>
                  <a:schemeClr val="tx1"/>
                </a:solidFill>
              </a:rPr>
              <a:t> Use the Find option to type the program name without searching the menu structure</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990600"/>
          </a:xfrm>
        </p:spPr>
        <p:txBody>
          <a:bodyPr/>
          <a:lstStyle/>
          <a:p>
            <a:r>
              <a:rPr lang="en-US" dirty="0" smtClean="0">
                <a:solidFill>
                  <a:schemeClr val="bg1"/>
                </a:solidFill>
              </a:rPr>
              <a:t>Routings Prerequisites</a:t>
            </a:r>
            <a:br>
              <a:rPr lang="en-US" dirty="0" smtClean="0">
                <a:solidFill>
                  <a:schemeClr val="bg1"/>
                </a:solidFill>
              </a:rPr>
            </a:br>
            <a:r>
              <a:rPr lang="en-US" sz="3200" dirty="0" smtClean="0">
                <a:solidFill>
                  <a:schemeClr val="bg1"/>
                </a:solidFill>
              </a:rPr>
              <a:t>Activity Centers</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32" name="TextBox 31"/>
          <p:cNvSpPr txBox="1"/>
          <p:nvPr/>
        </p:nvSpPr>
        <p:spPr>
          <a:xfrm>
            <a:off x="647700" y="1219200"/>
            <a:ext cx="7848600" cy="2308324"/>
          </a:xfrm>
          <a:prstGeom prst="rect">
            <a:avLst/>
          </a:prstGeom>
          <a:noFill/>
        </p:spPr>
        <p:txBody>
          <a:bodyPr wrap="square" rtlCol="0">
            <a:spAutoFit/>
          </a:bodyPr>
          <a:lstStyle/>
          <a:p>
            <a:r>
              <a:rPr lang="en-US" sz="1800" dirty="0" smtClean="0">
                <a:solidFill>
                  <a:schemeClr val="tx1"/>
                </a:solidFill>
              </a:rPr>
              <a:t>Overhead recovery rates can be for the Activity Center.  There are three ways to allocate overhead:</a:t>
            </a:r>
          </a:p>
          <a:p>
            <a:pPr>
              <a:buFont typeface="Arial" pitchFamily="34" charset="0"/>
              <a:buChar char="•"/>
            </a:pPr>
            <a:r>
              <a:rPr lang="en-US" sz="1800" dirty="0" smtClean="0">
                <a:solidFill>
                  <a:schemeClr val="tx1"/>
                </a:solidFill>
              </a:rPr>
              <a:t>Absolute Value – Overhead Rate / standard quantity (i.e. if the overhead rate was 20, the recovery charge would be 4, 20 / 4.</a:t>
            </a:r>
          </a:p>
          <a:p>
            <a:pPr>
              <a:buFont typeface="Arial" pitchFamily="34" charset="0"/>
              <a:buChar char="•"/>
            </a:pPr>
            <a:r>
              <a:rPr lang="en-US" sz="1800" dirty="0" smtClean="0">
                <a:solidFill>
                  <a:schemeClr val="tx1"/>
                </a:solidFill>
              </a:rPr>
              <a:t>% - This is a percentage of the labor charge</a:t>
            </a:r>
          </a:p>
          <a:p>
            <a:pPr>
              <a:buFont typeface="Arial" pitchFamily="34" charset="0"/>
              <a:buChar char="•"/>
            </a:pPr>
            <a:r>
              <a:rPr lang="en-US" sz="1800" dirty="0" smtClean="0">
                <a:solidFill>
                  <a:schemeClr val="tx1"/>
                </a:solidFill>
              </a:rPr>
              <a:t>Each – Means a rate per unit.  The rate will be the recovery charge.</a:t>
            </a:r>
          </a:p>
          <a:p>
            <a:endParaRPr lang="en-US" sz="1800" dirty="0" smtClean="0">
              <a:solidFill>
                <a:schemeClr val="tx1"/>
              </a:solidFill>
            </a:endParaRPr>
          </a:p>
          <a:p>
            <a:r>
              <a:rPr lang="en-US" sz="1800" dirty="0" smtClean="0">
                <a:solidFill>
                  <a:schemeClr val="tx1"/>
                </a:solidFill>
              </a:rPr>
              <a:t>The “Billing Rate Uplift” allows building a profit into the labor cost.</a:t>
            </a:r>
          </a:p>
        </p:txBody>
      </p:sp>
      <p:pic>
        <p:nvPicPr>
          <p:cNvPr id="6146" name="Picture 2"/>
          <p:cNvPicPr>
            <a:picLocks noChangeAspect="1" noChangeArrowheads="1"/>
          </p:cNvPicPr>
          <p:nvPr/>
        </p:nvPicPr>
        <p:blipFill>
          <a:blip r:embed="rId2"/>
          <a:srcRect b="20643"/>
          <a:stretch>
            <a:fillRect/>
          </a:stretch>
        </p:blipFill>
        <p:spPr bwMode="auto">
          <a:xfrm>
            <a:off x="2362200" y="3733800"/>
            <a:ext cx="4057650" cy="2819400"/>
          </a:xfrm>
          <a:prstGeom prst="rect">
            <a:avLst/>
          </a:prstGeom>
          <a:noFill/>
          <a:ln w="9525">
            <a:noFill/>
            <a:miter lim="800000"/>
            <a:headEnd/>
            <a:tailEnd/>
          </a:ln>
          <a:effec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990600"/>
          </a:xfrm>
        </p:spPr>
        <p:txBody>
          <a:bodyPr/>
          <a:lstStyle/>
          <a:p>
            <a:r>
              <a:rPr lang="en-US" dirty="0" smtClean="0">
                <a:solidFill>
                  <a:schemeClr val="bg1"/>
                </a:solidFill>
              </a:rPr>
              <a:t>Routings Prerequisites</a:t>
            </a:r>
            <a:br>
              <a:rPr lang="en-US" dirty="0" smtClean="0">
                <a:solidFill>
                  <a:schemeClr val="bg1"/>
                </a:solidFill>
              </a:rPr>
            </a:br>
            <a:r>
              <a:rPr lang="en-US" sz="3200" dirty="0" smtClean="0">
                <a:solidFill>
                  <a:schemeClr val="bg1"/>
                </a:solidFill>
              </a:rPr>
              <a:t>Processes</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32" name="TextBox 31"/>
          <p:cNvSpPr txBox="1"/>
          <p:nvPr/>
        </p:nvSpPr>
        <p:spPr>
          <a:xfrm>
            <a:off x="647700" y="1219200"/>
            <a:ext cx="7848600" cy="1477328"/>
          </a:xfrm>
          <a:prstGeom prst="rect">
            <a:avLst/>
          </a:prstGeom>
          <a:noFill/>
        </p:spPr>
        <p:txBody>
          <a:bodyPr wrap="square" rtlCol="0">
            <a:spAutoFit/>
          </a:bodyPr>
          <a:lstStyle/>
          <a:p>
            <a:r>
              <a:rPr lang="en-US" sz="1800" dirty="0" smtClean="0">
                <a:solidFill>
                  <a:schemeClr val="tx1"/>
                </a:solidFill>
              </a:rPr>
              <a:t>A process simply describes the activity.  In our sample, we could have used the same process for each step.</a:t>
            </a:r>
          </a:p>
          <a:p>
            <a:endParaRPr lang="en-US" sz="1800" dirty="0" smtClean="0">
              <a:solidFill>
                <a:schemeClr val="tx1"/>
              </a:solidFill>
            </a:endParaRPr>
          </a:p>
          <a:p>
            <a:r>
              <a:rPr lang="en-US" sz="1800" dirty="0" smtClean="0">
                <a:solidFill>
                  <a:schemeClr val="tx1"/>
                </a:solidFill>
              </a:rPr>
              <a:t>The quantity field represents the number of resources required to do the work on a single unit.</a:t>
            </a:r>
          </a:p>
        </p:txBody>
      </p:sp>
      <p:pic>
        <p:nvPicPr>
          <p:cNvPr id="7170" name="Picture 2"/>
          <p:cNvPicPr>
            <a:picLocks noChangeAspect="1" noChangeArrowheads="1"/>
          </p:cNvPicPr>
          <p:nvPr/>
        </p:nvPicPr>
        <p:blipFill>
          <a:blip r:embed="rId2"/>
          <a:srcRect/>
          <a:stretch>
            <a:fillRect/>
          </a:stretch>
        </p:blipFill>
        <p:spPr bwMode="auto">
          <a:xfrm>
            <a:off x="2109788" y="2743200"/>
            <a:ext cx="4347376" cy="3444460"/>
          </a:xfrm>
          <a:prstGeom prst="rect">
            <a:avLst/>
          </a:prstGeom>
          <a:noFill/>
          <a:ln w="9525">
            <a:noFill/>
            <a:miter lim="800000"/>
            <a:headEnd/>
            <a:tailEnd/>
          </a:ln>
          <a:effectLst/>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781800" cy="762000"/>
          </a:xfrm>
        </p:spPr>
        <p:txBody>
          <a:bodyPr/>
          <a:lstStyle/>
          <a:p>
            <a:r>
              <a:rPr lang="en-US" dirty="0" smtClean="0">
                <a:solidFill>
                  <a:schemeClr val="bg1"/>
                </a:solidFill>
              </a:rPr>
              <a:t>Routings Entry</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32" name="TextBox 31"/>
          <p:cNvSpPr txBox="1"/>
          <p:nvPr/>
        </p:nvSpPr>
        <p:spPr>
          <a:xfrm>
            <a:off x="647700" y="1219200"/>
            <a:ext cx="7848600" cy="923330"/>
          </a:xfrm>
          <a:prstGeom prst="rect">
            <a:avLst/>
          </a:prstGeom>
          <a:noFill/>
        </p:spPr>
        <p:txBody>
          <a:bodyPr wrap="square" rtlCol="0">
            <a:spAutoFit/>
          </a:bodyPr>
          <a:lstStyle/>
          <a:p>
            <a:r>
              <a:rPr lang="en-US" sz="1800" dirty="0" smtClean="0">
                <a:solidFill>
                  <a:schemeClr val="tx1"/>
                </a:solidFill>
              </a:rPr>
              <a:t>Routing entry is identical to entering a product structure.  In fact, you do it in the same screen.  Clicking on “Add Routing” brings up the routing entry screen.</a:t>
            </a:r>
          </a:p>
        </p:txBody>
      </p:sp>
      <p:pic>
        <p:nvPicPr>
          <p:cNvPr id="8194" name="Picture 2"/>
          <p:cNvPicPr>
            <a:picLocks noChangeAspect="1" noChangeArrowheads="1"/>
          </p:cNvPicPr>
          <p:nvPr/>
        </p:nvPicPr>
        <p:blipFill>
          <a:blip r:embed="rId2"/>
          <a:srcRect/>
          <a:stretch>
            <a:fillRect/>
          </a:stretch>
        </p:blipFill>
        <p:spPr bwMode="auto">
          <a:xfrm>
            <a:off x="342900" y="2286000"/>
            <a:ext cx="8458200" cy="3409575"/>
          </a:xfrm>
          <a:prstGeom prst="rect">
            <a:avLst/>
          </a:prstGeom>
          <a:noFill/>
          <a:ln w="9525">
            <a:noFill/>
            <a:miter lim="800000"/>
            <a:headEnd/>
            <a:tailEnd/>
          </a:ln>
          <a:effectLst/>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781800" cy="762000"/>
          </a:xfrm>
        </p:spPr>
        <p:txBody>
          <a:bodyPr/>
          <a:lstStyle/>
          <a:p>
            <a:r>
              <a:rPr lang="en-US" dirty="0" smtClean="0">
                <a:solidFill>
                  <a:schemeClr val="bg1"/>
                </a:solidFill>
              </a:rPr>
              <a:t>Routings Entry</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pic>
        <p:nvPicPr>
          <p:cNvPr id="9218" name="Picture 2"/>
          <p:cNvPicPr>
            <a:picLocks noChangeAspect="1" noChangeArrowheads="1"/>
          </p:cNvPicPr>
          <p:nvPr/>
        </p:nvPicPr>
        <p:blipFill>
          <a:blip r:embed="rId2"/>
          <a:srcRect/>
          <a:stretch>
            <a:fillRect/>
          </a:stretch>
        </p:blipFill>
        <p:spPr bwMode="auto">
          <a:xfrm>
            <a:off x="1476375" y="1524000"/>
            <a:ext cx="6191250" cy="4905375"/>
          </a:xfrm>
          <a:prstGeom prst="rect">
            <a:avLst/>
          </a:prstGeom>
          <a:noFill/>
          <a:ln w="9525">
            <a:noFill/>
            <a:miter lim="800000"/>
            <a:headEnd/>
            <a:tailEnd/>
          </a:ln>
          <a:effectLst/>
        </p:spPr>
      </p:pic>
      <p:sp>
        <p:nvSpPr>
          <p:cNvPr id="7" name="TextBox 6"/>
          <p:cNvSpPr txBox="1"/>
          <p:nvPr/>
        </p:nvSpPr>
        <p:spPr>
          <a:xfrm>
            <a:off x="990600" y="1143000"/>
            <a:ext cx="4224233" cy="369332"/>
          </a:xfrm>
          <a:prstGeom prst="rect">
            <a:avLst/>
          </a:prstGeom>
          <a:noFill/>
        </p:spPr>
        <p:txBody>
          <a:bodyPr wrap="none" rtlCol="0">
            <a:spAutoFit/>
          </a:bodyPr>
          <a:lstStyle/>
          <a:p>
            <a:r>
              <a:rPr lang="en-US" sz="1800" dirty="0" smtClean="0">
                <a:solidFill>
                  <a:schemeClr val="tx1"/>
                </a:solidFill>
              </a:rPr>
              <a:t>Once again, we can save and continue.</a:t>
            </a:r>
            <a:endParaRPr lang="en-US" sz="1800" dirty="0">
              <a:solidFill>
                <a:schemeClr val="tx1"/>
              </a:solidFill>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781800" cy="762000"/>
          </a:xfrm>
        </p:spPr>
        <p:txBody>
          <a:bodyPr/>
          <a:lstStyle/>
          <a:p>
            <a:r>
              <a:rPr lang="en-US" dirty="0" smtClean="0">
                <a:solidFill>
                  <a:schemeClr val="bg1"/>
                </a:solidFill>
              </a:rPr>
              <a:t>Routings Entry</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7" name="TextBox 6"/>
          <p:cNvSpPr txBox="1"/>
          <p:nvPr/>
        </p:nvSpPr>
        <p:spPr>
          <a:xfrm>
            <a:off x="304800" y="1143000"/>
            <a:ext cx="8534400" cy="1200329"/>
          </a:xfrm>
          <a:prstGeom prst="rect">
            <a:avLst/>
          </a:prstGeom>
          <a:noFill/>
        </p:spPr>
        <p:txBody>
          <a:bodyPr wrap="square" rtlCol="0">
            <a:spAutoFit/>
          </a:bodyPr>
          <a:lstStyle/>
          <a:p>
            <a:r>
              <a:rPr lang="en-US" sz="1800" dirty="0" smtClean="0">
                <a:solidFill>
                  <a:schemeClr val="tx1"/>
                </a:solidFill>
              </a:rPr>
              <a:t>Once the routing entries have been completed we can view the finished structure.  You can see that the view is color coded.  The blue highlighted lines are components and the other rows are routing steps.  The type column also distinguishes the types, “C” type is component and “R” type is routing.</a:t>
            </a:r>
            <a:endParaRPr lang="en-US" sz="1800" dirty="0">
              <a:solidFill>
                <a:schemeClr val="tx1"/>
              </a:solidFill>
            </a:endParaRPr>
          </a:p>
        </p:txBody>
      </p:sp>
      <p:pic>
        <p:nvPicPr>
          <p:cNvPr id="10242" name="Picture 2"/>
          <p:cNvPicPr>
            <a:picLocks noChangeAspect="1" noChangeArrowheads="1"/>
          </p:cNvPicPr>
          <p:nvPr/>
        </p:nvPicPr>
        <p:blipFill>
          <a:blip r:embed="rId2"/>
          <a:srcRect b="29487"/>
          <a:stretch>
            <a:fillRect/>
          </a:stretch>
        </p:blipFill>
        <p:spPr bwMode="auto">
          <a:xfrm>
            <a:off x="1062037" y="2819400"/>
            <a:ext cx="7019925" cy="3667125"/>
          </a:xfrm>
          <a:prstGeom prst="rect">
            <a:avLst/>
          </a:prstGeom>
          <a:noFill/>
          <a:ln w="9525">
            <a:noFill/>
            <a:miter lim="800000"/>
            <a:headEnd/>
            <a:tailEnd/>
          </a:ln>
          <a:effec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781800" cy="762000"/>
          </a:xfrm>
        </p:spPr>
        <p:txBody>
          <a:bodyPr/>
          <a:lstStyle/>
          <a:p>
            <a:r>
              <a:rPr lang="en-US" dirty="0" smtClean="0">
                <a:solidFill>
                  <a:schemeClr val="bg1"/>
                </a:solidFill>
              </a:rPr>
              <a:t>Product Cost</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7" name="TextBox 6"/>
          <p:cNvSpPr txBox="1"/>
          <p:nvPr/>
        </p:nvSpPr>
        <p:spPr>
          <a:xfrm>
            <a:off x="304800" y="1143000"/>
            <a:ext cx="8534400" cy="1754326"/>
          </a:xfrm>
          <a:prstGeom prst="rect">
            <a:avLst/>
          </a:prstGeom>
          <a:noFill/>
        </p:spPr>
        <p:txBody>
          <a:bodyPr wrap="square" rtlCol="0">
            <a:spAutoFit/>
          </a:bodyPr>
          <a:lstStyle/>
          <a:p>
            <a:r>
              <a:rPr lang="en-US" sz="1800" dirty="0" smtClean="0">
                <a:solidFill>
                  <a:schemeClr val="tx1"/>
                </a:solidFill>
              </a:rPr>
              <a:t>Now that we know what goes into the product and the work to make it we can let the system calculate the cost for us.</a:t>
            </a:r>
          </a:p>
          <a:p>
            <a:endParaRPr lang="en-US" sz="1800" dirty="0" smtClean="0">
              <a:solidFill>
                <a:schemeClr val="tx1"/>
              </a:solidFill>
            </a:endParaRPr>
          </a:p>
          <a:p>
            <a:r>
              <a:rPr lang="en-US" sz="1800" dirty="0" smtClean="0">
                <a:solidFill>
                  <a:schemeClr val="tx1"/>
                </a:solidFill>
              </a:rPr>
              <a:t>In the Product Structure window, select tools, opening up the box as shown below.  Expand the view and click on Cost Roll Up.  There is a nightly run that will also do cost roll ups.  </a:t>
            </a:r>
            <a:endParaRPr lang="en-US" sz="1800" dirty="0">
              <a:solidFill>
                <a:schemeClr val="tx1"/>
              </a:solidFill>
            </a:endParaRPr>
          </a:p>
        </p:txBody>
      </p:sp>
      <p:pic>
        <p:nvPicPr>
          <p:cNvPr id="11266" name="Picture 2"/>
          <p:cNvPicPr>
            <a:picLocks noChangeAspect="1" noChangeArrowheads="1"/>
          </p:cNvPicPr>
          <p:nvPr/>
        </p:nvPicPr>
        <p:blipFill>
          <a:blip r:embed="rId2"/>
          <a:srcRect/>
          <a:stretch>
            <a:fillRect/>
          </a:stretch>
        </p:blipFill>
        <p:spPr bwMode="auto">
          <a:xfrm>
            <a:off x="1033462" y="2819400"/>
            <a:ext cx="7077075" cy="3801486"/>
          </a:xfrm>
          <a:prstGeom prst="rect">
            <a:avLst/>
          </a:prstGeom>
          <a:noFill/>
          <a:ln w="9525">
            <a:noFill/>
            <a:miter lim="800000"/>
            <a:headEnd/>
            <a:tailEnd/>
          </a:ln>
          <a:effectLst/>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781800" cy="762000"/>
          </a:xfrm>
        </p:spPr>
        <p:txBody>
          <a:bodyPr/>
          <a:lstStyle/>
          <a:p>
            <a:r>
              <a:rPr lang="en-US" dirty="0" smtClean="0">
                <a:solidFill>
                  <a:schemeClr val="bg1"/>
                </a:solidFill>
              </a:rPr>
              <a:t>Product Costs</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7" name="TextBox 6"/>
          <p:cNvSpPr txBox="1"/>
          <p:nvPr/>
        </p:nvSpPr>
        <p:spPr>
          <a:xfrm>
            <a:off x="304800" y="1066800"/>
            <a:ext cx="8534400" cy="1754326"/>
          </a:xfrm>
          <a:prstGeom prst="rect">
            <a:avLst/>
          </a:prstGeom>
          <a:noFill/>
        </p:spPr>
        <p:txBody>
          <a:bodyPr wrap="square" rtlCol="0">
            <a:spAutoFit/>
          </a:bodyPr>
          <a:lstStyle/>
          <a:p>
            <a:r>
              <a:rPr lang="en-US" sz="1800" dirty="0" smtClean="0">
                <a:solidFill>
                  <a:schemeClr val="tx1"/>
                </a:solidFill>
              </a:rPr>
              <a:t>Here is the result of the cost roll up.  The labor costs from the routing step is placed in the Activity Based cost field.  The labor cost field is used when the costs are known and entered manually rather than using routings.</a:t>
            </a:r>
          </a:p>
          <a:p>
            <a:endParaRPr lang="en-US" sz="1800" dirty="0" smtClean="0">
              <a:solidFill>
                <a:schemeClr val="tx1"/>
              </a:solidFill>
            </a:endParaRPr>
          </a:p>
          <a:p>
            <a:r>
              <a:rPr lang="en-US" sz="1800" dirty="0" smtClean="0">
                <a:solidFill>
                  <a:schemeClr val="tx1"/>
                </a:solidFill>
              </a:rPr>
              <a:t>Notice that the :Costs at this level for the activity based costs are different than the standard.  That is because the lower level assembly had labor associated with it.</a:t>
            </a:r>
            <a:endParaRPr lang="en-US" sz="1800" dirty="0">
              <a:solidFill>
                <a:schemeClr val="tx1"/>
              </a:solidFill>
            </a:endParaRPr>
          </a:p>
        </p:txBody>
      </p:sp>
      <p:pic>
        <p:nvPicPr>
          <p:cNvPr id="12290" name="Picture 2"/>
          <p:cNvPicPr>
            <a:picLocks noChangeAspect="1" noChangeArrowheads="1"/>
          </p:cNvPicPr>
          <p:nvPr/>
        </p:nvPicPr>
        <p:blipFill>
          <a:blip r:embed="rId2"/>
          <a:srcRect/>
          <a:stretch>
            <a:fillRect/>
          </a:stretch>
        </p:blipFill>
        <p:spPr bwMode="auto">
          <a:xfrm>
            <a:off x="1535906" y="2895600"/>
            <a:ext cx="6072187" cy="3635519"/>
          </a:xfrm>
          <a:prstGeom prst="rect">
            <a:avLst/>
          </a:prstGeom>
          <a:noFill/>
          <a:ln w="9525">
            <a:noFill/>
            <a:miter lim="800000"/>
            <a:headEnd/>
            <a:tailEnd/>
          </a:ln>
          <a:effectLst/>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6781800" cy="762000"/>
          </a:xfrm>
        </p:spPr>
        <p:txBody>
          <a:bodyPr/>
          <a:lstStyle/>
          <a:p>
            <a:r>
              <a:rPr lang="en-US" dirty="0" smtClean="0">
                <a:solidFill>
                  <a:schemeClr val="bg1"/>
                </a:solidFill>
              </a:rPr>
              <a:t>Other Utilities</a:t>
            </a:r>
            <a:endParaRPr lang="en-US" sz="32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7" name="TextBox 6"/>
          <p:cNvSpPr txBox="1"/>
          <p:nvPr/>
        </p:nvSpPr>
        <p:spPr>
          <a:xfrm>
            <a:off x="304800" y="1066800"/>
            <a:ext cx="8534400" cy="369332"/>
          </a:xfrm>
          <a:prstGeom prst="rect">
            <a:avLst/>
          </a:prstGeom>
          <a:noFill/>
        </p:spPr>
        <p:txBody>
          <a:bodyPr wrap="square" rtlCol="0">
            <a:spAutoFit/>
          </a:bodyPr>
          <a:lstStyle/>
          <a:p>
            <a:r>
              <a:rPr lang="en-US" sz="1800" dirty="0" smtClean="0">
                <a:solidFill>
                  <a:schemeClr val="tx1"/>
                </a:solidFill>
              </a:rPr>
              <a:t>Mass changes to a structure can be done through the actions.</a:t>
            </a:r>
            <a:endParaRPr lang="en-US" sz="1800" dirty="0">
              <a:solidFill>
                <a:schemeClr val="tx1"/>
              </a:solidFill>
            </a:endParaRPr>
          </a:p>
        </p:txBody>
      </p:sp>
      <p:pic>
        <p:nvPicPr>
          <p:cNvPr id="13314" name="Picture 2"/>
          <p:cNvPicPr>
            <a:picLocks noChangeAspect="1" noChangeArrowheads="1"/>
          </p:cNvPicPr>
          <p:nvPr/>
        </p:nvPicPr>
        <p:blipFill>
          <a:blip r:embed="rId2"/>
          <a:srcRect/>
          <a:stretch>
            <a:fillRect/>
          </a:stretch>
        </p:blipFill>
        <p:spPr bwMode="auto">
          <a:xfrm>
            <a:off x="228600" y="1557337"/>
            <a:ext cx="4714875" cy="3743325"/>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5105400" y="1927860"/>
            <a:ext cx="3752850" cy="3002280"/>
          </a:xfrm>
          <a:prstGeom prst="rect">
            <a:avLst/>
          </a:prstGeom>
          <a:noFill/>
          <a:ln w="9525">
            <a:noFill/>
            <a:miter lim="800000"/>
            <a:headEnd/>
            <a:tailEnd/>
          </a:ln>
          <a:effectLst/>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Customers Training</a:t>
            </a:r>
            <a:br>
              <a:rPr lang="en-US" dirty="0" smtClean="0"/>
            </a:br>
            <a:endParaRPr lang="en-US" b="1" dirty="0" smtClean="0"/>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dirty="0">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dirty="0"/>
              <a:t>Where “Lean” principles are considered common sense and are implemented with a passion!</a:t>
            </a: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533400" y="2286000"/>
            <a:ext cx="8229600" cy="1569660"/>
          </a:xfrm>
          <a:prstGeom prst="rect">
            <a:avLst/>
          </a:prstGeom>
          <a:noFill/>
        </p:spPr>
        <p:txBody>
          <a:bodyPr wrap="square" rtlCol="0">
            <a:spAutoFit/>
          </a:bodyPr>
          <a:lstStyle/>
          <a:p>
            <a:r>
              <a:rPr lang="en-US" sz="3200" dirty="0" smtClean="0">
                <a:solidFill>
                  <a:schemeClr val="tx1"/>
                </a:solidFill>
              </a:rPr>
              <a:t>Customers are used for sales orders, invoices, credits and RMA’s.  The customer master stores bill to and ship to information.</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324600" cy="762000"/>
          </a:xfrm>
        </p:spPr>
        <p:txBody>
          <a:bodyPr/>
          <a:lstStyle/>
          <a:p>
            <a:r>
              <a:rPr lang="en-US" dirty="0" smtClean="0">
                <a:solidFill>
                  <a:schemeClr val="bg1"/>
                </a:solidFill>
              </a:rPr>
              <a:t>Navigation</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533400" y="4876800"/>
            <a:ext cx="8305800" cy="1323439"/>
          </a:xfrm>
          <a:prstGeom prst="rect">
            <a:avLst/>
          </a:prstGeom>
          <a:noFill/>
        </p:spPr>
        <p:txBody>
          <a:bodyPr wrap="square" rtlCol="0">
            <a:spAutoFit/>
          </a:bodyPr>
          <a:lstStyle/>
          <a:p>
            <a:r>
              <a:rPr lang="en-US" sz="2000" dirty="0" smtClean="0">
                <a:solidFill>
                  <a:schemeClr val="tx1"/>
                </a:solidFill>
              </a:rPr>
              <a:t>Multiple windows can be opened simultaneously, however if the window selected is already open, a message will be displayed asking if you would like to open a new window.  Multiple windows of the same logic can be open at the same time with same or different data</a:t>
            </a:r>
            <a:endParaRPr lang="en-US" sz="2000" dirty="0">
              <a:solidFill>
                <a:schemeClr val="tx1"/>
              </a:solidFill>
            </a:endParaRPr>
          </a:p>
        </p:txBody>
      </p:sp>
      <p:pic>
        <p:nvPicPr>
          <p:cNvPr id="6" name="Picture 5"/>
          <p:cNvPicPr/>
          <p:nvPr/>
        </p:nvPicPr>
        <p:blipFill>
          <a:blip r:embed="rId2"/>
          <a:srcRect/>
          <a:stretch>
            <a:fillRect/>
          </a:stretch>
        </p:blipFill>
        <p:spPr bwMode="auto">
          <a:xfrm>
            <a:off x="1143000" y="1066800"/>
            <a:ext cx="6858000" cy="3429000"/>
          </a:xfrm>
          <a:prstGeom prst="rect">
            <a:avLst/>
          </a:prstGeom>
          <a:noFill/>
          <a:ln w="9525">
            <a:noFill/>
            <a:miter lim="800000"/>
            <a:headEnd/>
            <a:tailEnd/>
          </a:ln>
        </p:spPr>
      </p:pic>
      <p:sp>
        <p:nvSpPr>
          <p:cNvPr id="31746" name="AutoShape 2"/>
          <p:cNvSpPr>
            <a:spLocks noChangeArrowheads="1"/>
          </p:cNvSpPr>
          <p:nvPr/>
        </p:nvSpPr>
        <p:spPr bwMode="auto">
          <a:xfrm>
            <a:off x="2997200" y="2794000"/>
            <a:ext cx="3048000" cy="1066800"/>
          </a:xfrm>
          <a:prstGeom prst="roundRect">
            <a:avLst>
              <a:gd name="adj" fmla="val 16667"/>
            </a:avLst>
          </a:prstGeom>
          <a:noFill/>
          <a:ln w="25400">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47" name="AutoShape 3"/>
          <p:cNvSpPr>
            <a:spLocks noChangeArrowheads="1"/>
          </p:cNvSpPr>
          <p:nvPr/>
        </p:nvSpPr>
        <p:spPr bwMode="auto">
          <a:xfrm>
            <a:off x="1219200" y="1524000"/>
            <a:ext cx="3810000" cy="228600"/>
          </a:xfrm>
          <a:prstGeom prst="roundRect">
            <a:avLst>
              <a:gd name="adj" fmla="val 16667"/>
            </a:avLst>
          </a:prstGeom>
          <a:noFill/>
          <a:ln w="25400">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3276600" cy="523220"/>
          </a:xfrm>
          <a:prstGeom prst="rect">
            <a:avLst/>
          </a:prstGeom>
          <a:noFill/>
        </p:spPr>
        <p:txBody>
          <a:bodyPr wrap="square" rtlCol="0">
            <a:spAutoFit/>
          </a:bodyPr>
          <a:lstStyle/>
          <a:p>
            <a:r>
              <a:rPr lang="en-US" sz="2800" dirty="0" smtClean="0"/>
              <a:t>General Tab</a:t>
            </a:r>
            <a:endParaRPr lang="en-US" sz="2800" dirty="0"/>
          </a:p>
        </p:txBody>
      </p:sp>
      <p:pic>
        <p:nvPicPr>
          <p:cNvPr id="40962" name="Picture 2"/>
          <p:cNvPicPr>
            <a:picLocks noChangeAspect="1" noChangeArrowheads="1"/>
          </p:cNvPicPr>
          <p:nvPr/>
        </p:nvPicPr>
        <p:blipFill>
          <a:blip r:embed="rId2"/>
          <a:srcRect r="18125" b="45000"/>
          <a:stretch>
            <a:fillRect/>
          </a:stretch>
        </p:blipFill>
        <p:spPr bwMode="auto">
          <a:xfrm>
            <a:off x="533400" y="2667000"/>
            <a:ext cx="7985760" cy="335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752600"/>
            <a:ext cx="82296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Customer – First field is a 6 digit customer number that will increment by 1 for each new customer.  The second field is the branch.  A customer can have multiple branches which can be used as ship to addresses.  </a:t>
            </a:r>
          </a:p>
          <a:p>
            <a:endParaRPr lang="en-US" sz="1400" dirty="0" smtClean="0">
              <a:solidFill>
                <a:schemeClr val="tx1"/>
              </a:solidFill>
            </a:endParaRPr>
          </a:p>
          <a:p>
            <a:r>
              <a:rPr lang="en-US" sz="1400" dirty="0" smtClean="0">
                <a:solidFill>
                  <a:schemeClr val="tx1"/>
                </a:solidFill>
              </a:rPr>
              <a:t>Note:  It is good practice to use the automatically generated sequential number as the customer number.  Using an intelligent number that reflect the customer name are problematic with today’s mergers and acquisitions that lead to company name changes.  </a:t>
            </a:r>
            <a:endParaRPr lang="en-US" sz="1400" dirty="0">
              <a:solidFill>
                <a:schemeClr val="tx1"/>
              </a:solidFill>
            </a:endParaRPr>
          </a:p>
        </p:txBody>
      </p:sp>
      <p:sp>
        <p:nvSpPr>
          <p:cNvPr id="5" name="TextBox 4"/>
          <p:cNvSpPr txBox="1"/>
          <p:nvPr/>
        </p:nvSpPr>
        <p:spPr>
          <a:xfrm>
            <a:off x="381000" y="3352800"/>
            <a:ext cx="8382000" cy="738664"/>
          </a:xfrm>
          <a:prstGeom prst="rect">
            <a:avLst/>
          </a:prstGeom>
          <a:solidFill>
            <a:schemeClr val="accent1">
              <a:lumMod val="90000"/>
            </a:schemeClr>
          </a:solidFill>
        </p:spPr>
        <p:txBody>
          <a:bodyPr wrap="square" rtlCol="0">
            <a:spAutoFit/>
          </a:bodyPr>
          <a:lstStyle/>
          <a:p>
            <a:r>
              <a:rPr lang="en-US" sz="1400" dirty="0" smtClean="0">
                <a:solidFill>
                  <a:schemeClr val="tx1"/>
                </a:solidFill>
              </a:rPr>
              <a:t>SYSTEM SETTING:  The default length of a Customer number is 6 characters.  This can be amended to be as many 10 characters.  Use the Customer system setting </a:t>
            </a:r>
            <a:r>
              <a:rPr lang="en-US" sz="1400" b="1" dirty="0" smtClean="0">
                <a:solidFill>
                  <a:schemeClr val="tx1"/>
                </a:solidFill>
              </a:rPr>
              <a:t>Customer Identifier Length</a:t>
            </a:r>
            <a:r>
              <a:rPr lang="en-US" sz="1400" dirty="0" smtClean="0">
                <a:solidFill>
                  <a:schemeClr val="tx1"/>
                </a:solidFill>
              </a:rPr>
              <a:t>.  Enable the profile and use the number of characters for the customer number as the value.  </a:t>
            </a:r>
            <a:endParaRPr lang="en-US" sz="1400" b="1" dirty="0" smtClean="0">
              <a:solidFill>
                <a:schemeClr val="tx1"/>
              </a:solidFill>
            </a:endParaRPr>
          </a:p>
        </p:txBody>
      </p:sp>
      <p:sp>
        <p:nvSpPr>
          <p:cNvPr id="7" name="TextBox 6"/>
          <p:cNvSpPr txBox="1"/>
          <p:nvPr/>
        </p:nvSpPr>
        <p:spPr>
          <a:xfrm>
            <a:off x="381000" y="4191000"/>
            <a:ext cx="8382000" cy="738664"/>
          </a:xfrm>
          <a:prstGeom prst="rect">
            <a:avLst/>
          </a:prstGeom>
          <a:solidFill>
            <a:schemeClr val="accent1">
              <a:lumMod val="90000"/>
            </a:schemeClr>
          </a:solidFill>
        </p:spPr>
        <p:txBody>
          <a:bodyPr wrap="square" rtlCol="0">
            <a:spAutoFit/>
          </a:bodyPr>
          <a:lstStyle/>
          <a:p>
            <a:r>
              <a:rPr lang="en-US" sz="1400" dirty="0" smtClean="0">
                <a:solidFill>
                  <a:schemeClr val="tx1"/>
                </a:solidFill>
              </a:rPr>
              <a:t>SYSTEM SETTING:  The default prefix of a Customer number is C.  The prefix can be amended to be any character.  Use the Customer system setting </a:t>
            </a:r>
            <a:r>
              <a:rPr lang="en-US" sz="1400" b="1" dirty="0" smtClean="0">
                <a:solidFill>
                  <a:schemeClr val="tx1"/>
                </a:solidFill>
              </a:rPr>
              <a:t>Customer Identifier Prefix</a:t>
            </a:r>
            <a:r>
              <a:rPr lang="en-US" sz="1400" dirty="0" smtClean="0">
                <a:solidFill>
                  <a:schemeClr val="tx1"/>
                </a:solidFill>
              </a:rPr>
              <a:t>.  Enable the profile and use the character(s) required for the prefix as the value.  </a:t>
            </a:r>
            <a:endParaRPr lang="en-US" sz="1400" b="1" dirty="0" smtClean="0">
              <a:solidFill>
                <a:schemeClr val="tx1"/>
              </a:solidFill>
            </a:endParaRPr>
          </a:p>
        </p:txBody>
      </p:sp>
      <p:sp>
        <p:nvSpPr>
          <p:cNvPr id="8" name="TextBox 7"/>
          <p:cNvSpPr txBox="1"/>
          <p:nvPr/>
        </p:nvSpPr>
        <p:spPr>
          <a:xfrm>
            <a:off x="381000" y="5257800"/>
            <a:ext cx="8382000" cy="738664"/>
          </a:xfrm>
          <a:prstGeom prst="rect">
            <a:avLst/>
          </a:prstGeom>
          <a:solidFill>
            <a:schemeClr val="accent1">
              <a:lumMod val="90000"/>
            </a:schemeClr>
          </a:solidFill>
        </p:spPr>
        <p:txBody>
          <a:bodyPr wrap="square" rtlCol="0">
            <a:spAutoFit/>
          </a:bodyPr>
          <a:lstStyle/>
          <a:p>
            <a:r>
              <a:rPr lang="en-US" sz="1400" dirty="0" smtClean="0">
                <a:solidFill>
                  <a:schemeClr val="tx1"/>
                </a:solidFill>
              </a:rPr>
              <a:t>SYSTEM SETTING:  The default length of a Customer branch is 4 characters.  This can be amended to be changed but the max is 4 characters.  Use the Customer system setting </a:t>
            </a:r>
            <a:r>
              <a:rPr lang="en-US" sz="1400" b="1" dirty="0" smtClean="0">
                <a:solidFill>
                  <a:schemeClr val="tx1"/>
                </a:solidFill>
              </a:rPr>
              <a:t>Customer Branch Length</a:t>
            </a:r>
            <a:r>
              <a:rPr lang="en-US" sz="1400" dirty="0" smtClean="0">
                <a:solidFill>
                  <a:schemeClr val="tx1"/>
                </a:solidFill>
              </a:rPr>
              <a:t>.  Enable the profile and use the number of characters for </a:t>
            </a:r>
            <a:r>
              <a:rPr lang="en-US" sz="1400" smtClean="0">
                <a:solidFill>
                  <a:schemeClr val="tx1"/>
                </a:solidFill>
              </a:rPr>
              <a:t>the customer </a:t>
            </a:r>
            <a:r>
              <a:rPr lang="en-US" sz="1400" dirty="0" smtClean="0">
                <a:solidFill>
                  <a:schemeClr val="tx1"/>
                </a:solidFill>
              </a:rPr>
              <a:t>branch as the value.  </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752600"/>
            <a:ext cx="8229600" cy="483209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Name – The name of the customer</a:t>
            </a:r>
          </a:p>
          <a:p>
            <a:r>
              <a:rPr lang="en-US" sz="1400" dirty="0" smtClean="0">
                <a:solidFill>
                  <a:schemeClr val="tx1"/>
                </a:solidFill>
              </a:rPr>
              <a:t> </a:t>
            </a:r>
          </a:p>
          <a:p>
            <a:pPr>
              <a:buFont typeface="Arial" pitchFamily="34" charset="0"/>
              <a:buChar char="•"/>
            </a:pPr>
            <a:r>
              <a:rPr lang="en-US" sz="1400" dirty="0" smtClean="0">
                <a:solidFill>
                  <a:schemeClr val="tx1"/>
                </a:solidFill>
              </a:rPr>
              <a:t> Address – Address of the customer</a:t>
            </a:r>
          </a:p>
          <a:p>
            <a:r>
              <a:rPr lang="en-US" sz="1400" dirty="0" smtClean="0">
                <a:solidFill>
                  <a:schemeClr val="tx1"/>
                </a:solidFill>
              </a:rPr>
              <a:t> </a:t>
            </a:r>
          </a:p>
          <a:p>
            <a:pPr>
              <a:buFont typeface="Arial" pitchFamily="34" charset="0"/>
              <a:buChar char="•"/>
            </a:pPr>
            <a:r>
              <a:rPr lang="en-US" sz="1400" dirty="0" smtClean="0">
                <a:solidFill>
                  <a:schemeClr val="tx1"/>
                </a:solidFill>
              </a:rPr>
              <a:t> City – The city of the customer</a:t>
            </a:r>
          </a:p>
          <a:p>
            <a:r>
              <a:rPr lang="en-US" sz="1400" dirty="0" smtClean="0">
                <a:solidFill>
                  <a:schemeClr val="tx1"/>
                </a:solidFill>
              </a:rPr>
              <a:t> </a:t>
            </a:r>
          </a:p>
          <a:p>
            <a:pPr>
              <a:buFont typeface="Arial" pitchFamily="34" charset="0"/>
              <a:buChar char="•"/>
            </a:pPr>
            <a:r>
              <a:rPr lang="en-US" sz="1400" dirty="0" smtClean="0">
                <a:solidFill>
                  <a:schemeClr val="tx1"/>
                </a:solidFill>
              </a:rPr>
              <a:t> State – The state that the customer is found in.  State’s are in the table and must be maintained in the States program.</a:t>
            </a:r>
          </a:p>
          <a:p>
            <a:endParaRPr lang="en-US" sz="1400" dirty="0" smtClean="0">
              <a:solidFill>
                <a:schemeClr val="tx1"/>
              </a:solidFill>
            </a:endParaRPr>
          </a:p>
          <a:p>
            <a:pPr>
              <a:buFont typeface="Arial" pitchFamily="34" charset="0"/>
              <a:buChar char="•"/>
            </a:pPr>
            <a:r>
              <a:rPr lang="en-US" sz="1400" dirty="0" smtClean="0">
                <a:solidFill>
                  <a:schemeClr val="tx1"/>
                </a:solidFill>
              </a:rPr>
              <a:t>Zip code – Enter the zip code of the customer.  For quick entry of City and State, enter the zip code and select the icon next to the zip code field.</a:t>
            </a:r>
          </a:p>
          <a:p>
            <a:endParaRPr lang="en-US" sz="1400" dirty="0" smtClean="0">
              <a:solidFill>
                <a:schemeClr val="tx1"/>
              </a:solidFill>
            </a:endParaRPr>
          </a:p>
          <a:p>
            <a:pPr>
              <a:buFont typeface="Arial" pitchFamily="34" charset="0"/>
              <a:buChar char="•"/>
            </a:pPr>
            <a:r>
              <a:rPr lang="en-US" sz="1400" dirty="0" smtClean="0">
                <a:solidFill>
                  <a:schemeClr val="tx1"/>
                </a:solidFill>
              </a:rPr>
              <a:t> Country – Enter the country of the customer</a:t>
            </a:r>
          </a:p>
          <a:p>
            <a:endParaRPr lang="en-US" sz="1400" dirty="0" smtClean="0">
              <a:solidFill>
                <a:schemeClr val="tx1"/>
              </a:solidFill>
            </a:endParaRPr>
          </a:p>
          <a:p>
            <a:pPr>
              <a:buFont typeface="Arial" pitchFamily="34" charset="0"/>
              <a:buChar char="•"/>
            </a:pPr>
            <a:r>
              <a:rPr lang="en-US" sz="1400" dirty="0" smtClean="0">
                <a:solidFill>
                  <a:schemeClr val="tx1"/>
                </a:solidFill>
              </a:rPr>
              <a:t> Phone number – The main customer phone number (Individual phone numbers can be assigned to a contact)</a:t>
            </a:r>
          </a:p>
          <a:p>
            <a:endParaRPr lang="en-US" sz="1400" dirty="0" smtClean="0">
              <a:solidFill>
                <a:schemeClr val="tx1"/>
              </a:solidFill>
            </a:endParaRPr>
          </a:p>
          <a:p>
            <a:pPr>
              <a:buFont typeface="Arial" pitchFamily="34" charset="0"/>
              <a:buChar char="•"/>
            </a:pPr>
            <a:r>
              <a:rPr lang="en-US" sz="1400" dirty="0" smtClean="0">
                <a:solidFill>
                  <a:schemeClr val="tx1"/>
                </a:solidFill>
              </a:rPr>
              <a:t> Fax – The main customer fax number (Individual fax numbers can be assigned to a contact)</a:t>
            </a:r>
          </a:p>
          <a:p>
            <a:r>
              <a:rPr lang="en-US" sz="1400" dirty="0" smtClean="0">
                <a:solidFill>
                  <a:schemeClr val="tx1"/>
                </a:solidFill>
              </a:rPr>
              <a:t> </a:t>
            </a:r>
          </a:p>
          <a:p>
            <a:pPr>
              <a:buFont typeface="Arial" pitchFamily="34" charset="0"/>
              <a:buChar char="•"/>
            </a:pPr>
            <a:r>
              <a:rPr lang="en-US" sz="1400" dirty="0" smtClean="0">
                <a:solidFill>
                  <a:schemeClr val="tx1"/>
                </a:solidFill>
              </a:rPr>
              <a:t>Email – The main customer email address. (Individual email numbers can be assigned to a contact)</a:t>
            </a:r>
          </a:p>
          <a:p>
            <a:r>
              <a:rPr lang="en-US" sz="1400" dirty="0" smtClean="0">
                <a:solidFill>
                  <a:schemeClr val="tx1"/>
                </a:solidFill>
              </a:rPr>
              <a:t> </a:t>
            </a:r>
          </a:p>
          <a:p>
            <a:pPr>
              <a:buFont typeface="Arial" pitchFamily="34" charset="0"/>
              <a:buChar char="•"/>
            </a:pPr>
            <a:r>
              <a:rPr lang="en-US" sz="1400" dirty="0" smtClean="0">
                <a:solidFill>
                  <a:schemeClr val="tx1"/>
                </a:solidFill>
              </a:rPr>
              <a:t>Web Site – The customer’s web site</a:t>
            </a: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3276600" cy="523220"/>
          </a:xfrm>
          <a:prstGeom prst="rect">
            <a:avLst/>
          </a:prstGeom>
          <a:noFill/>
        </p:spPr>
        <p:txBody>
          <a:bodyPr wrap="square" rtlCol="0">
            <a:spAutoFit/>
          </a:bodyPr>
          <a:lstStyle/>
          <a:p>
            <a:r>
              <a:rPr lang="en-US" sz="2800" dirty="0" smtClean="0"/>
              <a:t>Financial Tab</a:t>
            </a:r>
            <a:endParaRPr lang="en-US" sz="2800" dirty="0"/>
          </a:p>
        </p:txBody>
      </p:sp>
      <p:pic>
        <p:nvPicPr>
          <p:cNvPr id="41986" name="Picture 2"/>
          <p:cNvPicPr>
            <a:picLocks noChangeAspect="1" noChangeArrowheads="1"/>
          </p:cNvPicPr>
          <p:nvPr/>
        </p:nvPicPr>
        <p:blipFill>
          <a:blip r:embed="rId2"/>
          <a:srcRect r="56250" b="38000"/>
          <a:stretch>
            <a:fillRect/>
          </a:stretch>
        </p:blipFill>
        <p:spPr bwMode="auto">
          <a:xfrm>
            <a:off x="1524000" y="2667000"/>
            <a:ext cx="4301613" cy="38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2057400"/>
            <a:ext cx="82296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Billing Address – The branch that will be the Bill to for the customer.  Each customer must have a billing address as all invoices generated will be assigned to the Bill to customer record.</a:t>
            </a:r>
          </a:p>
          <a:p>
            <a:endParaRPr lang="en-US" sz="1400" dirty="0" smtClean="0">
              <a:solidFill>
                <a:schemeClr val="tx1"/>
              </a:solidFill>
            </a:endParaRPr>
          </a:p>
          <a:p>
            <a:r>
              <a:rPr lang="en-US" sz="1400" dirty="0" smtClean="0">
                <a:solidFill>
                  <a:schemeClr val="tx1"/>
                </a:solidFill>
              </a:rPr>
              <a:t>Note:  It is good practice to have all branches of 0000 represent the Billing address.</a:t>
            </a:r>
          </a:p>
          <a:p>
            <a:r>
              <a:rPr lang="en-US" sz="1400" dirty="0" smtClean="0">
                <a:solidFill>
                  <a:schemeClr val="tx1"/>
                </a:solidFill>
              </a:rPr>
              <a:t> </a:t>
            </a:r>
          </a:p>
          <a:p>
            <a:pPr>
              <a:buFont typeface="Arial" pitchFamily="34" charset="0"/>
              <a:buChar char="•"/>
            </a:pPr>
            <a:r>
              <a:rPr lang="en-US" sz="1400" dirty="0" smtClean="0">
                <a:solidFill>
                  <a:schemeClr val="tx1"/>
                </a:solidFill>
              </a:rPr>
              <a:t> Currency – The currency that the customer is trading in.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Bank – A default bank for the customer used as reference only.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Terms – Used as a default for sales orders and sales invoices to calculate invoice due dates.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Limit – The credit limit of the customer.  If credit checking is activated, all customer activity will be measured against the credit limit and a warning will be provided.  If a user has admin security in the program where the credit check is performed, they can override the warning.  If the user doesn’t have security, they cannot continue.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t>
            </a:r>
            <a:r>
              <a:rPr lang="en-US" sz="1400" dirty="0" err="1" smtClean="0">
                <a:solidFill>
                  <a:schemeClr val="tx1"/>
                </a:solidFill>
              </a:rPr>
              <a:t>Settelement</a:t>
            </a:r>
            <a:r>
              <a:rPr lang="en-US" sz="1400" dirty="0" smtClean="0">
                <a:solidFill>
                  <a:schemeClr val="tx1"/>
                </a:solidFill>
              </a:rPr>
              <a:t> terms – The default early pay discount for the customer.</a:t>
            </a:r>
          </a:p>
          <a:p>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2057400"/>
            <a:ext cx="82296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Discount- The default discount code that will be applied to all sales orders and sales invoices for the customer.  The customer discount code would be overridden by a discount code in products if one exists. If a customer pricing classification exists, this will override both customer and product discount.  All discounts will be overridden by any discount found in the customer cross reference.</a:t>
            </a:r>
          </a:p>
          <a:p>
            <a:endParaRPr lang="en-US" sz="1400" dirty="0" smtClean="0">
              <a:solidFill>
                <a:schemeClr val="tx1"/>
              </a:solidFill>
            </a:endParaRPr>
          </a:p>
          <a:p>
            <a:pPr>
              <a:buFont typeface="Arial" pitchFamily="34" charset="0"/>
              <a:buChar char="•"/>
            </a:pPr>
            <a:r>
              <a:rPr lang="en-US" sz="1400" dirty="0" smtClean="0">
                <a:solidFill>
                  <a:schemeClr val="tx1"/>
                </a:solidFill>
              </a:rPr>
              <a:t> Price List – The default price list for the customer.  A product will lookup the price on the price list, and if no price list entry exists for the part, the standard price in products will be used.</a:t>
            </a:r>
          </a:p>
          <a:p>
            <a:endParaRPr lang="en-US" sz="1400" dirty="0" smtClean="0">
              <a:solidFill>
                <a:schemeClr val="tx1"/>
              </a:solidFill>
            </a:endParaRPr>
          </a:p>
          <a:p>
            <a:pPr>
              <a:buFont typeface="Arial" pitchFamily="34" charset="0"/>
              <a:buChar char="•"/>
            </a:pPr>
            <a:r>
              <a:rPr lang="en-US" sz="1400" dirty="0" smtClean="0">
                <a:solidFill>
                  <a:schemeClr val="tx1"/>
                </a:solidFill>
              </a:rPr>
              <a:t> Tax Number – The tax number for the customer used for reference only.</a:t>
            </a:r>
          </a:p>
          <a:p>
            <a:endParaRPr lang="en-US" sz="1400" dirty="0" smtClean="0">
              <a:solidFill>
                <a:schemeClr val="tx1"/>
              </a:solidFill>
            </a:endParaRPr>
          </a:p>
          <a:p>
            <a:pPr>
              <a:buFont typeface="Arial" pitchFamily="34" charset="0"/>
              <a:buChar char="•"/>
            </a:pPr>
            <a:r>
              <a:rPr lang="en-US" sz="1400" dirty="0" smtClean="0">
                <a:solidFill>
                  <a:schemeClr val="tx1"/>
                </a:solidFill>
              </a:rPr>
              <a:t> Tax Code – The default tax code used for the customer.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code secondary – The default second tax, if required.</a:t>
            </a:r>
          </a:p>
          <a:p>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3276600" cy="523220"/>
          </a:xfrm>
          <a:prstGeom prst="rect">
            <a:avLst/>
          </a:prstGeom>
          <a:noFill/>
        </p:spPr>
        <p:txBody>
          <a:bodyPr wrap="square" rtlCol="0">
            <a:spAutoFit/>
          </a:bodyPr>
          <a:lstStyle/>
          <a:p>
            <a:r>
              <a:rPr lang="en-US" sz="2800" dirty="0" smtClean="0"/>
              <a:t>Accounting Tab</a:t>
            </a:r>
            <a:endParaRPr lang="en-US" sz="2800" dirty="0"/>
          </a:p>
        </p:txBody>
      </p:sp>
      <p:pic>
        <p:nvPicPr>
          <p:cNvPr id="43010" name="Picture 2"/>
          <p:cNvPicPr>
            <a:picLocks noChangeAspect="1" noChangeArrowheads="1"/>
          </p:cNvPicPr>
          <p:nvPr/>
        </p:nvPicPr>
        <p:blipFill>
          <a:blip r:embed="rId2"/>
          <a:srcRect r="72500" b="62000"/>
          <a:stretch>
            <a:fillRect/>
          </a:stretch>
        </p:blipFill>
        <p:spPr bwMode="auto">
          <a:xfrm>
            <a:off x="1676400" y="2819400"/>
            <a:ext cx="3352800" cy="289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2057400"/>
            <a:ext cx="82296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Division – The Accounts Receivable division as well as the default revenue division.</a:t>
            </a:r>
          </a:p>
          <a:p>
            <a:endParaRPr lang="en-US" sz="1400" dirty="0" smtClean="0">
              <a:solidFill>
                <a:schemeClr val="tx1"/>
              </a:solidFill>
            </a:endParaRPr>
          </a:p>
          <a:p>
            <a:pPr>
              <a:buFont typeface="Arial" pitchFamily="34" charset="0"/>
              <a:buChar char="•"/>
            </a:pPr>
            <a:r>
              <a:rPr lang="en-US" sz="1400" dirty="0" smtClean="0">
                <a:solidFill>
                  <a:schemeClr val="tx1"/>
                </a:solidFill>
              </a:rPr>
              <a:t> Control Account – The Accounts Receivable account</a:t>
            </a:r>
          </a:p>
          <a:p>
            <a:endParaRPr lang="en-US" sz="1400" dirty="0" smtClean="0">
              <a:solidFill>
                <a:schemeClr val="tx1"/>
              </a:solidFill>
            </a:endParaRPr>
          </a:p>
          <a:p>
            <a:pPr>
              <a:buFont typeface="Arial" pitchFamily="34" charset="0"/>
              <a:buChar char="•"/>
            </a:pPr>
            <a:r>
              <a:rPr lang="en-US" sz="1400" dirty="0" smtClean="0">
                <a:solidFill>
                  <a:schemeClr val="tx1"/>
                </a:solidFill>
              </a:rPr>
              <a:t> Free Text Account – The default free text account that will be used when a free text item is added to a sales order or sales invoice.</a:t>
            </a:r>
          </a:p>
          <a:p>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3276600" cy="523220"/>
          </a:xfrm>
          <a:prstGeom prst="rect">
            <a:avLst/>
          </a:prstGeom>
          <a:noFill/>
        </p:spPr>
        <p:txBody>
          <a:bodyPr wrap="square" rtlCol="0">
            <a:spAutoFit/>
          </a:bodyPr>
          <a:lstStyle/>
          <a:p>
            <a:r>
              <a:rPr lang="en-US" sz="2800" dirty="0" smtClean="0"/>
              <a:t>Details Tab</a:t>
            </a:r>
            <a:endParaRPr lang="en-US" sz="2800" dirty="0"/>
          </a:p>
        </p:txBody>
      </p:sp>
      <p:pic>
        <p:nvPicPr>
          <p:cNvPr id="44034" name="Picture 2"/>
          <p:cNvPicPr>
            <a:picLocks noChangeAspect="1" noChangeArrowheads="1"/>
          </p:cNvPicPr>
          <p:nvPr/>
        </p:nvPicPr>
        <p:blipFill>
          <a:blip r:embed="rId2"/>
          <a:srcRect r="69375" b="41000"/>
          <a:stretch>
            <a:fillRect/>
          </a:stretch>
        </p:blipFill>
        <p:spPr bwMode="auto">
          <a:xfrm>
            <a:off x="1981200" y="2667000"/>
            <a:ext cx="3290807" cy="3962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2057400"/>
            <a:ext cx="8229600" cy="440120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Contact – The default contact for sales orders as well as prints.</a:t>
            </a:r>
          </a:p>
          <a:p>
            <a:r>
              <a:rPr lang="en-US" sz="1400" dirty="0" smtClean="0">
                <a:solidFill>
                  <a:schemeClr val="tx1"/>
                </a:solidFill>
              </a:rPr>
              <a:t> </a:t>
            </a:r>
          </a:p>
          <a:p>
            <a:pPr>
              <a:buFont typeface="Arial" pitchFamily="34" charset="0"/>
              <a:buChar char="•"/>
            </a:pPr>
            <a:r>
              <a:rPr lang="en-US" sz="1400" dirty="0" smtClean="0">
                <a:solidFill>
                  <a:schemeClr val="tx1"/>
                </a:solidFill>
              </a:rPr>
              <a:t> Industry – The industry that the customer belongs to.  Can be used for reporting.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Department – The department responsible for the customer.  This can be a group of WinMan users responsible for the account or it can be a non-</a:t>
            </a:r>
            <a:r>
              <a:rPr lang="en-US" sz="1400" dirty="0" err="1" smtClean="0">
                <a:solidFill>
                  <a:schemeClr val="tx1"/>
                </a:solidFill>
              </a:rPr>
              <a:t>commisionable</a:t>
            </a:r>
            <a:r>
              <a:rPr lang="en-US" sz="1400" dirty="0" smtClean="0">
                <a:solidFill>
                  <a:schemeClr val="tx1"/>
                </a:solidFill>
              </a:rPr>
              <a:t> sales rep.</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Trading Status – A customer can have 1 of 3 trading statues (trading status can also be amended in the Customer Review program).</a:t>
            </a:r>
          </a:p>
          <a:p>
            <a:pPr marL="800100" lvl="1" indent="-342900">
              <a:buFont typeface="+mj-lt"/>
              <a:buAutoNum type="arabicPeriod"/>
            </a:pPr>
            <a:r>
              <a:rPr lang="en-US" sz="1400" dirty="0" smtClean="0">
                <a:solidFill>
                  <a:schemeClr val="tx1"/>
                </a:solidFill>
              </a:rPr>
              <a:t>Trading – Sales and shipments can be completed for the customer</a:t>
            </a:r>
          </a:p>
          <a:p>
            <a:pPr marL="800100" lvl="1" indent="-342900">
              <a:buFont typeface="+mj-lt"/>
              <a:buAutoNum type="arabicPeriod"/>
            </a:pPr>
            <a:r>
              <a:rPr lang="en-US" sz="1400" dirty="0" smtClean="0">
                <a:solidFill>
                  <a:schemeClr val="tx1"/>
                </a:solidFill>
              </a:rPr>
              <a:t>Held – Sales orders may be entered but no shipments can be completed</a:t>
            </a:r>
          </a:p>
          <a:p>
            <a:pPr marL="800100" lvl="1" indent="-342900">
              <a:buFont typeface="+mj-lt"/>
              <a:buAutoNum type="arabicPeriod"/>
            </a:pPr>
            <a:r>
              <a:rPr lang="en-US" sz="1400" dirty="0" smtClean="0">
                <a:solidFill>
                  <a:schemeClr val="tx1"/>
                </a:solidFill>
              </a:rPr>
              <a:t>Stop – Neither sales orders or shipments may be completed</a:t>
            </a:r>
          </a:p>
          <a:p>
            <a:endParaRPr lang="en-US" sz="1400" dirty="0" smtClean="0">
              <a:solidFill>
                <a:schemeClr val="tx1"/>
              </a:solidFill>
            </a:endParaRPr>
          </a:p>
          <a:p>
            <a:pPr>
              <a:buFont typeface="Arial" pitchFamily="34" charset="0"/>
              <a:buChar char="•"/>
            </a:pPr>
            <a:r>
              <a:rPr lang="en-US" sz="1400" dirty="0" smtClean="0">
                <a:solidFill>
                  <a:schemeClr val="tx1"/>
                </a:solidFill>
              </a:rPr>
              <a:t> Their Identifier – The supplier number that the customer uses in their system.  For reference only.</a:t>
            </a:r>
          </a:p>
          <a:p>
            <a:r>
              <a:rPr lang="en-US" sz="1400" dirty="0" smtClean="0">
                <a:solidFill>
                  <a:schemeClr val="tx1"/>
                </a:solidFill>
              </a:rPr>
              <a:t> </a:t>
            </a:r>
          </a:p>
          <a:p>
            <a:pPr>
              <a:buFont typeface="Arial" pitchFamily="34" charset="0"/>
              <a:buChar char="•"/>
            </a:pPr>
            <a:r>
              <a:rPr lang="en-US" sz="1400" dirty="0" smtClean="0">
                <a:solidFill>
                  <a:schemeClr val="tx1"/>
                </a:solidFill>
              </a:rPr>
              <a:t> Customer Pricing – The customer pricing ID that will be used.  Customer pricing is a way to group customers and products and cross reference them to determine what discount rate is to be applied.  This discount will override all over discounts (both customer and product level discounts) with the exception of the customer cross reference discount.</a:t>
            </a:r>
          </a:p>
          <a:p>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324600" cy="762000"/>
          </a:xfrm>
        </p:spPr>
        <p:txBody>
          <a:bodyPr/>
          <a:lstStyle/>
          <a:p>
            <a:r>
              <a:rPr lang="en-US" dirty="0" smtClean="0">
                <a:solidFill>
                  <a:schemeClr val="bg1"/>
                </a:solidFill>
              </a:rPr>
              <a:t>Adding/Amending/Deleting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533400" y="1219200"/>
            <a:ext cx="8305800" cy="707886"/>
          </a:xfrm>
          <a:prstGeom prst="rect">
            <a:avLst/>
          </a:prstGeom>
          <a:noFill/>
        </p:spPr>
        <p:txBody>
          <a:bodyPr wrap="square" rtlCol="0">
            <a:spAutoFit/>
          </a:bodyPr>
          <a:lstStyle/>
          <a:p>
            <a:r>
              <a:rPr lang="en-US" sz="2000" dirty="0" smtClean="0">
                <a:solidFill>
                  <a:schemeClr val="tx1"/>
                </a:solidFill>
              </a:rPr>
              <a:t>When first accessing a screen we start with a “fresh page” that has no data on it.  Here is a “fresh” product screen. </a:t>
            </a:r>
            <a:endParaRPr lang="en-US" sz="2000" dirty="0">
              <a:solidFill>
                <a:schemeClr val="tx1"/>
              </a:solidFill>
            </a:endParaRPr>
          </a:p>
        </p:txBody>
      </p:sp>
      <p:pic>
        <p:nvPicPr>
          <p:cNvPr id="7169" name="Picture 1"/>
          <p:cNvPicPr>
            <a:picLocks noChangeAspect="1" noChangeArrowheads="1"/>
          </p:cNvPicPr>
          <p:nvPr/>
        </p:nvPicPr>
        <p:blipFill>
          <a:blip r:embed="rId2"/>
          <a:srcRect b="3441"/>
          <a:stretch>
            <a:fillRect/>
          </a:stretch>
        </p:blipFill>
        <p:spPr bwMode="auto">
          <a:xfrm>
            <a:off x="1600200" y="1981200"/>
            <a:ext cx="5638800"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2057400"/>
            <a:ext cx="82296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Site – If multi-site is in use a customer is either available to a specific site or all sites.  The customer may only have sales orders entered for the sites it is assigned to.</a:t>
            </a:r>
          </a:p>
          <a:p>
            <a:endParaRPr lang="en-US" sz="1400" dirty="0" smtClean="0">
              <a:solidFill>
                <a:schemeClr val="tx1"/>
              </a:solidFill>
            </a:endParaRPr>
          </a:p>
          <a:p>
            <a:pPr>
              <a:buFont typeface="Arial" pitchFamily="34" charset="0"/>
              <a:buChar char="•"/>
            </a:pPr>
            <a:r>
              <a:rPr lang="en-US" sz="1400" dirty="0" smtClean="0">
                <a:solidFill>
                  <a:schemeClr val="tx1"/>
                </a:solidFill>
              </a:rPr>
              <a:t> Consignment Location – The location that items on a consignment sales order will be moved to once a shipment is finalized.</a:t>
            </a:r>
          </a:p>
          <a:p>
            <a:r>
              <a:rPr lang="en-US" sz="1400" dirty="0" smtClean="0">
                <a:solidFill>
                  <a:schemeClr val="tx1"/>
                </a:solidFill>
              </a:rPr>
              <a:t> </a:t>
            </a:r>
          </a:p>
          <a:p>
            <a:pPr>
              <a:buFont typeface="Arial" pitchFamily="34" charset="0"/>
              <a:buChar char="•"/>
            </a:pPr>
            <a:r>
              <a:rPr lang="en-US" sz="1400" dirty="0" smtClean="0">
                <a:solidFill>
                  <a:schemeClr val="tx1"/>
                </a:solidFill>
              </a:rPr>
              <a:t> Commission Class – The commission class used for the customer.  The commission class in customers and the commission group in products help determine what commission rate an item will receive.</a:t>
            </a:r>
          </a:p>
          <a:p>
            <a:r>
              <a:rPr lang="en-US" sz="1400" dirty="0" smtClean="0">
                <a:solidFill>
                  <a:schemeClr val="tx1"/>
                </a:solidFill>
              </a:rPr>
              <a:t> </a:t>
            </a:r>
          </a:p>
          <a:p>
            <a:pPr>
              <a:buFont typeface="Arial" pitchFamily="34" charset="0"/>
              <a:buChar char="•"/>
            </a:pPr>
            <a:r>
              <a:rPr lang="en-US" sz="1400" dirty="0" smtClean="0">
                <a:solidFill>
                  <a:schemeClr val="tx1"/>
                </a:solidFill>
              </a:rPr>
              <a:t> Picking Location – A primary location used when inventory is picked for a shipment.  Any picking requirements will be picked from the primary location.  If additional requirements are needed, standard picking logic will apply.  Leave the Picking Location blank if standard picking logic is needed.</a:t>
            </a:r>
          </a:p>
          <a:p>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3276600" cy="523220"/>
          </a:xfrm>
          <a:prstGeom prst="rect">
            <a:avLst/>
          </a:prstGeom>
          <a:noFill/>
        </p:spPr>
        <p:txBody>
          <a:bodyPr wrap="square" rtlCol="0">
            <a:spAutoFit/>
          </a:bodyPr>
          <a:lstStyle/>
          <a:p>
            <a:r>
              <a:rPr lang="en-US" sz="2800" dirty="0" smtClean="0"/>
              <a:t>Options Tab</a:t>
            </a:r>
            <a:endParaRPr lang="en-US" sz="2800" dirty="0"/>
          </a:p>
        </p:txBody>
      </p:sp>
      <p:pic>
        <p:nvPicPr>
          <p:cNvPr id="45058" name="Picture 2"/>
          <p:cNvPicPr>
            <a:picLocks noChangeAspect="1" noChangeArrowheads="1"/>
          </p:cNvPicPr>
          <p:nvPr/>
        </p:nvPicPr>
        <p:blipFill>
          <a:blip r:embed="rId2"/>
          <a:srcRect r="72500" b="64000"/>
          <a:stretch>
            <a:fillRect/>
          </a:stretch>
        </p:blipFill>
        <p:spPr bwMode="auto">
          <a:xfrm>
            <a:off x="1295400" y="3048000"/>
            <a:ext cx="3352800"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2057400"/>
            <a:ext cx="8229600" cy="116955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Active – If the customer is active it can be picked for new sales orders or new sales invoices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Conformity Certificate – If a certificate of conformity is required by the customer.  Used for reference only.</a:t>
            </a:r>
          </a:p>
          <a:p>
            <a:pPr>
              <a:buFont typeface="Arial" pitchFamily="34" charset="0"/>
              <a:buChar char="•"/>
            </a:pP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3276600" cy="523220"/>
          </a:xfrm>
          <a:prstGeom prst="rect">
            <a:avLst/>
          </a:prstGeom>
          <a:noFill/>
        </p:spPr>
        <p:txBody>
          <a:bodyPr wrap="square" rtlCol="0">
            <a:spAutoFit/>
          </a:bodyPr>
          <a:lstStyle/>
          <a:p>
            <a:r>
              <a:rPr lang="en-US" sz="2800" dirty="0" smtClean="0"/>
              <a:t>Products Tab</a:t>
            </a:r>
            <a:endParaRPr lang="en-US" sz="2800" dirty="0"/>
          </a:p>
        </p:txBody>
      </p:sp>
      <p:pic>
        <p:nvPicPr>
          <p:cNvPr id="46082" name="Picture 2"/>
          <p:cNvPicPr>
            <a:picLocks noChangeAspect="1" noChangeArrowheads="1"/>
          </p:cNvPicPr>
          <p:nvPr/>
        </p:nvPicPr>
        <p:blipFill>
          <a:blip r:embed="rId2"/>
          <a:srcRect r="19375" b="59000"/>
          <a:stretch>
            <a:fillRect/>
          </a:stretch>
        </p:blipFill>
        <p:spPr bwMode="auto">
          <a:xfrm>
            <a:off x="304800" y="2819400"/>
            <a:ext cx="8391293"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2057400"/>
            <a:ext cx="8229600" cy="116955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All customer cross reference records for the customer are displayed.  Additional customer cross reference records can be added by using the action Add Product.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Customer cross reference records can be viewed/modified in the customer master or the product master</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3276600" cy="523220"/>
          </a:xfrm>
          <a:prstGeom prst="rect">
            <a:avLst/>
          </a:prstGeom>
          <a:noFill/>
        </p:spPr>
        <p:txBody>
          <a:bodyPr wrap="square" rtlCol="0">
            <a:spAutoFit/>
          </a:bodyPr>
          <a:lstStyle/>
          <a:p>
            <a:r>
              <a:rPr lang="en-US" sz="2800" dirty="0" smtClean="0"/>
              <a:t>Delivery Tab</a:t>
            </a:r>
            <a:endParaRPr lang="en-US" sz="2800" dirty="0"/>
          </a:p>
        </p:txBody>
      </p:sp>
      <p:pic>
        <p:nvPicPr>
          <p:cNvPr id="47106" name="Picture 2"/>
          <p:cNvPicPr>
            <a:picLocks noChangeAspect="1" noChangeArrowheads="1"/>
          </p:cNvPicPr>
          <p:nvPr/>
        </p:nvPicPr>
        <p:blipFill>
          <a:blip r:embed="rId2"/>
          <a:srcRect r="18125" b="37000"/>
          <a:stretch>
            <a:fillRect/>
          </a:stretch>
        </p:blipFill>
        <p:spPr bwMode="auto">
          <a:xfrm>
            <a:off x="762000" y="2590801"/>
            <a:ext cx="6934200" cy="3334768"/>
          </a:xfrm>
          <a:prstGeom prst="rect">
            <a:avLst/>
          </a:prstGeom>
          <a:noFill/>
          <a:ln w="9525">
            <a:noFill/>
            <a:miter lim="800000"/>
            <a:headEnd/>
            <a:tailEnd/>
          </a:ln>
          <a:effectLst/>
        </p:spPr>
      </p:pic>
      <p:sp>
        <p:nvSpPr>
          <p:cNvPr id="7" name="TextBox 6"/>
          <p:cNvSpPr txBox="1"/>
          <p:nvPr/>
        </p:nvSpPr>
        <p:spPr>
          <a:xfrm>
            <a:off x="990600" y="6096000"/>
            <a:ext cx="4953000" cy="307777"/>
          </a:xfrm>
          <a:prstGeom prst="rect">
            <a:avLst/>
          </a:prstGeom>
          <a:noFill/>
        </p:spPr>
        <p:txBody>
          <a:bodyPr wrap="square" rtlCol="0">
            <a:spAutoFit/>
          </a:bodyPr>
          <a:lstStyle/>
          <a:p>
            <a:r>
              <a:rPr lang="en-US" sz="1400" dirty="0" smtClean="0"/>
              <a:t>The default delivery address for the customer</a:t>
            </a:r>
            <a:endParaRPr lang="en-US" sz="1400" dirty="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5715000" cy="523220"/>
          </a:xfrm>
          <a:prstGeom prst="rect">
            <a:avLst/>
          </a:prstGeom>
          <a:noFill/>
        </p:spPr>
        <p:txBody>
          <a:bodyPr wrap="square" rtlCol="0">
            <a:spAutoFit/>
          </a:bodyPr>
          <a:lstStyle/>
          <a:p>
            <a:r>
              <a:rPr lang="en-US" sz="2800" dirty="0" smtClean="0"/>
              <a:t>Contacts and Branches Tab</a:t>
            </a:r>
            <a:endParaRPr lang="en-US" sz="2800" dirty="0"/>
          </a:p>
        </p:txBody>
      </p:sp>
      <p:pic>
        <p:nvPicPr>
          <p:cNvPr id="48130" name="Picture 2"/>
          <p:cNvPicPr>
            <a:picLocks noChangeAspect="1" noChangeArrowheads="1"/>
          </p:cNvPicPr>
          <p:nvPr/>
        </p:nvPicPr>
        <p:blipFill>
          <a:blip r:embed="rId2"/>
          <a:srcRect r="18750" b="7000"/>
          <a:stretch>
            <a:fillRect/>
          </a:stretch>
        </p:blipFill>
        <p:spPr bwMode="auto">
          <a:xfrm>
            <a:off x="1371600" y="2667000"/>
            <a:ext cx="5181600" cy="3706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2057401"/>
            <a:ext cx="82296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Branches </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Additional branches for a customer record can be added using the Add Branch action.  Additional branches should be used when a delivery address differs from the Bill To address and will be used multiple times.  By using a branch, a ship to address will not have to be re-keyed every time it is required on a sales order.  When adding a branch, all the information from the customer record will duplicate and only information that is different needs to change.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Contacts</a:t>
            </a:r>
          </a:p>
          <a:p>
            <a:r>
              <a:rPr lang="en-US" sz="1400" dirty="0" smtClean="0">
                <a:solidFill>
                  <a:schemeClr val="tx1"/>
                </a:solidFill>
              </a:rPr>
              <a:t> </a:t>
            </a:r>
          </a:p>
          <a:p>
            <a:pPr lvl="1">
              <a:buFont typeface="Arial" pitchFamily="34" charset="0"/>
              <a:buChar char="•"/>
            </a:pPr>
            <a:r>
              <a:rPr lang="en-US" sz="1400" dirty="0" smtClean="0">
                <a:solidFill>
                  <a:schemeClr val="tx1"/>
                </a:solidFill>
              </a:rPr>
              <a:t> Contacts can be added and stored against a customer record.  Each branch will have it’s own list of contacts.  Contacts can be added by using the action New Contact</a:t>
            </a:r>
          </a:p>
          <a:p>
            <a:pPr lvl="1">
              <a:buFont typeface="Arial" pitchFamily="34" charset="0"/>
              <a:buChar char="•"/>
            </a:pPr>
            <a:r>
              <a:rPr lang="en-US" sz="1400" dirty="0" smtClean="0">
                <a:solidFill>
                  <a:schemeClr val="tx1"/>
                </a:solidFill>
              </a:rPr>
              <a:t> Details Tab of adding a contact allows you to track;</a:t>
            </a:r>
          </a:p>
          <a:p>
            <a:pPr marL="1257300" lvl="2" indent="-342900">
              <a:buFont typeface="+mj-lt"/>
              <a:buAutoNum type="alphaUcPeriod"/>
            </a:pPr>
            <a:r>
              <a:rPr lang="en-US" sz="1400" dirty="0" smtClean="0">
                <a:solidFill>
                  <a:schemeClr val="tx1"/>
                </a:solidFill>
              </a:rPr>
              <a:t>Work Phone</a:t>
            </a:r>
          </a:p>
          <a:p>
            <a:pPr marL="1257300" lvl="2" indent="-342900">
              <a:buFont typeface="+mj-lt"/>
              <a:buAutoNum type="alphaUcPeriod"/>
            </a:pPr>
            <a:r>
              <a:rPr lang="en-US" sz="1400" dirty="0" smtClean="0">
                <a:solidFill>
                  <a:schemeClr val="tx1"/>
                </a:solidFill>
              </a:rPr>
              <a:t>Mobile Phone</a:t>
            </a:r>
          </a:p>
          <a:p>
            <a:pPr marL="1257300" lvl="2" indent="-342900">
              <a:buFont typeface="+mj-lt"/>
              <a:buAutoNum type="alphaUcPeriod"/>
            </a:pPr>
            <a:r>
              <a:rPr lang="en-US" sz="1400" dirty="0" smtClean="0">
                <a:solidFill>
                  <a:schemeClr val="tx1"/>
                </a:solidFill>
              </a:rPr>
              <a:t>Home Phone</a:t>
            </a:r>
          </a:p>
          <a:p>
            <a:pPr marL="1257300" lvl="2" indent="-342900">
              <a:buFont typeface="+mj-lt"/>
              <a:buAutoNum type="alphaUcPeriod"/>
            </a:pPr>
            <a:r>
              <a:rPr lang="en-US" sz="1400" dirty="0" smtClean="0">
                <a:solidFill>
                  <a:schemeClr val="tx1"/>
                </a:solidFill>
              </a:rPr>
              <a:t>Fax Number</a:t>
            </a:r>
          </a:p>
          <a:p>
            <a:pPr marL="1257300" lvl="2" indent="-342900">
              <a:buFont typeface="+mj-lt"/>
              <a:buAutoNum type="alphaUcPeriod"/>
            </a:pPr>
            <a:r>
              <a:rPr lang="en-US" sz="1400" dirty="0" smtClean="0">
                <a:solidFill>
                  <a:schemeClr val="tx1"/>
                </a:solidFill>
              </a:rPr>
              <a:t>Work Email</a:t>
            </a:r>
          </a:p>
          <a:p>
            <a:pPr marL="1257300" lvl="2" indent="-342900">
              <a:buFont typeface="+mj-lt"/>
              <a:buAutoNum type="alphaUcPeriod"/>
            </a:pPr>
            <a:r>
              <a:rPr lang="en-US" sz="1400" dirty="0" smtClean="0">
                <a:solidFill>
                  <a:schemeClr val="tx1"/>
                </a:solidFill>
              </a:rPr>
              <a:t>Home Email</a:t>
            </a: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2057401"/>
            <a:ext cx="8229600" cy="2246769"/>
          </a:xfrm>
          <a:prstGeom prst="rect">
            <a:avLst/>
          </a:prstGeom>
          <a:noFill/>
        </p:spPr>
        <p:txBody>
          <a:bodyPr wrap="square" rtlCol="0">
            <a:spAutoFit/>
          </a:bodyPr>
          <a:lstStyle/>
          <a:p>
            <a:pPr lvl="1">
              <a:buFont typeface="Arial" pitchFamily="34" charset="0"/>
              <a:buChar char="•"/>
            </a:pPr>
            <a:r>
              <a:rPr lang="en-US" sz="1400" dirty="0" smtClean="0">
                <a:solidFill>
                  <a:schemeClr val="tx1"/>
                </a:solidFill>
              </a:rPr>
              <a:t> Additionally on the General Tab the following fields are provided;</a:t>
            </a:r>
          </a:p>
          <a:p>
            <a:r>
              <a:rPr lang="en-US" sz="1400" dirty="0" smtClean="0">
                <a:solidFill>
                  <a:schemeClr val="tx1"/>
                </a:solidFill>
              </a:rPr>
              <a:t> </a:t>
            </a:r>
          </a:p>
          <a:p>
            <a:pPr marL="1257300" lvl="2" indent="-342900">
              <a:buFont typeface="+mj-lt"/>
              <a:buAutoNum type="alphaUcPeriod"/>
            </a:pPr>
            <a:r>
              <a:rPr lang="en-US" sz="1400" dirty="0" smtClean="0">
                <a:solidFill>
                  <a:schemeClr val="tx1"/>
                </a:solidFill>
              </a:rPr>
              <a:t> Job Title – The contact’s job title</a:t>
            </a:r>
          </a:p>
          <a:p>
            <a:pPr marL="1257300" lvl="2" indent="-342900">
              <a:buFont typeface="+mj-lt"/>
              <a:buAutoNum type="alphaUcPeriod"/>
            </a:pPr>
            <a:r>
              <a:rPr lang="en-US" sz="1400" dirty="0" smtClean="0">
                <a:solidFill>
                  <a:schemeClr val="tx1"/>
                </a:solidFill>
              </a:rPr>
              <a:t> Owner – The WinMan user who is responsible for the contact</a:t>
            </a:r>
          </a:p>
          <a:p>
            <a:pPr marL="1257300" lvl="2" indent="-342900">
              <a:buFont typeface="+mj-lt"/>
              <a:buAutoNum type="alphaUcPeriod"/>
            </a:pPr>
            <a:r>
              <a:rPr lang="en-US" sz="1400" dirty="0" smtClean="0">
                <a:solidFill>
                  <a:schemeClr val="tx1"/>
                </a:solidFill>
              </a:rPr>
              <a:t> Lead type – The type of contact</a:t>
            </a:r>
          </a:p>
          <a:p>
            <a:pPr marL="1257300" lvl="2" indent="-342900">
              <a:buFont typeface="+mj-lt"/>
              <a:buAutoNum type="alphaUcPeriod"/>
            </a:pPr>
            <a:r>
              <a:rPr lang="en-US" sz="1400" dirty="0" smtClean="0">
                <a:solidFill>
                  <a:schemeClr val="tx1"/>
                </a:solidFill>
              </a:rPr>
              <a:t> Active – If the contact is active</a:t>
            </a:r>
          </a:p>
          <a:p>
            <a:pPr marL="1257300" lvl="2" indent="-342900">
              <a:buFont typeface="+mj-lt"/>
              <a:buAutoNum type="alphaUcPeriod"/>
            </a:pPr>
            <a:r>
              <a:rPr lang="en-US" sz="1400" dirty="0" smtClean="0">
                <a:solidFill>
                  <a:schemeClr val="tx1"/>
                </a:solidFill>
              </a:rPr>
              <a:t> CRM Source – The CRM source of the contact</a:t>
            </a:r>
          </a:p>
          <a:p>
            <a:pPr marL="1257300" lvl="2" indent="-342900">
              <a:buFont typeface="+mj-lt"/>
              <a:buAutoNum type="alphaUcPeriod"/>
            </a:pPr>
            <a:r>
              <a:rPr lang="en-US" sz="1400" dirty="0" smtClean="0">
                <a:solidFill>
                  <a:schemeClr val="tx1"/>
                </a:solidFill>
              </a:rPr>
              <a:t> CRM Group – The CRM group of the contact</a:t>
            </a:r>
          </a:p>
          <a:p>
            <a:pPr marL="1257300" lvl="2" indent="-342900">
              <a:buFont typeface="+mj-lt"/>
              <a:buAutoNum type="alphaUcPeriod"/>
            </a:pPr>
            <a:r>
              <a:rPr lang="en-US" sz="1400" dirty="0" smtClean="0">
                <a:solidFill>
                  <a:schemeClr val="tx1"/>
                </a:solidFill>
              </a:rPr>
              <a:t> CRM Region – The CRM region of the contact</a:t>
            </a:r>
          </a:p>
          <a:p>
            <a:pPr lvl="1">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3276600" cy="523220"/>
          </a:xfrm>
          <a:prstGeom prst="rect">
            <a:avLst/>
          </a:prstGeom>
          <a:noFill/>
        </p:spPr>
        <p:txBody>
          <a:bodyPr wrap="square" rtlCol="0">
            <a:spAutoFit/>
          </a:bodyPr>
          <a:lstStyle/>
          <a:p>
            <a:r>
              <a:rPr lang="en-US" sz="2800" dirty="0" smtClean="0"/>
              <a:t>Notes Tab</a:t>
            </a:r>
            <a:endParaRPr lang="en-US" sz="2800" dirty="0"/>
          </a:p>
        </p:txBody>
      </p:sp>
      <p:sp>
        <p:nvSpPr>
          <p:cNvPr id="7" name="TextBox 6"/>
          <p:cNvSpPr txBox="1"/>
          <p:nvPr/>
        </p:nvSpPr>
        <p:spPr>
          <a:xfrm>
            <a:off x="990600" y="6096000"/>
            <a:ext cx="4953000" cy="307777"/>
          </a:xfrm>
          <a:prstGeom prst="rect">
            <a:avLst/>
          </a:prstGeom>
          <a:noFill/>
        </p:spPr>
        <p:txBody>
          <a:bodyPr wrap="square" rtlCol="0">
            <a:spAutoFit/>
          </a:bodyPr>
          <a:lstStyle/>
          <a:p>
            <a:r>
              <a:rPr lang="en-US" sz="1400" dirty="0" smtClean="0"/>
              <a:t>Internal notes about </a:t>
            </a:r>
            <a:r>
              <a:rPr lang="en-US" sz="1400" smtClean="0"/>
              <a:t>the customer </a:t>
            </a:r>
            <a:endParaRPr lang="en-US" sz="1400" dirty="0"/>
          </a:p>
        </p:txBody>
      </p:sp>
      <p:pic>
        <p:nvPicPr>
          <p:cNvPr id="49154" name="Picture 2"/>
          <p:cNvPicPr>
            <a:picLocks noChangeAspect="1" noChangeArrowheads="1"/>
          </p:cNvPicPr>
          <p:nvPr/>
        </p:nvPicPr>
        <p:blipFill>
          <a:blip r:embed="rId2"/>
          <a:srcRect r="17500" b="65000"/>
          <a:stretch>
            <a:fillRect/>
          </a:stretch>
        </p:blipFill>
        <p:spPr bwMode="auto">
          <a:xfrm>
            <a:off x="381000" y="3048000"/>
            <a:ext cx="8077200" cy="21416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Searching for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04800" y="1219200"/>
            <a:ext cx="8305800" cy="3477875"/>
          </a:xfrm>
          <a:prstGeom prst="rect">
            <a:avLst/>
          </a:prstGeom>
          <a:noFill/>
        </p:spPr>
        <p:txBody>
          <a:bodyPr wrap="square" rtlCol="0">
            <a:spAutoFit/>
          </a:bodyPr>
          <a:lstStyle/>
          <a:p>
            <a:r>
              <a:rPr lang="en-US" sz="2000" dirty="0" smtClean="0">
                <a:solidFill>
                  <a:schemeClr val="tx1"/>
                </a:solidFill>
              </a:rPr>
              <a:t>To display existing records use the search option from the top right of the screen. Use * as the wildcard search or ? for an individual character.</a:t>
            </a:r>
          </a:p>
          <a:p>
            <a:endParaRPr lang="en-US" sz="2000" dirty="0" smtClean="0">
              <a:solidFill>
                <a:schemeClr val="tx1"/>
              </a:solidFill>
            </a:endParaRPr>
          </a:p>
          <a:p>
            <a:r>
              <a:rPr lang="en-US" sz="2000" dirty="0" smtClean="0">
                <a:solidFill>
                  <a:schemeClr val="tx1"/>
                </a:solidFill>
              </a:rPr>
              <a:t>The wildcard search is effective in standing data modules.  However when in modules with large data sets, users should avoid the wildcard and refine the search. </a:t>
            </a:r>
          </a:p>
          <a:p>
            <a:r>
              <a:rPr lang="en-US" sz="2000" dirty="0" smtClean="0">
                <a:solidFill>
                  <a:schemeClr val="tx1"/>
                </a:solidFill>
              </a:rPr>
              <a:t> </a:t>
            </a:r>
          </a:p>
          <a:p>
            <a:r>
              <a:rPr lang="en-US" sz="2000" dirty="0" smtClean="0">
                <a:solidFill>
                  <a:schemeClr val="tx1"/>
                </a:solidFill>
              </a:rPr>
              <a:t>The results from the search are displayed in a window. Open the required record by either </a:t>
            </a:r>
            <a:r>
              <a:rPr lang="en-US" sz="2000" i="1" dirty="0" smtClean="0">
                <a:solidFill>
                  <a:schemeClr val="tx1"/>
                </a:solidFill>
              </a:rPr>
              <a:t>double clicking</a:t>
            </a:r>
            <a:r>
              <a:rPr lang="en-US" sz="2000" dirty="0" smtClean="0">
                <a:solidFill>
                  <a:schemeClr val="tx1"/>
                </a:solidFill>
              </a:rPr>
              <a:t> the line or selecting it and clicking </a:t>
            </a:r>
            <a:r>
              <a:rPr lang="en-US" sz="2000" b="1" dirty="0" smtClean="0">
                <a:solidFill>
                  <a:schemeClr val="tx1"/>
                </a:solidFill>
              </a:rPr>
              <a:t>OK</a:t>
            </a:r>
            <a:r>
              <a:rPr lang="en-US" sz="2000" dirty="0" smtClean="0">
                <a:solidFill>
                  <a:schemeClr val="tx1"/>
                </a:solidFill>
              </a:rPr>
              <a:t>. If an exact match was found from the selection the system will go straight into that record.</a:t>
            </a:r>
            <a:endParaRPr lang="en-US" sz="2000" dirty="0">
              <a:solidFill>
                <a:schemeClr val="tx1"/>
              </a:solidFill>
            </a:endParaRPr>
          </a:p>
        </p:txBody>
      </p:sp>
      <p:sp>
        <p:nvSpPr>
          <p:cNvPr id="5" name="TextBox 4"/>
          <p:cNvSpPr txBox="1"/>
          <p:nvPr/>
        </p:nvSpPr>
        <p:spPr>
          <a:xfrm>
            <a:off x="304800" y="4876800"/>
            <a:ext cx="8305800" cy="1323439"/>
          </a:xfrm>
          <a:prstGeom prst="rect">
            <a:avLst/>
          </a:prstGeom>
          <a:solidFill>
            <a:schemeClr val="tx2">
              <a:lumMod val="20000"/>
              <a:lumOff val="80000"/>
            </a:schemeClr>
          </a:solidFill>
        </p:spPr>
        <p:txBody>
          <a:bodyPr wrap="square" rtlCol="0">
            <a:spAutoFit/>
          </a:bodyPr>
          <a:lstStyle/>
          <a:p>
            <a:r>
              <a:rPr lang="en-US" sz="1600" dirty="0" smtClean="0">
                <a:solidFill>
                  <a:schemeClr val="tx1"/>
                </a:solidFill>
              </a:rPr>
              <a:t>SYSTEM SETTING:  The number of results returned for a search by default is 100.  This number can be changed, but the larger the number, the more performance will be affected.  To change the maximum number of results returned from a search use the General setting </a:t>
            </a:r>
            <a:r>
              <a:rPr lang="en-US" sz="1600" b="1" dirty="0" smtClean="0">
                <a:solidFill>
                  <a:schemeClr val="tx1"/>
                </a:solidFill>
              </a:rPr>
              <a:t>Maximum Search Results</a:t>
            </a:r>
            <a:r>
              <a:rPr lang="en-US" sz="1600" dirty="0" smtClean="0">
                <a:solidFill>
                  <a:schemeClr val="tx1"/>
                </a:solidFill>
              </a:rPr>
              <a:t>.  The setting should be enabled and the value should be the maximum number of records to be returned </a:t>
            </a: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3276600" cy="523220"/>
          </a:xfrm>
          <a:prstGeom prst="rect">
            <a:avLst/>
          </a:prstGeom>
          <a:noFill/>
        </p:spPr>
        <p:txBody>
          <a:bodyPr wrap="square" rtlCol="0">
            <a:spAutoFit/>
          </a:bodyPr>
          <a:lstStyle/>
          <a:p>
            <a:r>
              <a:rPr lang="en-US" sz="2800" dirty="0" smtClean="0"/>
              <a:t>Prompt Text Tab</a:t>
            </a:r>
            <a:endParaRPr lang="en-US" sz="2800" dirty="0"/>
          </a:p>
        </p:txBody>
      </p:sp>
      <p:sp>
        <p:nvSpPr>
          <p:cNvPr id="7" name="TextBox 6"/>
          <p:cNvSpPr txBox="1"/>
          <p:nvPr/>
        </p:nvSpPr>
        <p:spPr>
          <a:xfrm>
            <a:off x="838200" y="5791200"/>
            <a:ext cx="7315200" cy="307777"/>
          </a:xfrm>
          <a:prstGeom prst="rect">
            <a:avLst/>
          </a:prstGeom>
          <a:noFill/>
        </p:spPr>
        <p:txBody>
          <a:bodyPr wrap="square" rtlCol="0">
            <a:spAutoFit/>
          </a:bodyPr>
          <a:lstStyle/>
          <a:p>
            <a:r>
              <a:rPr lang="en-US" sz="1400" dirty="0" smtClean="0"/>
              <a:t>Notes that will prompt Sales Order entry when entering an order for the customer  </a:t>
            </a:r>
            <a:endParaRPr lang="en-US" sz="1400" dirty="0"/>
          </a:p>
        </p:txBody>
      </p:sp>
      <p:pic>
        <p:nvPicPr>
          <p:cNvPr id="1026" name="Picture 2"/>
          <p:cNvPicPr>
            <a:picLocks noChangeAspect="1" noChangeArrowheads="1"/>
          </p:cNvPicPr>
          <p:nvPr/>
        </p:nvPicPr>
        <p:blipFill>
          <a:blip r:embed="rId2"/>
          <a:srcRect r="18125" b="62000"/>
          <a:stretch>
            <a:fillRect/>
          </a:stretch>
        </p:blipFill>
        <p:spPr bwMode="auto">
          <a:xfrm>
            <a:off x="609600" y="2743200"/>
            <a:ext cx="8153400" cy="23651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4648200" cy="523220"/>
          </a:xfrm>
          <a:prstGeom prst="rect">
            <a:avLst/>
          </a:prstGeom>
          <a:noFill/>
        </p:spPr>
        <p:txBody>
          <a:bodyPr wrap="square" rtlCol="0">
            <a:spAutoFit/>
          </a:bodyPr>
          <a:lstStyle/>
          <a:p>
            <a:r>
              <a:rPr lang="en-US" sz="2800" dirty="0" smtClean="0"/>
              <a:t>Process Events Tab</a:t>
            </a:r>
            <a:endParaRPr lang="en-US" sz="2800" dirty="0"/>
          </a:p>
        </p:txBody>
      </p:sp>
      <p:pic>
        <p:nvPicPr>
          <p:cNvPr id="2050" name="Picture 2"/>
          <p:cNvPicPr>
            <a:picLocks noChangeAspect="1" noChangeArrowheads="1"/>
          </p:cNvPicPr>
          <p:nvPr/>
        </p:nvPicPr>
        <p:blipFill>
          <a:blip r:embed="rId2"/>
          <a:srcRect/>
          <a:stretch>
            <a:fillRect/>
          </a:stretch>
        </p:blipFill>
        <p:spPr bwMode="auto">
          <a:xfrm>
            <a:off x="1447800" y="2819400"/>
            <a:ext cx="4648200" cy="36828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2057401"/>
            <a:ext cx="8229600" cy="3323987"/>
          </a:xfrm>
          <a:prstGeom prst="rect">
            <a:avLst/>
          </a:prstGeom>
          <a:noFill/>
        </p:spPr>
        <p:txBody>
          <a:bodyPr wrap="square" rtlCol="0">
            <a:spAutoFit/>
          </a:bodyPr>
          <a:lstStyle/>
          <a:p>
            <a:pPr lvl="1">
              <a:buFont typeface="Arial" pitchFamily="34" charset="0"/>
              <a:buChar char="•"/>
            </a:pPr>
            <a:r>
              <a:rPr lang="en-US" sz="1400" dirty="0" smtClean="0">
                <a:solidFill>
                  <a:schemeClr val="tx1"/>
                </a:solidFill>
              </a:rPr>
              <a:t> Report Preferences – Any sales related print that can be sent to a customer can be set up as a report preference.  The report preference stores the preferred method(s) the customer would like to receive the print which include;</a:t>
            </a:r>
          </a:p>
          <a:p>
            <a:pPr lvl="2">
              <a:buFont typeface="Arial" pitchFamily="34" charset="0"/>
              <a:buChar char="•"/>
            </a:pPr>
            <a:r>
              <a:rPr lang="en-US" sz="1400" dirty="0" smtClean="0">
                <a:solidFill>
                  <a:schemeClr val="tx1"/>
                </a:solidFill>
              </a:rPr>
              <a:t> Fax</a:t>
            </a:r>
          </a:p>
          <a:p>
            <a:pPr lvl="2">
              <a:buFont typeface="Arial" pitchFamily="34" charset="0"/>
              <a:buChar char="•"/>
            </a:pPr>
            <a:r>
              <a:rPr lang="en-US" sz="1400" dirty="0" smtClean="0">
                <a:solidFill>
                  <a:schemeClr val="tx1"/>
                </a:solidFill>
              </a:rPr>
              <a:t> Email </a:t>
            </a:r>
          </a:p>
          <a:p>
            <a:pPr lvl="2">
              <a:buFont typeface="Arial" pitchFamily="34" charset="0"/>
              <a:buChar char="•"/>
            </a:pPr>
            <a:r>
              <a:rPr lang="en-US" sz="1400" dirty="0" smtClean="0">
                <a:solidFill>
                  <a:schemeClr val="tx1"/>
                </a:solidFill>
              </a:rPr>
              <a:t> Printed copy which also included the number of copies.  </a:t>
            </a:r>
          </a:p>
          <a:p>
            <a:pPr lvl="2">
              <a:buFont typeface="Arial" pitchFamily="34" charset="0"/>
              <a:buChar char="•"/>
            </a:pPr>
            <a:r>
              <a:rPr lang="en-US" sz="1400" dirty="0" smtClean="0">
                <a:solidFill>
                  <a:schemeClr val="tx1"/>
                </a:solidFill>
              </a:rPr>
              <a:t>Archive which saves a copy of the document as an attachment to the record being printed</a:t>
            </a:r>
          </a:p>
          <a:p>
            <a:pPr lvl="3">
              <a:buFont typeface="Arial" pitchFamily="34" charset="0"/>
              <a:buChar char="•"/>
            </a:pPr>
            <a:r>
              <a:rPr lang="en-US" sz="1400" dirty="0" smtClean="0">
                <a:solidFill>
                  <a:schemeClr val="tx1"/>
                </a:solidFill>
              </a:rPr>
              <a:t> i.e. when the archive option is selected in the sales order program for the sales pro-forma invoice, a </a:t>
            </a:r>
            <a:r>
              <a:rPr lang="en-US" sz="1400" dirty="0" err="1" smtClean="0">
                <a:solidFill>
                  <a:schemeClr val="tx1"/>
                </a:solidFill>
              </a:rPr>
              <a:t>pdf</a:t>
            </a:r>
            <a:r>
              <a:rPr lang="en-US" sz="1400" dirty="0" smtClean="0">
                <a:solidFill>
                  <a:schemeClr val="tx1"/>
                </a:solidFill>
              </a:rPr>
              <a:t> of the pro-forma invoice will be attached in the documents panel for the sales order </a:t>
            </a:r>
          </a:p>
          <a:p>
            <a:pPr lvl="1">
              <a:buFont typeface="Arial" pitchFamily="34" charset="0"/>
              <a:buChar char="•"/>
            </a:pPr>
            <a:endParaRPr lang="en-US" sz="1400" dirty="0" smtClean="0">
              <a:solidFill>
                <a:schemeClr val="tx1"/>
              </a:solidFill>
            </a:endParaRPr>
          </a:p>
          <a:p>
            <a:pPr lvl="2">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Fax and email options also allow for a specific email address and specific fax number for the print.</a:t>
            </a:r>
          </a:p>
          <a:p>
            <a:pPr lvl="1">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4648200" cy="523220"/>
          </a:xfrm>
          <a:prstGeom prst="rect">
            <a:avLst/>
          </a:prstGeom>
          <a:noFill/>
        </p:spPr>
        <p:txBody>
          <a:bodyPr wrap="square" rtlCol="0">
            <a:spAutoFit/>
          </a:bodyPr>
          <a:lstStyle/>
          <a:p>
            <a:r>
              <a:rPr lang="en-US" sz="2800" dirty="0" smtClean="0"/>
              <a:t>Settings Tab</a:t>
            </a:r>
            <a:endParaRPr lang="en-US" sz="2800" dirty="0"/>
          </a:p>
        </p:txBody>
      </p:sp>
      <p:pic>
        <p:nvPicPr>
          <p:cNvPr id="3074" name="Picture 2"/>
          <p:cNvPicPr>
            <a:picLocks noChangeAspect="1" noChangeArrowheads="1"/>
          </p:cNvPicPr>
          <p:nvPr/>
        </p:nvPicPr>
        <p:blipFill>
          <a:blip r:embed="rId2"/>
          <a:srcRect r="58750" b="66000"/>
          <a:stretch>
            <a:fillRect/>
          </a:stretch>
        </p:blipFill>
        <p:spPr bwMode="auto">
          <a:xfrm>
            <a:off x="533400" y="2819400"/>
            <a:ext cx="5029200" cy="259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2057401"/>
            <a:ext cx="8229600" cy="1815882"/>
          </a:xfrm>
          <a:prstGeom prst="rect">
            <a:avLst/>
          </a:prstGeom>
          <a:noFill/>
        </p:spPr>
        <p:txBody>
          <a:bodyPr wrap="square" rtlCol="0">
            <a:spAutoFit/>
          </a:bodyPr>
          <a:lstStyle/>
          <a:p>
            <a:r>
              <a:rPr lang="en-US" sz="1400" dirty="0" smtClean="0">
                <a:solidFill>
                  <a:schemeClr val="tx1"/>
                </a:solidFill>
              </a:rPr>
              <a:t> Automatic Invoicing – Options – Automatic invoicing for a customer can create an invoice based on a (S)</a:t>
            </a:r>
            <a:r>
              <a:rPr lang="en-US" sz="1400" dirty="0" err="1" smtClean="0">
                <a:solidFill>
                  <a:schemeClr val="tx1"/>
                </a:solidFill>
              </a:rPr>
              <a:t>hipment</a:t>
            </a:r>
            <a:r>
              <a:rPr lang="en-US" sz="1400" dirty="0" smtClean="0">
                <a:solidFill>
                  <a:schemeClr val="tx1"/>
                </a:solidFill>
              </a:rPr>
              <a:t>, (W)</a:t>
            </a:r>
            <a:r>
              <a:rPr lang="en-US" sz="1400" dirty="0" err="1" smtClean="0">
                <a:solidFill>
                  <a:schemeClr val="tx1"/>
                </a:solidFill>
              </a:rPr>
              <a:t>eekly</a:t>
            </a:r>
            <a:r>
              <a:rPr lang="en-US" sz="1400" dirty="0" smtClean="0">
                <a:solidFill>
                  <a:schemeClr val="tx1"/>
                </a:solidFill>
              </a:rPr>
              <a:t> time period, (M)</a:t>
            </a:r>
            <a:r>
              <a:rPr lang="en-US" sz="1400" dirty="0" err="1" smtClean="0">
                <a:solidFill>
                  <a:schemeClr val="tx1"/>
                </a:solidFill>
              </a:rPr>
              <a:t>onthly</a:t>
            </a:r>
            <a:r>
              <a:rPr lang="en-US" sz="1400" dirty="0" smtClean="0">
                <a:solidFill>
                  <a:schemeClr val="tx1"/>
                </a:solidFill>
              </a:rPr>
              <a:t> time period, or (N)ever.</a:t>
            </a:r>
          </a:p>
          <a:p>
            <a:r>
              <a:rPr lang="en-US" sz="1400" dirty="0" smtClean="0">
                <a:solidFill>
                  <a:schemeClr val="tx1"/>
                </a:solidFill>
              </a:rPr>
              <a:t> </a:t>
            </a:r>
          </a:p>
          <a:p>
            <a:r>
              <a:rPr lang="en-US" sz="1400" dirty="0" smtClean="0">
                <a:solidFill>
                  <a:schemeClr val="tx1"/>
                </a:solidFill>
              </a:rPr>
              <a:t>Automatic Invoicing – Finalize – Automatic invoicing can create a finalized invoice or a temporary invoice.  A finalized invoice is created ready to send to the customer and post to the GL.  </a:t>
            </a:r>
            <a:r>
              <a:rPr lang="en-US" sz="1400" dirty="0" err="1" smtClean="0">
                <a:solidFill>
                  <a:schemeClr val="tx1"/>
                </a:solidFill>
              </a:rPr>
              <a:t>Unfinalized</a:t>
            </a:r>
            <a:r>
              <a:rPr lang="en-US" sz="1400" dirty="0" smtClean="0">
                <a:solidFill>
                  <a:schemeClr val="tx1"/>
                </a:solidFill>
              </a:rPr>
              <a:t> invoices are created if any changes might be required, such as adding freight or changing pricing, and must then be manually finalized.</a:t>
            </a:r>
          </a:p>
          <a:p>
            <a:pPr lvl="1">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4648200" cy="523220"/>
          </a:xfrm>
          <a:prstGeom prst="rect">
            <a:avLst/>
          </a:prstGeom>
          <a:noFill/>
        </p:spPr>
        <p:txBody>
          <a:bodyPr wrap="square" rtlCol="0">
            <a:spAutoFit/>
          </a:bodyPr>
          <a:lstStyle/>
          <a:p>
            <a:r>
              <a:rPr lang="en-US" sz="2800" dirty="0" smtClean="0"/>
              <a:t>Credit Cards Tab</a:t>
            </a:r>
            <a:endParaRPr lang="en-US" sz="2800" dirty="0"/>
          </a:p>
        </p:txBody>
      </p:sp>
      <p:pic>
        <p:nvPicPr>
          <p:cNvPr id="4098" name="Picture 2"/>
          <p:cNvPicPr>
            <a:picLocks noChangeAspect="1" noChangeArrowheads="1"/>
          </p:cNvPicPr>
          <p:nvPr/>
        </p:nvPicPr>
        <p:blipFill>
          <a:blip r:embed="rId2"/>
          <a:srcRect r="18125" b="40000"/>
          <a:stretch>
            <a:fillRect/>
          </a:stretch>
        </p:blipFill>
        <p:spPr bwMode="auto">
          <a:xfrm>
            <a:off x="914400" y="2514600"/>
            <a:ext cx="6781800" cy="3106168"/>
          </a:xfrm>
          <a:prstGeom prst="rect">
            <a:avLst/>
          </a:prstGeom>
          <a:noFill/>
          <a:ln w="9525">
            <a:noFill/>
            <a:miter lim="800000"/>
            <a:headEnd/>
            <a:tailEnd/>
          </a:ln>
          <a:effectLst/>
        </p:spPr>
      </p:pic>
      <p:sp>
        <p:nvSpPr>
          <p:cNvPr id="7" name="TextBox 6"/>
          <p:cNvSpPr txBox="1"/>
          <p:nvPr/>
        </p:nvSpPr>
        <p:spPr>
          <a:xfrm>
            <a:off x="838200" y="5867400"/>
            <a:ext cx="7848600" cy="523220"/>
          </a:xfrm>
          <a:prstGeom prst="rect">
            <a:avLst/>
          </a:prstGeom>
          <a:noFill/>
        </p:spPr>
        <p:txBody>
          <a:bodyPr wrap="square" rtlCol="0">
            <a:spAutoFit/>
          </a:bodyPr>
          <a:lstStyle/>
          <a:p>
            <a:r>
              <a:rPr lang="en-US" sz="1400" dirty="0" smtClean="0">
                <a:solidFill>
                  <a:schemeClr val="tx1"/>
                </a:solidFill>
              </a:rPr>
              <a:t>Use the Add Credit Card action to add a credit card to the customer.  At order entry an existing credit card may be selected for credit card processing.</a:t>
            </a: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4648200" cy="523220"/>
          </a:xfrm>
          <a:prstGeom prst="rect">
            <a:avLst/>
          </a:prstGeom>
          <a:noFill/>
        </p:spPr>
        <p:txBody>
          <a:bodyPr wrap="square" rtlCol="0">
            <a:spAutoFit/>
          </a:bodyPr>
          <a:lstStyle/>
          <a:p>
            <a:r>
              <a:rPr lang="en-US" sz="2800" dirty="0" smtClean="0"/>
              <a:t>Carriers Tab</a:t>
            </a:r>
            <a:endParaRPr lang="en-US" sz="2800" dirty="0"/>
          </a:p>
        </p:txBody>
      </p:sp>
      <p:pic>
        <p:nvPicPr>
          <p:cNvPr id="5122" name="Picture 2"/>
          <p:cNvPicPr>
            <a:picLocks noChangeAspect="1" noChangeArrowheads="1"/>
          </p:cNvPicPr>
          <p:nvPr/>
        </p:nvPicPr>
        <p:blipFill>
          <a:blip r:embed="rId2"/>
          <a:srcRect r="18125" b="59000"/>
          <a:stretch>
            <a:fillRect/>
          </a:stretch>
        </p:blipFill>
        <p:spPr bwMode="auto">
          <a:xfrm>
            <a:off x="457200" y="2667000"/>
            <a:ext cx="7790985" cy="2438400"/>
          </a:xfrm>
          <a:prstGeom prst="rect">
            <a:avLst/>
          </a:prstGeom>
          <a:noFill/>
          <a:ln w="9525">
            <a:noFill/>
            <a:miter lim="800000"/>
            <a:headEnd/>
            <a:tailEnd/>
          </a:ln>
          <a:effectLst/>
        </p:spPr>
      </p:pic>
      <p:sp>
        <p:nvSpPr>
          <p:cNvPr id="8" name="TextBox 7"/>
          <p:cNvSpPr txBox="1"/>
          <p:nvPr/>
        </p:nvSpPr>
        <p:spPr>
          <a:xfrm>
            <a:off x="609600" y="5410200"/>
            <a:ext cx="7620000" cy="954107"/>
          </a:xfrm>
          <a:prstGeom prst="rect">
            <a:avLst/>
          </a:prstGeom>
          <a:noFill/>
        </p:spPr>
        <p:txBody>
          <a:bodyPr wrap="square" rtlCol="0">
            <a:spAutoFit/>
          </a:bodyPr>
          <a:lstStyle/>
          <a:p>
            <a:r>
              <a:rPr lang="en-US" sz="1400" dirty="0" smtClean="0">
                <a:solidFill>
                  <a:schemeClr val="tx1"/>
                </a:solidFill>
              </a:rPr>
              <a:t>The preferred carriers for the customer.  Multiple entries can be added for a customer and a single record can be designated as a default for sales order entry.  Customer’s UPS collect numbers can be stored and will be used in the shipping integration when the freight method is used on a shipment.</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762000"/>
          </a:xfrm>
        </p:spPr>
        <p:txBody>
          <a:bodyPr/>
          <a:lstStyle/>
          <a:p>
            <a:r>
              <a:rPr lang="en-US" dirty="0" smtClean="0"/>
              <a:t>Customers</a:t>
            </a:r>
            <a:endParaRPr lang="en-US" dirty="0"/>
          </a:p>
        </p:txBody>
      </p:sp>
      <p:sp>
        <p:nvSpPr>
          <p:cNvPr id="4" name="Date Placeholder 3"/>
          <p:cNvSpPr>
            <a:spLocks noGrp="1"/>
          </p:cNvSpPr>
          <p:nvPr>
            <p:ph type="dt" sz="half" idx="10"/>
          </p:nvPr>
        </p:nvSpPr>
        <p:spPr/>
        <p:txBody>
          <a:bodyPr/>
          <a:lstStyle/>
          <a:p>
            <a:pPr>
              <a:defRPr/>
            </a:pPr>
            <a:r>
              <a:rPr lang="en-US" dirty="0" smtClean="0"/>
              <a:t>©2008 TTW</a:t>
            </a:r>
            <a:endParaRPr lang="en-US" dirty="0"/>
          </a:p>
        </p:txBody>
      </p:sp>
      <p:sp>
        <p:nvSpPr>
          <p:cNvPr id="6" name="TextBox 5"/>
          <p:cNvSpPr txBox="1"/>
          <p:nvPr/>
        </p:nvSpPr>
        <p:spPr>
          <a:xfrm>
            <a:off x="457200" y="1981200"/>
            <a:ext cx="4648200" cy="523220"/>
          </a:xfrm>
          <a:prstGeom prst="rect">
            <a:avLst/>
          </a:prstGeom>
          <a:noFill/>
        </p:spPr>
        <p:txBody>
          <a:bodyPr wrap="square" rtlCol="0">
            <a:spAutoFit/>
          </a:bodyPr>
          <a:lstStyle/>
          <a:p>
            <a:r>
              <a:rPr lang="en-US" sz="2800" dirty="0" smtClean="0"/>
              <a:t>Agents Tab</a:t>
            </a:r>
            <a:endParaRPr lang="en-US" sz="2800" dirty="0"/>
          </a:p>
        </p:txBody>
      </p:sp>
      <p:sp>
        <p:nvSpPr>
          <p:cNvPr id="8" name="TextBox 7"/>
          <p:cNvSpPr txBox="1"/>
          <p:nvPr/>
        </p:nvSpPr>
        <p:spPr>
          <a:xfrm>
            <a:off x="609600" y="5410200"/>
            <a:ext cx="7620000" cy="523220"/>
          </a:xfrm>
          <a:prstGeom prst="rect">
            <a:avLst/>
          </a:prstGeom>
          <a:noFill/>
        </p:spPr>
        <p:txBody>
          <a:bodyPr wrap="square" rtlCol="0">
            <a:spAutoFit/>
          </a:bodyPr>
          <a:lstStyle/>
          <a:p>
            <a:r>
              <a:rPr lang="en-US" sz="1400" dirty="0" smtClean="0">
                <a:solidFill>
                  <a:schemeClr val="tx1"/>
                </a:solidFill>
              </a:rPr>
              <a:t>The commission agents that will receive commission amounts for the customer.  Multiple agents may be added in cases where a split commission value is required</a:t>
            </a:r>
            <a:endParaRPr lang="en-US" sz="1400" dirty="0">
              <a:solidFill>
                <a:schemeClr val="tx1"/>
              </a:solidFill>
            </a:endParaRPr>
          </a:p>
        </p:txBody>
      </p:sp>
      <p:pic>
        <p:nvPicPr>
          <p:cNvPr id="6146" name="Picture 2"/>
          <p:cNvPicPr>
            <a:picLocks noChangeAspect="1" noChangeArrowheads="1"/>
          </p:cNvPicPr>
          <p:nvPr/>
        </p:nvPicPr>
        <p:blipFill>
          <a:blip r:embed="rId2"/>
          <a:srcRect r="17500" b="64000"/>
          <a:stretch>
            <a:fillRect/>
          </a:stretch>
        </p:blipFill>
        <p:spPr bwMode="auto">
          <a:xfrm>
            <a:off x="457200" y="2590800"/>
            <a:ext cx="8229600" cy="22444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Sales Orders</a:t>
            </a:r>
            <a:endParaRPr lang="en-US" dirty="0"/>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12" name="Oval 11"/>
          <p:cNvSpPr/>
          <p:nvPr/>
        </p:nvSpPr>
        <p:spPr>
          <a:xfrm>
            <a:off x="1066800" y="1524000"/>
            <a:ext cx="1905000" cy="762000"/>
          </a:xfrm>
          <a:prstGeom prst="ellipse">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Quote</a:t>
            </a:r>
            <a:endParaRPr lang="en-US" sz="2800" dirty="0"/>
          </a:p>
        </p:txBody>
      </p:sp>
      <p:sp>
        <p:nvSpPr>
          <p:cNvPr id="13" name="Rectangle 12"/>
          <p:cNvSpPr/>
          <p:nvPr/>
        </p:nvSpPr>
        <p:spPr>
          <a:xfrm>
            <a:off x="3810000" y="1524000"/>
            <a:ext cx="2438400" cy="762000"/>
          </a:xfrm>
          <a:prstGeom prst="rect">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Sales Order</a:t>
            </a:r>
            <a:endParaRPr lang="en-US" sz="2800" dirty="0"/>
          </a:p>
        </p:txBody>
      </p:sp>
      <p:cxnSp>
        <p:nvCxnSpPr>
          <p:cNvPr id="15" name="Straight Arrow Connector 14"/>
          <p:cNvCxnSpPr>
            <a:stCxn id="12" idx="6"/>
            <a:endCxn id="13" idx="1"/>
          </p:cNvCxnSpPr>
          <p:nvPr/>
        </p:nvCxnSpPr>
        <p:spPr>
          <a:xfrm>
            <a:off x="2971800" y="1905000"/>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810000" y="3048000"/>
            <a:ext cx="24384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Shipment</a:t>
            </a:r>
            <a:endParaRPr lang="en-US" sz="2800" dirty="0"/>
          </a:p>
        </p:txBody>
      </p:sp>
      <p:sp>
        <p:nvSpPr>
          <p:cNvPr id="23" name="Rectangle 22"/>
          <p:cNvSpPr/>
          <p:nvPr/>
        </p:nvSpPr>
        <p:spPr>
          <a:xfrm>
            <a:off x="3810000" y="4572000"/>
            <a:ext cx="24384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Sales Invoice</a:t>
            </a:r>
            <a:endParaRPr lang="en-US" sz="2800" dirty="0"/>
          </a:p>
        </p:txBody>
      </p:sp>
      <p:cxnSp>
        <p:nvCxnSpPr>
          <p:cNvPr id="25" name="Straight Arrow Connector 24"/>
          <p:cNvCxnSpPr>
            <a:stCxn id="13" idx="2"/>
            <a:endCxn id="20" idx="0"/>
          </p:cNvCxnSpPr>
          <p:nvPr/>
        </p:nvCxnSpPr>
        <p:spPr>
          <a:xfrm rot="5400000">
            <a:off x="4648200" y="2667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0" idx="2"/>
            <a:endCxn id="23" idx="0"/>
          </p:cNvCxnSpPr>
          <p:nvPr/>
        </p:nvCxnSpPr>
        <p:spPr>
          <a:xfrm rot="5400000">
            <a:off x="4648200" y="4191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Searching for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5" name="Picture 4"/>
          <p:cNvPicPr/>
          <p:nvPr/>
        </p:nvPicPr>
        <p:blipFill>
          <a:blip r:embed="rId2"/>
          <a:srcRect/>
          <a:stretch>
            <a:fillRect/>
          </a:stretch>
        </p:blipFill>
        <p:spPr bwMode="auto">
          <a:xfrm>
            <a:off x="1447800" y="1371600"/>
            <a:ext cx="5759450" cy="3676333"/>
          </a:xfrm>
          <a:prstGeom prst="rect">
            <a:avLst/>
          </a:prstGeom>
          <a:noFill/>
          <a:ln w="9525">
            <a:noFill/>
            <a:miter lim="800000"/>
            <a:headEnd/>
            <a:tailEnd/>
          </a:ln>
        </p:spPr>
      </p:pic>
      <p:sp>
        <p:nvSpPr>
          <p:cNvPr id="34818" name="AutoShape 2"/>
          <p:cNvSpPr>
            <a:spLocks noChangeArrowheads="1"/>
          </p:cNvSpPr>
          <p:nvPr/>
        </p:nvSpPr>
        <p:spPr bwMode="auto">
          <a:xfrm>
            <a:off x="2552700" y="2971800"/>
            <a:ext cx="3429000" cy="914400"/>
          </a:xfrm>
          <a:prstGeom prst="roundRect">
            <a:avLst>
              <a:gd name="adj" fmla="val 16667"/>
            </a:avLst>
          </a:prstGeom>
          <a:noFill/>
          <a:ln w="25400">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19" name="AutoShape 3"/>
          <p:cNvSpPr>
            <a:spLocks noChangeArrowheads="1"/>
          </p:cNvSpPr>
          <p:nvPr/>
        </p:nvSpPr>
        <p:spPr bwMode="auto">
          <a:xfrm>
            <a:off x="6019800" y="2400300"/>
            <a:ext cx="1028700" cy="171450"/>
          </a:xfrm>
          <a:prstGeom prst="roundRect">
            <a:avLst>
              <a:gd name="adj" fmla="val 16667"/>
            </a:avLst>
          </a:prstGeom>
          <a:noFill/>
          <a:ln w="25400">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990600" y="5257800"/>
            <a:ext cx="7239000" cy="646331"/>
          </a:xfrm>
          <a:prstGeom prst="rect">
            <a:avLst/>
          </a:prstGeom>
          <a:noFill/>
        </p:spPr>
        <p:txBody>
          <a:bodyPr wrap="square" rtlCol="0">
            <a:spAutoFit/>
          </a:bodyPr>
          <a:lstStyle/>
          <a:p>
            <a:r>
              <a:rPr lang="en-US" sz="1800" dirty="0" smtClean="0">
                <a:solidFill>
                  <a:schemeClr val="tx1"/>
                </a:solidFill>
              </a:rPr>
              <a:t>Enter the search criteria in the Search dialog.  The records matching the search will be displayed.  Double click the record to be viewed</a:t>
            </a: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Orders/Quotations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4154984"/>
          </a:xfrm>
          <a:prstGeom prst="rect">
            <a:avLst/>
          </a:prstGeom>
          <a:noFill/>
        </p:spPr>
        <p:txBody>
          <a:bodyPr wrap="square" rtlCol="0">
            <a:spAutoFit/>
          </a:bodyPr>
          <a:lstStyle/>
          <a:p>
            <a:r>
              <a:rPr lang="en-US" sz="2400" dirty="0" smtClean="0">
                <a:solidFill>
                  <a:schemeClr val="tx1"/>
                </a:solidFill>
              </a:rPr>
              <a:t>A sales order or quotation can only be created for a customer set up in the customer master.  Quotations can be converted to sales orders but only firm sales orders can be shipped.</a:t>
            </a:r>
          </a:p>
          <a:p>
            <a:endParaRPr lang="en-US" sz="2400" dirty="0" smtClean="0">
              <a:solidFill>
                <a:schemeClr val="tx1"/>
              </a:solidFill>
            </a:endParaRPr>
          </a:p>
          <a:p>
            <a:r>
              <a:rPr lang="en-US" sz="2400" dirty="0" smtClean="0">
                <a:solidFill>
                  <a:schemeClr val="tx1"/>
                </a:solidFill>
              </a:rPr>
              <a:t>Sales orders and quotations consist of one sales order header and at least 1 line item.  The sales order header contains information for the entire order such as the sales order number or purchase order number.  The lines contain information for each item on the sales order such as the item and quantity.</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1026" name="Picture 2"/>
          <p:cNvPicPr>
            <a:picLocks noChangeAspect="1" noChangeArrowheads="1"/>
          </p:cNvPicPr>
          <p:nvPr/>
        </p:nvPicPr>
        <p:blipFill>
          <a:blip r:embed="rId2"/>
          <a:srcRect/>
          <a:stretch>
            <a:fillRect/>
          </a:stretch>
        </p:blipFill>
        <p:spPr bwMode="auto">
          <a:xfrm>
            <a:off x="914400" y="1981200"/>
            <a:ext cx="4848225" cy="3841286"/>
          </a:xfrm>
          <a:prstGeom prst="rect">
            <a:avLst/>
          </a:prstGeom>
          <a:noFill/>
          <a:ln w="9525">
            <a:noFill/>
            <a:miter lim="800000"/>
            <a:headEnd/>
            <a:tailEnd/>
          </a:ln>
          <a:effectLst/>
        </p:spPr>
      </p:pic>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447800"/>
            <a:ext cx="8382000" cy="353943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Order Number – Select the prefix for the order.  The next number will automatically come up.  The order type (Order or Quote) will be defaulted from the prefix.</a:t>
            </a:r>
          </a:p>
          <a:p>
            <a:endParaRPr lang="en-US" sz="1400" dirty="0" smtClean="0">
              <a:solidFill>
                <a:schemeClr val="tx1"/>
              </a:solidFill>
            </a:endParaRPr>
          </a:p>
          <a:p>
            <a:r>
              <a:rPr lang="en-US" sz="1400" dirty="0" smtClean="0">
                <a:solidFill>
                  <a:schemeClr val="tx1"/>
                </a:solidFill>
              </a:rPr>
              <a:t>Note:  It is a good idea to have at least one prefix for sales orders and one prefix for quotes.  Quote prefixes tend to start with a “Q” while sales order prefixes can be anything else</a:t>
            </a:r>
          </a:p>
          <a:p>
            <a:endParaRPr lang="en-US" sz="1400" dirty="0" smtClean="0">
              <a:solidFill>
                <a:schemeClr val="tx1"/>
              </a:solidFill>
            </a:endParaRPr>
          </a:p>
          <a:p>
            <a:pPr>
              <a:buFont typeface="Arial" pitchFamily="34" charset="0"/>
              <a:buChar char="•"/>
            </a:pPr>
            <a:r>
              <a:rPr lang="en-US" sz="1400" dirty="0" smtClean="0">
                <a:solidFill>
                  <a:schemeClr val="tx1"/>
                </a:solidFill>
              </a:rPr>
              <a:t> Order Type – An order type can be Order or Quote.  A quote is a placeholder for a sales order and is not demand for MRP.  An order is considered demand and MRP will plan for it</a:t>
            </a:r>
          </a:p>
          <a:p>
            <a:endParaRPr lang="en-US" sz="1400" dirty="0" smtClean="0">
              <a:solidFill>
                <a:schemeClr val="tx1"/>
              </a:solidFill>
            </a:endParaRPr>
          </a:p>
          <a:p>
            <a:pPr>
              <a:buFont typeface="Arial" pitchFamily="34" charset="0"/>
              <a:buChar char="•"/>
            </a:pPr>
            <a:r>
              <a:rPr lang="en-US" sz="1400" dirty="0" smtClean="0">
                <a:solidFill>
                  <a:schemeClr val="tx1"/>
                </a:solidFill>
              </a:rPr>
              <a:t> Customer – The customer that the sales order is for.  When entering a customer, the name or customer number can be entered.  If an exact match is not found, a listing of all customers meeting the criteria will come up and can be selected from.  Only active customers can be selected.  When using multi-site, only customers for the site that the order is being placed for can be selected.</a:t>
            </a:r>
          </a:p>
          <a:p>
            <a:endParaRPr lang="en-US" sz="1400" dirty="0" smtClean="0">
              <a:solidFill>
                <a:schemeClr val="tx1"/>
              </a:solidFill>
            </a:endParaRPr>
          </a:p>
          <a:p>
            <a:pPr>
              <a:buFont typeface="Arial" pitchFamily="34" charset="0"/>
              <a:buChar char="•"/>
            </a:pPr>
            <a:r>
              <a:rPr lang="en-US" sz="1400" dirty="0" smtClean="0">
                <a:solidFill>
                  <a:schemeClr val="tx1"/>
                </a:solidFill>
              </a:rPr>
              <a:t> Site – If using multi-site the site will be the site that the user is logged into.  If the user is logged into All Sites, the user can select which site the order is assigned to</a:t>
            </a:r>
            <a:endParaRPr lang="en-US" sz="1400" dirty="0">
              <a:solidFill>
                <a:schemeClr val="tx1"/>
              </a:solidFill>
            </a:endParaRPr>
          </a:p>
        </p:txBody>
      </p:sp>
      <p:sp>
        <p:nvSpPr>
          <p:cNvPr id="5" name="TextBox 4"/>
          <p:cNvSpPr txBox="1"/>
          <p:nvPr/>
        </p:nvSpPr>
        <p:spPr>
          <a:xfrm>
            <a:off x="381000" y="5105400"/>
            <a:ext cx="84582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default length of the sales order number is 10 characters.  The length of the sales order number can be changed using the Sales Orders system option </a:t>
            </a:r>
            <a:r>
              <a:rPr lang="en-US" sz="1400" b="1" dirty="0" smtClean="0">
                <a:solidFill>
                  <a:schemeClr val="tx1"/>
                </a:solidFill>
              </a:rPr>
              <a:t>Sales order identifier length.  </a:t>
            </a:r>
            <a:r>
              <a:rPr lang="en-US" sz="1400" dirty="0" smtClean="0">
                <a:solidFill>
                  <a:schemeClr val="tx1"/>
                </a:solidFill>
              </a:rPr>
              <a:t>Enable the profile and set the value to the number of characters required for the sales order number.  Maximum number of characters allowed is 15</a:t>
            </a:r>
            <a:endParaRPr lang="en-US" sz="1400" b="1" dirty="0">
              <a:solidFill>
                <a:schemeClr val="tx1"/>
              </a:solidFill>
            </a:endParaRP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219200"/>
            <a:ext cx="8382000" cy="2677656"/>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Order Date – The date that the order is taken.  Defaults to the date the order header is created 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Delivery Requested – The date that the customer has requested the order.  This defaults to the day the order is created but can be amended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Due Date – The date the order will be ready to be shipped.  This defaults to the day the order is created but can be amended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PO Number – The PO number from the customer.  Typically not entered for quotes.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Contact Name – The contact name from the customer master.  This can be amended and is found on the default sales prints</a:t>
            </a:r>
            <a:endParaRPr lang="en-US" sz="1400" dirty="0">
              <a:solidFill>
                <a:schemeClr val="tx1"/>
              </a:solidFill>
            </a:endParaRPr>
          </a:p>
        </p:txBody>
      </p:sp>
      <p:sp>
        <p:nvSpPr>
          <p:cNvPr id="5" name="TextBox 4"/>
          <p:cNvSpPr txBox="1"/>
          <p:nvPr/>
        </p:nvSpPr>
        <p:spPr>
          <a:xfrm>
            <a:off x="304800" y="3962400"/>
            <a:ext cx="84582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default PO number is VERBAL.  The default PO number can be changed using the Sales Orders system option The default customer order to apply to new sales orders.  Enable the option and set the value to the new default PO number.</a:t>
            </a:r>
            <a:endParaRPr lang="en-US" sz="1400" b="1" dirty="0">
              <a:solidFill>
                <a:schemeClr val="tx1"/>
              </a:solidFill>
            </a:endParaRPr>
          </a:p>
        </p:txBody>
      </p:sp>
      <p:sp>
        <p:nvSpPr>
          <p:cNvPr id="7" name="TextBox 6"/>
          <p:cNvSpPr txBox="1"/>
          <p:nvPr/>
        </p:nvSpPr>
        <p:spPr>
          <a:xfrm>
            <a:off x="304800" y="4876800"/>
            <a:ext cx="84582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a customer can have multiple sales orders with the PO number.  An option can be set up to check for duplicate PO numbers and warn the user about the duplicate.  Use the Sales Orders system option </a:t>
            </a:r>
            <a:r>
              <a:rPr lang="en-US" sz="1400" b="1" dirty="0" smtClean="0">
                <a:solidFill>
                  <a:schemeClr val="tx1"/>
                </a:solidFill>
              </a:rPr>
              <a:t>Check customer order number.  </a:t>
            </a:r>
            <a:r>
              <a:rPr lang="en-US" sz="1400" dirty="0" smtClean="0">
                <a:solidFill>
                  <a:schemeClr val="tx1"/>
                </a:solidFill>
              </a:rPr>
              <a:t>Enable the option and set the value to Y to check for duplicate customer PO numbers.</a:t>
            </a:r>
            <a:endParaRPr lang="en-US" sz="1400" b="1" dirty="0">
              <a:solidFill>
                <a:schemeClr val="tx1"/>
              </a:solidFill>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Financial Tab</a:t>
            </a:r>
            <a:endParaRPr lang="en-US" dirty="0"/>
          </a:p>
        </p:txBody>
      </p:sp>
      <p:pic>
        <p:nvPicPr>
          <p:cNvPr id="2050" name="Picture 2"/>
          <p:cNvPicPr>
            <a:picLocks noChangeAspect="1" noChangeArrowheads="1"/>
          </p:cNvPicPr>
          <p:nvPr/>
        </p:nvPicPr>
        <p:blipFill>
          <a:blip r:embed="rId2"/>
          <a:srcRect/>
          <a:stretch>
            <a:fillRect/>
          </a:stretch>
        </p:blipFill>
        <p:spPr bwMode="auto">
          <a:xfrm>
            <a:off x="1143000" y="2057400"/>
            <a:ext cx="4924425" cy="39016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Price List – The price list used for the sales order to determine product pricing.  This is defaulted from the customer master but can be amended for the sales order.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Terms – The credit terms used for the sales invoice generated for the sales order.  The credit terms calculate the due date for the Invoice.  This is defaulted from the customer master but can be amended for the sales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Settlement terms – The settlement terms used for the sales invoice generated for the sales order.  The settlement terms determine if an early pay discount is to be given for early payment.  This is defaulted from the customer master but can be amended for the sales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Discount – The default discount structure that is to be used for the order.  This is defaulted from the customer master but can be amended for the sales order.</a:t>
            </a:r>
          </a:p>
          <a:p>
            <a:pPr>
              <a:buFont typeface="Arial" pitchFamily="34" charset="0"/>
              <a:buChar char="•"/>
            </a:pPr>
            <a:endParaRPr lang="en-US" sz="1400" dirty="0" smtClean="0">
              <a:solidFill>
                <a:schemeClr val="tx1"/>
              </a:solidFill>
            </a:endParaRPr>
          </a:p>
          <a:p>
            <a:pPr>
              <a:buFont typeface="Arial" pitchFamily="34" charset="0"/>
              <a:buChar char="•"/>
            </a:pPr>
            <a:endParaRPr lang="en-US" sz="1400" dirty="0">
              <a:solidFill>
                <a:schemeClr val="tx1"/>
              </a:solidFill>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2677656"/>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Currency – The currency of the customer selected.  This can not be changed at any time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Exchange rate – If the customer is in a foreign currency, the rate of conversion for the sales order.  This rate will also be used for the sales invoice when it is created.  The default exchange rate is the standard rate as found in the currencies module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Tax code – The tax code for the sales order used to calculate the tax value and determine the taxing authority.  This is defaulted from the customer master but can be amended for the sales order.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Tax code secondary - The secondary tax code for the sales order used to calculate the tax value and determine the taxing authority.  Used when a second taxing authority requires tax to be collected.  This is defaulted from the customer master but can be amended for the sales order.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Additional Tab</a:t>
            </a:r>
            <a:endParaRPr lang="en-US" dirty="0"/>
          </a:p>
        </p:txBody>
      </p:sp>
      <p:pic>
        <p:nvPicPr>
          <p:cNvPr id="3074" name="Picture 2"/>
          <p:cNvPicPr>
            <a:picLocks noChangeAspect="1" noChangeArrowheads="1"/>
          </p:cNvPicPr>
          <p:nvPr/>
        </p:nvPicPr>
        <p:blipFill>
          <a:blip r:embed="rId2"/>
          <a:srcRect/>
          <a:stretch>
            <a:fillRect/>
          </a:stretch>
        </p:blipFill>
        <p:spPr bwMode="auto">
          <a:xfrm>
            <a:off x="1295400" y="1905000"/>
            <a:ext cx="5153025" cy="4082781"/>
          </a:xfrm>
          <a:prstGeom prst="rect">
            <a:avLst/>
          </a:prstGeom>
          <a:noFill/>
          <a:ln w="9525">
            <a:noFill/>
            <a:miter lim="800000"/>
            <a:headEnd/>
            <a:tailEnd/>
          </a:ln>
          <a:effectLst/>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447800"/>
            <a:ext cx="8382000" cy="461664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Department – The department used for the sales order.  This is defaulted from the customer master but can be amended for the sales order.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Industry - The industry used for the sales order.  This is defaulted from the customer master but can be amended for the sales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Sales Order Source – Where the order came from.  This can be used to track where a sales order came from, such as a trade show, or marketing campaign.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Printed – If the order has been printed.  This is automatically checked once a the sales order print has been printed to a printer.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Consignment Sale – This is defaulted from the sales order prefix.  When a sale is marked as consignment, it will not be included in the automatic invoicing routines.  It must be invoiced manually, usually when the customer (or rep) has consumed it.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Purchase Order – A purchase order can be related to the sales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Project – The CRM project that is related to the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CRM Contact – The CRM contact that is related to the order</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Customer Tab</a:t>
            </a:r>
            <a:endParaRPr lang="en-US" dirty="0"/>
          </a:p>
        </p:txBody>
      </p:sp>
      <p:pic>
        <p:nvPicPr>
          <p:cNvPr id="4098" name="Picture 2"/>
          <p:cNvPicPr>
            <a:picLocks noChangeAspect="1" noChangeArrowheads="1"/>
          </p:cNvPicPr>
          <p:nvPr/>
        </p:nvPicPr>
        <p:blipFill>
          <a:blip r:embed="rId2"/>
          <a:srcRect/>
          <a:stretch>
            <a:fillRect/>
          </a:stretch>
        </p:blipFill>
        <p:spPr bwMode="auto">
          <a:xfrm>
            <a:off x="1143000" y="1981200"/>
            <a:ext cx="5000625" cy="3962034"/>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Searching for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39939" name="Picture 3"/>
          <p:cNvPicPr>
            <a:picLocks noChangeAspect="1" noChangeArrowheads="1"/>
          </p:cNvPicPr>
          <p:nvPr/>
        </p:nvPicPr>
        <p:blipFill>
          <a:blip r:embed="rId2"/>
          <a:srcRect l="43750" t="20000" r="30000" b="47000"/>
          <a:stretch>
            <a:fillRect/>
          </a:stretch>
        </p:blipFill>
        <p:spPr bwMode="auto">
          <a:xfrm>
            <a:off x="2438400" y="4038600"/>
            <a:ext cx="3200400" cy="2514600"/>
          </a:xfrm>
          <a:prstGeom prst="rect">
            <a:avLst/>
          </a:prstGeom>
          <a:noFill/>
          <a:ln w="9525">
            <a:noFill/>
            <a:miter lim="800000"/>
            <a:headEnd/>
            <a:tailEnd/>
          </a:ln>
          <a:effectLst/>
        </p:spPr>
      </p:pic>
      <p:sp>
        <p:nvSpPr>
          <p:cNvPr id="10" name="TextBox 9"/>
          <p:cNvSpPr txBox="1"/>
          <p:nvPr/>
        </p:nvSpPr>
        <p:spPr>
          <a:xfrm>
            <a:off x="533400" y="1447800"/>
            <a:ext cx="8305800" cy="2031325"/>
          </a:xfrm>
          <a:prstGeom prst="rect">
            <a:avLst/>
          </a:prstGeom>
          <a:noFill/>
        </p:spPr>
        <p:txBody>
          <a:bodyPr wrap="square" rtlCol="0">
            <a:spAutoFit/>
          </a:bodyPr>
          <a:lstStyle/>
          <a:p>
            <a:r>
              <a:rPr lang="en-US" sz="1800" dirty="0" smtClean="0">
                <a:solidFill>
                  <a:schemeClr val="tx1"/>
                </a:solidFill>
              </a:rPr>
              <a:t>WinMan allows other ways for quickly finding your data. If you select the down arrow (right beside the green arrow for searching) you will have the option for the last 10 system records or your last 10 records.  The last 10 system records are the last 10 records that anybody using WinMan would have worked with.  Your last 10 records are the last 10 that you have actually worked with. In some screens, you will also have an advanced search option which gives the option to search for a record based on something other than the default index</a:t>
            </a:r>
            <a:endParaRPr lang="en-US" sz="1800" dirty="0">
              <a:solidFill>
                <a:schemeClr val="tx1"/>
              </a:solidFill>
            </a:endParaRPr>
          </a:p>
        </p:txBody>
      </p:sp>
      <p:cxnSp>
        <p:nvCxnSpPr>
          <p:cNvPr id="12" name="Straight Arrow Connector 11"/>
          <p:cNvCxnSpPr/>
          <p:nvPr/>
        </p:nvCxnSpPr>
        <p:spPr>
          <a:xfrm rot="10800000">
            <a:off x="5334000" y="4800600"/>
            <a:ext cx="914400"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24600" y="4495800"/>
            <a:ext cx="1905000" cy="523220"/>
          </a:xfrm>
          <a:prstGeom prst="rect">
            <a:avLst/>
          </a:prstGeom>
          <a:noFill/>
        </p:spPr>
        <p:txBody>
          <a:bodyPr wrap="square" rtlCol="0">
            <a:spAutoFit/>
          </a:bodyPr>
          <a:lstStyle/>
          <a:p>
            <a:r>
              <a:rPr lang="en-US" sz="1400" dirty="0" smtClean="0">
                <a:solidFill>
                  <a:schemeClr val="tx1"/>
                </a:solidFill>
              </a:rPr>
              <a:t>Down arrow for extra searches</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447800"/>
            <a:ext cx="83820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customer address and information for reference only.  If any information needs to be changed, it must be done in the customer master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 Firm – An email notification can be sent out when the sales order is firmed.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 ship – An email notification can be sent out when the sales order is shipped.</a:t>
            </a:r>
          </a:p>
          <a:p>
            <a:pPr>
              <a:buFont typeface="Arial" pitchFamily="34" charset="0"/>
              <a:buChar char="•"/>
            </a:pPr>
            <a:endParaRPr lang="en-US" sz="1400" dirty="0" smtClean="0">
              <a:solidFill>
                <a:schemeClr val="tx1"/>
              </a:solidFill>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Shipping Tab</a:t>
            </a:r>
            <a:endParaRPr lang="en-US" dirty="0"/>
          </a:p>
        </p:txBody>
      </p:sp>
      <p:pic>
        <p:nvPicPr>
          <p:cNvPr id="5122" name="Picture 2"/>
          <p:cNvPicPr>
            <a:picLocks noChangeAspect="1" noChangeArrowheads="1"/>
          </p:cNvPicPr>
          <p:nvPr/>
        </p:nvPicPr>
        <p:blipFill>
          <a:blip r:embed="rId2"/>
          <a:srcRect/>
          <a:stretch>
            <a:fillRect/>
          </a:stretch>
        </p:blipFill>
        <p:spPr bwMode="auto">
          <a:xfrm>
            <a:off x="1371600" y="2133600"/>
            <a:ext cx="4848225" cy="3841286"/>
          </a:xfrm>
          <a:prstGeom prst="rect">
            <a:avLst/>
          </a:prstGeom>
          <a:noFill/>
          <a:ln w="9525">
            <a:noFill/>
            <a:miter lim="800000"/>
            <a:headEnd/>
            <a:tailEnd/>
          </a:ln>
          <a:effectLst/>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447800"/>
            <a:ext cx="8382000" cy="246221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Carrier – The carrier for the sales order.  If a default carrier is set up in the customer master, it will default as the carrier for the sales order but can be amended.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Freight Method - The freight method for the sales order.  If a default freight method is set up in the customer master, it will default as the freight method for the sales order but can be amended.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Shipping Terms - The shipping terms for the sales order.  If a default shipping term is set up in the customer master, it will default as the shipping term for the sales order but can be amended.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Picking Location – A default picking location for the sales order that is defaulted from the customer master.  This is the default picking location for line items.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Delivery Tab</a:t>
            </a:r>
            <a:endParaRPr lang="en-US" dirty="0"/>
          </a:p>
        </p:txBody>
      </p:sp>
      <p:pic>
        <p:nvPicPr>
          <p:cNvPr id="6146" name="Picture 2"/>
          <p:cNvPicPr>
            <a:picLocks noChangeAspect="1" noChangeArrowheads="1"/>
          </p:cNvPicPr>
          <p:nvPr/>
        </p:nvPicPr>
        <p:blipFill>
          <a:blip r:embed="rId2"/>
          <a:srcRect/>
          <a:stretch>
            <a:fillRect/>
          </a:stretch>
        </p:blipFill>
        <p:spPr bwMode="auto">
          <a:xfrm>
            <a:off x="609600" y="1828800"/>
            <a:ext cx="4648200" cy="3682804"/>
          </a:xfrm>
          <a:prstGeom prst="rect">
            <a:avLst/>
          </a:prstGeom>
          <a:noFill/>
          <a:ln w="9525">
            <a:noFill/>
            <a:miter lim="800000"/>
            <a:headEnd/>
            <a:tailEnd/>
          </a:ln>
          <a:effectLst/>
        </p:spPr>
      </p:pic>
      <p:sp>
        <p:nvSpPr>
          <p:cNvPr id="8" name="TextBox 7"/>
          <p:cNvSpPr txBox="1"/>
          <p:nvPr/>
        </p:nvSpPr>
        <p:spPr>
          <a:xfrm>
            <a:off x="990600" y="5715000"/>
            <a:ext cx="7620000" cy="523220"/>
          </a:xfrm>
          <a:prstGeom prst="rect">
            <a:avLst/>
          </a:prstGeom>
          <a:noFill/>
        </p:spPr>
        <p:txBody>
          <a:bodyPr wrap="square" rtlCol="0">
            <a:spAutoFit/>
          </a:bodyPr>
          <a:lstStyle/>
          <a:p>
            <a:r>
              <a:rPr lang="en-US" sz="1400" dirty="0" smtClean="0"/>
              <a:t>The default delivery address from the customer.  The delivery address can be changed for drop ship addresses.  </a:t>
            </a:r>
            <a:endParaRPr lang="en-US" sz="1400" dirty="0"/>
          </a:p>
        </p:txBody>
      </p:sp>
      <p:sp>
        <p:nvSpPr>
          <p:cNvPr id="9" name="TextBox 8"/>
          <p:cNvSpPr txBox="1"/>
          <p:nvPr/>
        </p:nvSpPr>
        <p:spPr>
          <a:xfrm>
            <a:off x="5791200" y="2209800"/>
            <a:ext cx="2971800" cy="2246769"/>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delivery address can also be used on line items.  Use the Sales Orders system option </a:t>
            </a:r>
            <a:r>
              <a:rPr lang="en-US" sz="1400" b="1" dirty="0" smtClean="0">
                <a:solidFill>
                  <a:schemeClr val="tx1"/>
                </a:solidFill>
              </a:rPr>
              <a:t>Delivery Addresses on Sales Order Lines.  </a:t>
            </a:r>
            <a:r>
              <a:rPr lang="en-US" sz="1400" dirty="0" smtClean="0">
                <a:solidFill>
                  <a:schemeClr val="tx1"/>
                </a:solidFill>
              </a:rPr>
              <a:t>Enable the option and set the value to Y to have delivery addresses per line.</a:t>
            </a:r>
          </a:p>
          <a:p>
            <a:r>
              <a:rPr lang="en-US" sz="1400" dirty="0" smtClean="0">
                <a:solidFill>
                  <a:schemeClr val="tx1"/>
                </a:solidFill>
              </a:rPr>
              <a:t>NOTE: Adding delivery addresses to lines adds much complexity and is not recommended  </a:t>
            </a:r>
            <a:endParaRPr lang="en-US" sz="1400" dirty="0">
              <a:solidFill>
                <a:schemeClr val="tx1"/>
              </a:solidFill>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Notes Tab</a:t>
            </a:r>
            <a:endParaRPr lang="en-US" dirty="0"/>
          </a:p>
        </p:txBody>
      </p:sp>
      <p:sp>
        <p:nvSpPr>
          <p:cNvPr id="8" name="TextBox 7"/>
          <p:cNvSpPr txBox="1"/>
          <p:nvPr/>
        </p:nvSpPr>
        <p:spPr>
          <a:xfrm>
            <a:off x="990600" y="5715000"/>
            <a:ext cx="7620000" cy="307777"/>
          </a:xfrm>
          <a:prstGeom prst="rect">
            <a:avLst/>
          </a:prstGeom>
          <a:noFill/>
        </p:spPr>
        <p:txBody>
          <a:bodyPr wrap="square" rtlCol="0">
            <a:spAutoFit/>
          </a:bodyPr>
          <a:lstStyle/>
          <a:p>
            <a:r>
              <a:rPr lang="en-US" sz="1400" dirty="0" smtClean="0"/>
              <a:t>Add notes for internal reference and messages for information on prints</a:t>
            </a:r>
            <a:endParaRPr lang="en-US" sz="1400" dirty="0"/>
          </a:p>
        </p:txBody>
      </p:sp>
      <p:pic>
        <p:nvPicPr>
          <p:cNvPr id="7170" name="Picture 2"/>
          <p:cNvPicPr>
            <a:picLocks noChangeAspect="1" noChangeArrowheads="1"/>
          </p:cNvPicPr>
          <p:nvPr/>
        </p:nvPicPr>
        <p:blipFill>
          <a:blip r:embed="rId2"/>
          <a:srcRect/>
          <a:stretch>
            <a:fillRect/>
          </a:stretch>
        </p:blipFill>
        <p:spPr bwMode="auto">
          <a:xfrm>
            <a:off x="838200" y="1828800"/>
            <a:ext cx="4648200" cy="3682805"/>
          </a:xfrm>
          <a:prstGeom prst="rect">
            <a:avLst/>
          </a:prstGeom>
          <a:noFill/>
          <a:ln w="9525">
            <a:noFill/>
            <a:miter lim="800000"/>
            <a:headEnd/>
            <a:tailEnd/>
          </a:ln>
          <a:effectLst/>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362200"/>
            <a:ext cx="8382000" cy="2308324"/>
          </a:xfrm>
          <a:prstGeom prst="rect">
            <a:avLst/>
          </a:prstGeom>
          <a:noFill/>
        </p:spPr>
        <p:txBody>
          <a:bodyPr wrap="square" rtlCol="0">
            <a:spAutoFit/>
          </a:bodyPr>
          <a:lstStyle/>
          <a:p>
            <a:r>
              <a:rPr lang="en-US" dirty="0" smtClean="0">
                <a:solidFill>
                  <a:schemeClr val="tx1"/>
                </a:solidFill>
              </a:rPr>
              <a:t>Multiple sales order items can be added to a single sales order.  Sales order items are added to a sales order by selecting the action Add Item</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1026" name="Picture 2"/>
          <p:cNvPicPr>
            <a:picLocks noChangeAspect="1" noChangeArrowheads="1"/>
          </p:cNvPicPr>
          <p:nvPr/>
        </p:nvPicPr>
        <p:blipFill>
          <a:blip r:embed="rId2"/>
          <a:srcRect/>
          <a:stretch>
            <a:fillRect/>
          </a:stretch>
        </p:blipFill>
        <p:spPr bwMode="auto">
          <a:xfrm>
            <a:off x="381000" y="1905000"/>
            <a:ext cx="6019800" cy="3974612"/>
          </a:xfrm>
          <a:prstGeom prst="rect">
            <a:avLst/>
          </a:prstGeom>
          <a:noFill/>
          <a:ln w="9525">
            <a:noFill/>
            <a:miter lim="800000"/>
            <a:headEnd/>
            <a:tailEnd/>
          </a:ln>
          <a:effectLst/>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143000"/>
            <a:ext cx="86106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Item types to add to sales order include;</a:t>
            </a:r>
          </a:p>
          <a:p>
            <a:pPr marL="800100" lvl="1" indent="-342900">
              <a:buFont typeface="+mj-lt"/>
              <a:buAutoNum type="alphaLcParenR"/>
            </a:pPr>
            <a:r>
              <a:rPr lang="en-US" sz="1400" dirty="0" smtClean="0">
                <a:solidFill>
                  <a:schemeClr val="tx1"/>
                </a:solidFill>
              </a:rPr>
              <a:t>Stock Item – From products</a:t>
            </a:r>
          </a:p>
          <a:p>
            <a:pPr marL="800100" lvl="1" indent="-342900">
              <a:buFont typeface="+mj-lt"/>
              <a:buAutoNum type="alphaLcParenR"/>
            </a:pPr>
            <a:r>
              <a:rPr lang="en-US" sz="1400" dirty="0" smtClean="0">
                <a:solidFill>
                  <a:schemeClr val="tx1"/>
                </a:solidFill>
              </a:rPr>
              <a:t>Free Text – Manually keyed in</a:t>
            </a:r>
          </a:p>
          <a:p>
            <a:pPr marL="800100" lvl="1" indent="-342900">
              <a:buFont typeface="+mj-lt"/>
              <a:buAutoNum type="alphaLcParenR"/>
            </a:pPr>
            <a:r>
              <a:rPr lang="en-US" sz="1400" dirty="0" smtClean="0">
                <a:solidFill>
                  <a:schemeClr val="tx1"/>
                </a:solidFill>
              </a:rPr>
              <a:t>Sundry – From Sundries</a:t>
            </a:r>
          </a:p>
          <a:p>
            <a:pPr marL="800100" lvl="1" indent="-342900">
              <a:buFont typeface="+mj-lt"/>
              <a:buAutoNum type="alphaLcParenR"/>
            </a:pPr>
            <a:r>
              <a:rPr lang="en-US" sz="1400" dirty="0" smtClean="0">
                <a:solidFill>
                  <a:schemeClr val="tx1"/>
                </a:solidFill>
              </a:rPr>
              <a:t>Freight – From Freight methods</a:t>
            </a:r>
          </a:p>
          <a:p>
            <a:pPr marL="800100" lvl="1"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Item – The item to be added to the sales order.  When using a stock item, sundry item or freight item the item must exist in the related table to be added.  When using a free text item, what is keyed by the user will be the item.</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Description – When using a stock item, sundry, or freight item, the description from the item will default.  The description can then be amended.  For free text items, the user will need to key in a description</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Stock quantity – The order quantity in the unit of measure of the item.  When the customer unit of</a:t>
            </a:r>
          </a:p>
          <a:p>
            <a:pPr marL="342900" indent="-342900"/>
            <a:r>
              <a:rPr lang="en-US" sz="1400" dirty="0" smtClean="0">
                <a:solidFill>
                  <a:schemeClr val="tx1"/>
                </a:solidFill>
              </a:rPr>
              <a:t>	measure is different than the stocking unit of measure the stock quantity is the customer quantity</a:t>
            </a:r>
          </a:p>
          <a:p>
            <a:pPr marL="342900" indent="-342900"/>
            <a:r>
              <a:rPr lang="en-US" sz="1400" dirty="0" smtClean="0">
                <a:solidFill>
                  <a:schemeClr val="tx1"/>
                </a:solidFill>
              </a:rPr>
              <a:t>	multiplied by the unit of measure conversion factor.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Stock UOM – The unit of measure for the item as found in the product or sundry master.  This can not be amended.</a:t>
            </a:r>
          </a:p>
        </p:txBody>
      </p:sp>
      <p:sp>
        <p:nvSpPr>
          <p:cNvPr id="5" name="TextBox 4"/>
          <p:cNvSpPr txBox="1"/>
          <p:nvPr/>
        </p:nvSpPr>
        <p:spPr>
          <a:xfrm>
            <a:off x="457200" y="5334000"/>
            <a:ext cx="84582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A system setting can be used to prevent modification of the description.  Use the Sales Orders system option </a:t>
            </a:r>
            <a:r>
              <a:rPr lang="en-US" sz="1400" b="1" dirty="0" smtClean="0">
                <a:solidFill>
                  <a:schemeClr val="tx1"/>
                </a:solidFill>
              </a:rPr>
              <a:t>Allow modification of sales order item descriptions.  </a:t>
            </a:r>
            <a:r>
              <a:rPr lang="en-US" sz="1400" dirty="0" smtClean="0">
                <a:solidFill>
                  <a:schemeClr val="tx1"/>
                </a:solidFill>
              </a:rPr>
              <a:t>Enable the profile and set the value to N to prevent modifications to the description field.</a:t>
            </a:r>
            <a:endParaRPr lang="en-US" sz="1400" b="1" dirty="0">
              <a:solidFill>
                <a:schemeClr val="tx1"/>
              </a:solidFill>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295400"/>
            <a:ext cx="8382000" cy="4185761"/>
          </a:xfrm>
          <a:prstGeom prst="rect">
            <a:avLst/>
          </a:prstGeom>
          <a:noFill/>
        </p:spPr>
        <p:txBody>
          <a:bodyPr wrap="square" rtlCol="0">
            <a:spAutoFit/>
          </a:bodyPr>
          <a:lstStyle/>
          <a:p>
            <a:pPr marL="342900" indent="-342900">
              <a:buFont typeface="Arial" pitchFamily="34" charset="0"/>
              <a:buChar char="•"/>
            </a:pPr>
            <a:r>
              <a:rPr lang="en-US" sz="1400" dirty="0" smtClean="0">
                <a:solidFill>
                  <a:schemeClr val="tx1"/>
                </a:solidFill>
              </a:rPr>
              <a:t>Stock Price</a:t>
            </a:r>
          </a:p>
          <a:p>
            <a:pPr marL="800100" lvl="1" indent="-342900">
              <a:buFont typeface="+mj-lt"/>
              <a:buAutoNum type="alphaLcParenR"/>
            </a:pPr>
            <a:r>
              <a:rPr lang="en-US" sz="1400" dirty="0" smtClean="0">
                <a:solidFill>
                  <a:schemeClr val="tx1"/>
                </a:solidFill>
              </a:rPr>
              <a:t>Sundries – The standard price per item of the default unit of measure for the sundry in the sundry master</a:t>
            </a:r>
          </a:p>
          <a:p>
            <a:pPr marL="800100" lvl="1" indent="-342900">
              <a:buFont typeface="+mj-lt"/>
              <a:buAutoNum type="alphaLcParenR"/>
            </a:pPr>
            <a:r>
              <a:rPr lang="en-US" sz="1400" dirty="0" smtClean="0">
                <a:solidFill>
                  <a:schemeClr val="tx1"/>
                </a:solidFill>
              </a:rPr>
              <a:t>Freight Items - The standard price for the freight method in the freight method master</a:t>
            </a:r>
          </a:p>
          <a:p>
            <a:pPr marL="800100" lvl="1" indent="-342900">
              <a:buFont typeface="+mj-lt"/>
              <a:buAutoNum type="alphaLcParenR"/>
            </a:pPr>
            <a:r>
              <a:rPr lang="en-US" sz="1400" dirty="0" smtClean="0">
                <a:solidFill>
                  <a:schemeClr val="tx1"/>
                </a:solidFill>
              </a:rPr>
              <a:t>Free Text items – Must be keyed by the user</a:t>
            </a:r>
          </a:p>
          <a:p>
            <a:pPr marL="800100" lvl="1" indent="-342900">
              <a:buFont typeface="+mj-lt"/>
              <a:buAutoNum type="alphaLcParenR"/>
            </a:pPr>
            <a:r>
              <a:rPr lang="en-US" sz="1400" dirty="0" smtClean="0">
                <a:solidFill>
                  <a:schemeClr val="tx1"/>
                </a:solidFill>
              </a:rPr>
              <a:t>Products – If a price list for the part entered exists and the quantity on the sales order is greater than the quantity on the prices record and the date the item is entered is within the starting and ending dates, the price list will be used.  If multiple prices are found, the price with the shortest number of days will be used.  If no prices records are found, then the standard price from products will be used</a:t>
            </a:r>
          </a:p>
          <a:p>
            <a:pPr marL="800100" lvl="1"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Customer Quantity – The quantity of the item in the customer’s unit of measure.  The customer quantity is the stock quantity divided by the unit of measure factor for the customer unit of measure.</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Customer Unit of Measure – The unit of measure that the customer is buying the good in.  The default is the stocking unit of measure but can be changed to any of the unit of measure factors that have been set up for the stocking unit of measure</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Price List – The price list from the sales order header.  Can be changed for the line item</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295400"/>
            <a:ext cx="8382000" cy="3323987"/>
          </a:xfrm>
          <a:prstGeom prst="rect">
            <a:avLst/>
          </a:prstGeom>
          <a:noFill/>
        </p:spPr>
        <p:txBody>
          <a:bodyPr wrap="square" rtlCol="0">
            <a:spAutoFit/>
          </a:bodyPr>
          <a:lstStyle/>
          <a:p>
            <a:pPr marL="342900" indent="-342900">
              <a:buFont typeface="Arial" pitchFamily="34" charset="0"/>
              <a:buChar char="•"/>
            </a:pPr>
            <a:r>
              <a:rPr lang="en-US" sz="1400" dirty="0" smtClean="0">
                <a:solidFill>
                  <a:schemeClr val="tx1"/>
                </a:solidFill>
              </a:rPr>
              <a:t>Value – The value of the line.  This is a calculated field that is calculated by;</a:t>
            </a:r>
          </a:p>
          <a:p>
            <a:pPr marL="800100" lvl="1" indent="-342900">
              <a:buFont typeface="Arial" pitchFamily="34" charset="0"/>
              <a:buChar char="•"/>
            </a:pPr>
            <a:r>
              <a:rPr lang="en-US" sz="1400" dirty="0" smtClean="0">
                <a:solidFill>
                  <a:schemeClr val="tx1"/>
                </a:solidFill>
              </a:rPr>
              <a:t>Price X Quantity + </a:t>
            </a:r>
            <a:r>
              <a:rPr lang="en-US" sz="1400" dirty="0" err="1" smtClean="0">
                <a:solidFill>
                  <a:schemeClr val="tx1"/>
                </a:solidFill>
              </a:rPr>
              <a:t>sur</a:t>
            </a:r>
            <a:r>
              <a:rPr lang="en-US" sz="1400" dirty="0" smtClean="0">
                <a:solidFill>
                  <a:schemeClr val="tx1"/>
                </a:solidFill>
              </a:rPr>
              <a:t>-charge + warranty charge – discount</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Account – The revenue account which is determined by the item type.</a:t>
            </a:r>
          </a:p>
          <a:p>
            <a:pPr marL="800100" lvl="1"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Free Text Item – The default free text account from the customer master is the default account but can be changed by the user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Sundry – The revenue account from the sundry master but can be changed by the user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Freight item – The revenue account from the freight methods master but can be changed by the user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Product – The revenue account from the price list, or when no price list exists, the revenue account from the product master.  This field can not be changed by the user.</a:t>
            </a:r>
          </a:p>
        </p:txBody>
      </p:sp>
      <p:sp>
        <p:nvSpPr>
          <p:cNvPr id="7" name="TextBox 6"/>
          <p:cNvSpPr txBox="1"/>
          <p:nvPr/>
        </p:nvSpPr>
        <p:spPr>
          <a:xfrm>
            <a:off x="381000" y="4800600"/>
            <a:ext cx="84582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If the standard price for a product is set to $0 an option can be used to set the price to the average cost from products.  Use the Sales Orders system option </a:t>
            </a:r>
            <a:r>
              <a:rPr lang="en-US" sz="1400" b="1" dirty="0" smtClean="0">
                <a:solidFill>
                  <a:schemeClr val="tx1"/>
                </a:solidFill>
              </a:rPr>
              <a:t>When enabled it uses the products average cost when the standard price is 0.  </a:t>
            </a:r>
            <a:r>
              <a:rPr lang="en-US" sz="1400" dirty="0" smtClean="0">
                <a:solidFill>
                  <a:schemeClr val="tx1"/>
                </a:solidFill>
              </a:rPr>
              <a:t>Enable the option and set the value to Y to use average cost when standard price is $0.</a:t>
            </a:r>
            <a:endParaRPr lang="en-US" sz="1400" b="1"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ERP Balancing Act</a:t>
            </a:r>
            <a:endParaRPr lang="en-US" dirty="0"/>
          </a:p>
        </p:txBody>
      </p:sp>
      <p:sp>
        <p:nvSpPr>
          <p:cNvPr id="3" name="Date Placeholder 2"/>
          <p:cNvSpPr>
            <a:spLocks noGrp="1"/>
          </p:cNvSpPr>
          <p:nvPr>
            <p:ph type="dt" sz="half" idx="10"/>
          </p:nvPr>
        </p:nvSpPr>
        <p:spPr/>
        <p:txBody>
          <a:bodyPr/>
          <a:lstStyle/>
          <a:p>
            <a:pPr>
              <a:defRPr/>
            </a:pPr>
            <a:r>
              <a:rPr lang="en-US" smtClean="0"/>
              <a:t>©2007 TTW</a:t>
            </a:r>
            <a:endParaRPr lang="en-US"/>
          </a:p>
        </p:txBody>
      </p:sp>
      <p:grpSp>
        <p:nvGrpSpPr>
          <p:cNvPr id="29698" name="Group 2"/>
          <p:cNvGrpSpPr>
            <a:grpSpLocks noChangeAspect="1"/>
          </p:cNvGrpSpPr>
          <p:nvPr/>
        </p:nvGrpSpPr>
        <p:grpSpPr bwMode="auto">
          <a:xfrm>
            <a:off x="1828800" y="1752600"/>
            <a:ext cx="4924425" cy="4103687"/>
            <a:chOff x="3960" y="6960"/>
            <a:chExt cx="5400" cy="4500"/>
          </a:xfrm>
        </p:grpSpPr>
        <p:pic>
          <p:nvPicPr>
            <p:cNvPr id="29700" name="Picture 4"/>
            <p:cNvPicPr>
              <a:picLocks noChangeAspect="1" noChangeArrowheads="1"/>
            </p:cNvPicPr>
            <p:nvPr/>
          </p:nvPicPr>
          <p:blipFill>
            <a:blip r:embed="rId2"/>
            <a:srcRect/>
            <a:stretch>
              <a:fillRect/>
            </a:stretch>
          </p:blipFill>
          <p:spPr bwMode="auto">
            <a:xfrm>
              <a:off x="3960" y="7140"/>
              <a:ext cx="4130" cy="4048"/>
            </a:xfrm>
            <a:prstGeom prst="rect">
              <a:avLst/>
            </a:prstGeom>
            <a:noFill/>
          </p:spPr>
        </p:pic>
        <p:sp>
          <p:nvSpPr>
            <p:cNvPr id="29701" name="Rectangle 5"/>
            <p:cNvSpPr>
              <a:spLocks noChangeArrowheads="1"/>
            </p:cNvSpPr>
            <p:nvPr/>
          </p:nvSpPr>
          <p:spPr bwMode="auto">
            <a:xfrm>
              <a:off x="4860" y="10380"/>
              <a:ext cx="1800" cy="10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Inventory</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Bill of Material</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Lead Times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702" name="Rectangle 6"/>
            <p:cNvSpPr>
              <a:spLocks noChangeArrowheads="1"/>
            </p:cNvSpPr>
            <p:nvPr/>
          </p:nvSpPr>
          <p:spPr bwMode="auto">
            <a:xfrm>
              <a:off x="7200" y="8940"/>
              <a:ext cx="1800" cy="10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Time Phased</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Manufacturing Orders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703" name="Rectangle 7"/>
            <p:cNvSpPr>
              <a:spLocks noChangeArrowheads="1"/>
            </p:cNvSpPr>
            <p:nvPr/>
          </p:nvSpPr>
          <p:spPr bwMode="auto">
            <a:xfrm>
              <a:off x="7560" y="7860"/>
              <a:ext cx="1800" cy="10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Time Phased</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Purchase Orders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704" name="Rectangle 8"/>
            <p:cNvSpPr>
              <a:spLocks noChangeArrowheads="1"/>
            </p:cNvSpPr>
            <p:nvPr/>
          </p:nvSpPr>
          <p:spPr bwMode="auto">
            <a:xfrm>
              <a:off x="4140" y="6960"/>
              <a:ext cx="1800" cy="50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Sales Orders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324600" cy="762000"/>
          </a:xfrm>
        </p:spPr>
        <p:txBody>
          <a:bodyPr/>
          <a:lstStyle/>
          <a:p>
            <a:r>
              <a:rPr lang="en-US" dirty="0" smtClean="0">
                <a:solidFill>
                  <a:schemeClr val="bg1"/>
                </a:solidFill>
              </a:rPr>
              <a:t>Modifying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5029200" y="1219200"/>
            <a:ext cx="3810000" cy="5016758"/>
          </a:xfrm>
          <a:prstGeom prst="rect">
            <a:avLst/>
          </a:prstGeom>
          <a:noFill/>
        </p:spPr>
        <p:txBody>
          <a:bodyPr wrap="square" rtlCol="0">
            <a:spAutoFit/>
          </a:bodyPr>
          <a:lstStyle/>
          <a:p>
            <a:pPr>
              <a:buFont typeface="Arial" pitchFamily="34" charset="0"/>
              <a:buChar char="•"/>
            </a:pPr>
            <a:r>
              <a:rPr lang="en-US" sz="1600" dirty="0" smtClean="0">
                <a:solidFill>
                  <a:schemeClr val="tx1"/>
                </a:solidFill>
              </a:rPr>
              <a:t> When opening a record, the screen will show the data in “read only” mode; to amend the data the user must </a:t>
            </a:r>
            <a:r>
              <a:rPr lang="en-US" sz="1600" i="1" dirty="0" smtClean="0">
                <a:solidFill>
                  <a:schemeClr val="tx1"/>
                </a:solidFill>
              </a:rPr>
              <a:t>click</a:t>
            </a:r>
            <a:r>
              <a:rPr lang="en-US" sz="1600" dirty="0" smtClean="0">
                <a:solidFill>
                  <a:schemeClr val="tx1"/>
                </a:solidFill>
              </a:rPr>
              <a:t> on “</a:t>
            </a:r>
            <a:r>
              <a:rPr lang="en-US" sz="1600" b="1" dirty="0" smtClean="0">
                <a:solidFill>
                  <a:schemeClr val="tx1"/>
                </a:solidFill>
              </a:rPr>
              <a:t>modify”</a:t>
            </a:r>
            <a:r>
              <a:rPr lang="en-US" sz="1600" dirty="0" smtClean="0">
                <a:solidFill>
                  <a:schemeClr val="tx1"/>
                </a:solidFill>
              </a:rPr>
              <a:t>. Clicking</a:t>
            </a:r>
            <a:r>
              <a:rPr lang="en-US" sz="1600" i="1" dirty="0" smtClean="0">
                <a:solidFill>
                  <a:schemeClr val="tx1"/>
                </a:solidFill>
              </a:rPr>
              <a:t> </a:t>
            </a:r>
            <a:r>
              <a:rPr lang="en-US" sz="1600" dirty="0" smtClean="0">
                <a:solidFill>
                  <a:schemeClr val="tx1"/>
                </a:solidFill>
              </a:rPr>
              <a:t>on “</a:t>
            </a:r>
            <a:r>
              <a:rPr lang="en-US" sz="1600" b="1" dirty="0" smtClean="0">
                <a:solidFill>
                  <a:schemeClr val="tx1"/>
                </a:solidFill>
              </a:rPr>
              <a:t>modify” </a:t>
            </a:r>
            <a:r>
              <a:rPr lang="en-US" sz="1600" dirty="0" smtClean="0">
                <a:solidFill>
                  <a:schemeClr val="tx1"/>
                </a:solidFill>
              </a:rPr>
              <a:t>will cause a new window will to open.  The data may now be changed.  </a:t>
            </a:r>
          </a:p>
          <a:p>
            <a:endParaRPr lang="en-US" sz="1600" dirty="0" smtClean="0">
              <a:solidFill>
                <a:schemeClr val="tx1"/>
              </a:solidFill>
            </a:endParaRPr>
          </a:p>
          <a:p>
            <a:pPr>
              <a:buFont typeface="Arial" pitchFamily="34" charset="0"/>
              <a:buChar char="•"/>
            </a:pPr>
            <a:r>
              <a:rPr lang="en-US" sz="1600" dirty="0" smtClean="0">
                <a:solidFill>
                  <a:schemeClr val="tx1"/>
                </a:solidFill>
              </a:rPr>
              <a:t>Double clicking on the field to be modified will also open the modify screen.  </a:t>
            </a:r>
          </a:p>
          <a:p>
            <a:endParaRPr lang="en-US" sz="1600" dirty="0" smtClean="0">
              <a:solidFill>
                <a:schemeClr val="tx1"/>
              </a:solidFill>
            </a:endParaRPr>
          </a:p>
          <a:p>
            <a:pPr>
              <a:buFont typeface="Arial" pitchFamily="34" charset="0"/>
              <a:buChar char="•"/>
            </a:pPr>
            <a:r>
              <a:rPr lang="en-US" sz="1600" dirty="0" smtClean="0">
                <a:solidFill>
                  <a:schemeClr val="tx1"/>
                </a:solidFill>
              </a:rPr>
              <a:t> Only those users with the proper permissions will be able to modify the screen.</a:t>
            </a:r>
          </a:p>
          <a:p>
            <a:pPr>
              <a:buFont typeface="Arial" pitchFamily="34" charset="0"/>
              <a:buChar char="•"/>
            </a:pPr>
            <a:endParaRPr lang="en-US" sz="1600" dirty="0" smtClean="0">
              <a:solidFill>
                <a:schemeClr val="tx1"/>
              </a:solidFill>
            </a:endParaRPr>
          </a:p>
          <a:p>
            <a:pPr>
              <a:buFont typeface="Arial" pitchFamily="34" charset="0"/>
              <a:buChar char="•"/>
            </a:pPr>
            <a:r>
              <a:rPr lang="en-US" sz="1600" dirty="0" smtClean="0">
                <a:solidFill>
                  <a:schemeClr val="tx1"/>
                </a:solidFill>
              </a:rPr>
              <a:t> When in a module with a header and line items, the modify action will always open the header in modify mode.  Line items should be double clicked, or right clicked on the line and select Modify</a:t>
            </a:r>
          </a:p>
        </p:txBody>
      </p:sp>
      <p:pic>
        <p:nvPicPr>
          <p:cNvPr id="8" name="Picture 7"/>
          <p:cNvPicPr/>
          <p:nvPr/>
        </p:nvPicPr>
        <p:blipFill>
          <a:blip r:embed="rId2"/>
          <a:srcRect/>
          <a:stretch>
            <a:fillRect/>
          </a:stretch>
        </p:blipFill>
        <p:spPr bwMode="auto">
          <a:xfrm>
            <a:off x="304800" y="1524000"/>
            <a:ext cx="4495800" cy="3276600"/>
          </a:xfrm>
          <a:prstGeom prst="rect">
            <a:avLst/>
          </a:prstGeom>
          <a:noFill/>
          <a:ln w="9525">
            <a:noFill/>
            <a:miter lim="800000"/>
            <a:headEnd/>
            <a:tailEnd/>
          </a:ln>
        </p:spPr>
      </p:pic>
      <p:sp>
        <p:nvSpPr>
          <p:cNvPr id="32770" name="AutoShape 2"/>
          <p:cNvSpPr>
            <a:spLocks noChangeArrowheads="1"/>
          </p:cNvSpPr>
          <p:nvPr/>
        </p:nvSpPr>
        <p:spPr bwMode="auto">
          <a:xfrm>
            <a:off x="1295400" y="1981200"/>
            <a:ext cx="2590800" cy="2514600"/>
          </a:xfrm>
          <a:prstGeom prst="roundRect">
            <a:avLst>
              <a:gd name="adj" fmla="val 16667"/>
            </a:avLst>
          </a:prstGeom>
          <a:noFill/>
          <a:ln w="25400">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381000" y="3276600"/>
            <a:ext cx="84582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dashboard to the right of the item entry by default does not include sales order with a status of New in the allocated calculation.  Use the Sales Orders system option </a:t>
            </a:r>
            <a:r>
              <a:rPr lang="en-US" sz="1400" b="1" dirty="0" smtClean="0">
                <a:solidFill>
                  <a:schemeClr val="tx1"/>
                </a:solidFill>
              </a:rPr>
              <a:t>Include new orders in allocated stock calculation to include New orders</a:t>
            </a:r>
            <a:r>
              <a:rPr lang="en-US" sz="1400" dirty="0" smtClean="0">
                <a:solidFill>
                  <a:schemeClr val="tx1"/>
                </a:solidFill>
              </a:rPr>
              <a:t> in the calculation.  Enable the option and set the value to Y to include New orders.</a:t>
            </a:r>
            <a:endParaRPr lang="en-US" sz="1400" b="1" dirty="0">
              <a:solidFill>
                <a:schemeClr val="tx1"/>
              </a:solidFill>
            </a:endParaRPr>
          </a:p>
        </p:txBody>
      </p:sp>
      <p:sp>
        <p:nvSpPr>
          <p:cNvPr id="8" name="TextBox 7"/>
          <p:cNvSpPr txBox="1"/>
          <p:nvPr/>
        </p:nvSpPr>
        <p:spPr>
          <a:xfrm>
            <a:off x="381000" y="4419600"/>
            <a:ext cx="84582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dashboard to the right of the item entry can be removed.  Use the Sales Orders system option </a:t>
            </a:r>
            <a:r>
              <a:rPr lang="en-US" sz="1400" b="1" dirty="0" smtClean="0">
                <a:solidFill>
                  <a:schemeClr val="tx1"/>
                </a:solidFill>
              </a:rPr>
              <a:t>Hide the item report on sales order items entry</a:t>
            </a:r>
            <a:r>
              <a:rPr lang="en-US" sz="1400" dirty="0" smtClean="0">
                <a:solidFill>
                  <a:schemeClr val="tx1"/>
                </a:solidFill>
              </a:rPr>
              <a:t> to remove the dashboard.  Enable the option and set the value to Y.</a:t>
            </a:r>
            <a:endParaRPr lang="en-US" sz="1400" b="1" dirty="0">
              <a:solidFill>
                <a:schemeClr val="tx1"/>
              </a:solidFill>
            </a:endParaRPr>
          </a:p>
        </p:txBody>
      </p:sp>
      <p:sp>
        <p:nvSpPr>
          <p:cNvPr id="11" name="TextBox 10"/>
          <p:cNvSpPr txBox="1"/>
          <p:nvPr/>
        </p:nvSpPr>
        <p:spPr>
          <a:xfrm>
            <a:off x="381000" y="5334000"/>
            <a:ext cx="84582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customer price field is used to enter the price in the UOM price it is being sold to the customer.  This field can be set to read-only and not used if required.  Use the Sales Orders system option </a:t>
            </a:r>
            <a:r>
              <a:rPr lang="en-US" sz="1400" b="1" dirty="0" smtClean="0">
                <a:solidFill>
                  <a:schemeClr val="tx1"/>
                </a:solidFill>
              </a:rPr>
              <a:t>Makes customer price field on sales order item read-only.  </a:t>
            </a:r>
            <a:r>
              <a:rPr lang="en-US" sz="1400" dirty="0" smtClean="0">
                <a:solidFill>
                  <a:schemeClr val="tx1"/>
                </a:solidFill>
              </a:rPr>
              <a:t>Enable the option and set the value to Y to prevent users from using this field.</a:t>
            </a:r>
            <a:endParaRPr lang="en-US" sz="1400" b="1" dirty="0">
              <a:solidFill>
                <a:schemeClr val="tx1"/>
              </a:solidFill>
            </a:endParaRPr>
          </a:p>
        </p:txBody>
      </p:sp>
      <p:sp>
        <p:nvSpPr>
          <p:cNvPr id="12" name="TextBox 11"/>
          <p:cNvSpPr txBox="1"/>
          <p:nvPr/>
        </p:nvSpPr>
        <p:spPr>
          <a:xfrm>
            <a:off x="381000" y="1219200"/>
            <a:ext cx="8458200" cy="1815882"/>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GL accounts for free text, sundry and freight items have default accounts.  The default accounts can provide extra filters for any or all of these types of items.  Use the Sales Orders system option </a:t>
            </a:r>
            <a:r>
              <a:rPr lang="en-US" sz="1400" b="1" dirty="0" smtClean="0">
                <a:solidFill>
                  <a:schemeClr val="tx1"/>
                </a:solidFill>
              </a:rPr>
              <a:t>Set the sales item types you wish to filter the accounts for (N=free text, F=freight, S=Sundry).  </a:t>
            </a:r>
            <a:r>
              <a:rPr lang="en-US" sz="1400" dirty="0" smtClean="0">
                <a:solidFill>
                  <a:schemeClr val="tx1"/>
                </a:solidFill>
              </a:rPr>
              <a:t> Enable the option and enter the letters representing the items to be filtered into the value field.  Note:  It most cases this should be set to FS for freight and sundry items.  Use the Purchase Orders system option </a:t>
            </a:r>
            <a:r>
              <a:rPr lang="en-US" sz="1400" b="1" dirty="0" smtClean="0">
                <a:solidFill>
                  <a:schemeClr val="tx1"/>
                </a:solidFill>
              </a:rPr>
              <a:t>Filter sales item account based on N = nothing, T = type, D = division &amp; type </a:t>
            </a:r>
            <a:r>
              <a:rPr lang="en-US" sz="1400" dirty="0" smtClean="0">
                <a:solidFill>
                  <a:schemeClr val="tx1"/>
                </a:solidFill>
              </a:rPr>
              <a:t>to determine how the filter will be applied.  Enable the option and in the value field use N, T or D based on the options described in the description.  Note:  In most cases this should be set to T.</a:t>
            </a:r>
            <a:endParaRPr lang="en-US" sz="1400" b="1" dirty="0">
              <a:solidFill>
                <a:schemeClr val="tx1"/>
              </a:solidFill>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5791200" y="2971800"/>
            <a:ext cx="3124200" cy="30480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Price Calculation Logic</a:t>
            </a:r>
          </a:p>
        </p:txBody>
      </p:sp>
      <p:pic>
        <p:nvPicPr>
          <p:cNvPr id="1026" name="Picture 2"/>
          <p:cNvPicPr>
            <a:picLocks noChangeAspect="1" noChangeArrowheads="1"/>
          </p:cNvPicPr>
          <p:nvPr/>
        </p:nvPicPr>
        <p:blipFill>
          <a:blip r:embed="rId2"/>
          <a:srcRect/>
          <a:stretch>
            <a:fillRect/>
          </a:stretch>
        </p:blipFill>
        <p:spPr bwMode="auto">
          <a:xfrm>
            <a:off x="609600" y="1066800"/>
            <a:ext cx="5105400" cy="5187987"/>
          </a:xfrm>
          <a:prstGeom prst="rect">
            <a:avLst/>
          </a:prstGeom>
          <a:noFill/>
          <a:ln w="9525">
            <a:noFill/>
            <a:miter lim="800000"/>
            <a:headEnd/>
            <a:tailEnd/>
          </a:ln>
          <a:effectLst/>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5791200" y="2971800"/>
            <a:ext cx="3124200" cy="30480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Discount Calculation Logic</a:t>
            </a:r>
          </a:p>
        </p:txBody>
      </p:sp>
      <p:pic>
        <p:nvPicPr>
          <p:cNvPr id="2050" name="Picture 2"/>
          <p:cNvPicPr>
            <a:picLocks noChangeAspect="1" noChangeArrowheads="1"/>
          </p:cNvPicPr>
          <p:nvPr/>
        </p:nvPicPr>
        <p:blipFill>
          <a:blip r:embed="rId2"/>
          <a:srcRect/>
          <a:stretch>
            <a:fillRect/>
          </a:stretch>
        </p:blipFill>
        <p:spPr bwMode="auto">
          <a:xfrm>
            <a:off x="838200" y="1219200"/>
            <a:ext cx="4509339" cy="4953000"/>
          </a:xfrm>
          <a:prstGeom prst="rect">
            <a:avLst/>
          </a:prstGeom>
          <a:noFill/>
          <a:ln w="9525">
            <a:noFill/>
            <a:miter lim="800000"/>
            <a:headEnd/>
            <a:tailEnd/>
          </a:ln>
          <a:effectLst/>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Quantities Tab</a:t>
            </a:r>
            <a:endParaRPr lang="en-US" dirty="0"/>
          </a:p>
        </p:txBody>
      </p:sp>
      <p:pic>
        <p:nvPicPr>
          <p:cNvPr id="12290" name="Picture 2"/>
          <p:cNvPicPr>
            <a:picLocks noChangeAspect="1" noChangeArrowheads="1"/>
          </p:cNvPicPr>
          <p:nvPr/>
        </p:nvPicPr>
        <p:blipFill>
          <a:blip r:embed="rId2"/>
          <a:srcRect/>
          <a:stretch>
            <a:fillRect/>
          </a:stretch>
        </p:blipFill>
        <p:spPr bwMode="auto">
          <a:xfrm>
            <a:off x="1295400" y="1981200"/>
            <a:ext cx="4772025" cy="3780912"/>
          </a:xfrm>
          <a:prstGeom prst="rect">
            <a:avLst/>
          </a:prstGeom>
          <a:noFill/>
          <a:ln w="9525">
            <a:noFill/>
            <a:miter lim="800000"/>
            <a:headEnd/>
            <a:tailEnd/>
          </a:ln>
          <a:effectLst/>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524000"/>
            <a:ext cx="8382000" cy="2031325"/>
          </a:xfrm>
          <a:prstGeom prst="rect">
            <a:avLst/>
          </a:prstGeom>
          <a:noFill/>
        </p:spPr>
        <p:txBody>
          <a:bodyPr wrap="square" rtlCol="0">
            <a:spAutoFit/>
          </a:bodyPr>
          <a:lstStyle/>
          <a:p>
            <a:pPr marL="342900" indent="-342900">
              <a:buFont typeface="Arial" pitchFamily="34" charset="0"/>
              <a:buChar char="•"/>
            </a:pPr>
            <a:r>
              <a:rPr lang="en-US" sz="1400" dirty="0" smtClean="0">
                <a:solidFill>
                  <a:schemeClr val="tx1"/>
                </a:solidFill>
              </a:rPr>
              <a:t>Required – The order quantity</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Shipped – The quantity that has been shipped on a shipment</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Cancelled – The cancelled quantity</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Outstanding – A calculated value;</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Quantity Required – Quantity shipped – Quantity Cancelled = Quantity Outstanding</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Values Tab</a:t>
            </a:r>
            <a:endParaRPr lang="en-US" dirty="0"/>
          </a:p>
        </p:txBody>
      </p:sp>
      <p:pic>
        <p:nvPicPr>
          <p:cNvPr id="13314" name="Picture 2"/>
          <p:cNvPicPr>
            <a:picLocks noChangeAspect="1" noChangeArrowheads="1"/>
          </p:cNvPicPr>
          <p:nvPr/>
        </p:nvPicPr>
        <p:blipFill>
          <a:blip r:embed="rId2"/>
          <a:srcRect/>
          <a:stretch>
            <a:fillRect/>
          </a:stretch>
        </p:blipFill>
        <p:spPr bwMode="auto">
          <a:xfrm>
            <a:off x="1066800" y="2057400"/>
            <a:ext cx="5000625" cy="3962034"/>
          </a:xfrm>
          <a:prstGeom prst="rect">
            <a:avLst/>
          </a:prstGeom>
          <a:noFill/>
          <a:ln w="9525">
            <a:noFill/>
            <a:miter lim="800000"/>
            <a:headEnd/>
            <a:tailEnd/>
          </a:ln>
          <a:effectLst/>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524000"/>
            <a:ext cx="8382000" cy="4401205"/>
          </a:xfrm>
          <a:prstGeom prst="rect">
            <a:avLst/>
          </a:prstGeom>
          <a:noFill/>
        </p:spPr>
        <p:txBody>
          <a:bodyPr wrap="square" rtlCol="0">
            <a:spAutoFit/>
          </a:bodyPr>
          <a:lstStyle/>
          <a:p>
            <a:pPr marL="342900" indent="-342900">
              <a:buFont typeface="Arial" pitchFamily="34" charset="0"/>
              <a:buChar char="•"/>
            </a:pPr>
            <a:r>
              <a:rPr lang="en-US" sz="1400" dirty="0" smtClean="0">
                <a:solidFill>
                  <a:schemeClr val="tx1"/>
                </a:solidFill>
              </a:rPr>
              <a:t>Price – The price of the item</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Extended Price – The price of the item multiplied by the quantity</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Discount – The discount for the item.  If a discount is found in the customer cross reference is found it will be used.  If none is found, the customer/product pricing classifications are checked and used.  If none is found, the discount from products is used.  If none of the above discounts is found, then the discount from the sales order is used.</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Discount Value – The discount value as determined from the discount</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Warranty – The warranty for the line.  The default warranty from products is the default warranty and all warranties related to the product may be selected</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Warranty Price – The price of the warranty.  The default price is from the warranty in products that is selected</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Surcharge – The surcharge from products</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Line Value – The extended price + Surcharge + Warranty – Discount Value</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Tax Tab</a:t>
            </a:r>
            <a:endParaRPr lang="en-US" dirty="0"/>
          </a:p>
        </p:txBody>
      </p:sp>
      <p:pic>
        <p:nvPicPr>
          <p:cNvPr id="14338" name="Picture 2"/>
          <p:cNvPicPr>
            <a:picLocks noChangeAspect="1" noChangeArrowheads="1"/>
          </p:cNvPicPr>
          <p:nvPr/>
        </p:nvPicPr>
        <p:blipFill>
          <a:blip r:embed="rId2"/>
          <a:srcRect/>
          <a:stretch>
            <a:fillRect/>
          </a:stretch>
        </p:blipFill>
        <p:spPr bwMode="auto">
          <a:xfrm>
            <a:off x="914400" y="1905000"/>
            <a:ext cx="5305425" cy="4203529"/>
          </a:xfrm>
          <a:prstGeom prst="rect">
            <a:avLst/>
          </a:prstGeom>
          <a:noFill/>
          <a:ln w="9525">
            <a:noFill/>
            <a:miter lim="800000"/>
            <a:headEnd/>
            <a:tailEnd/>
          </a:ln>
          <a:effectLst/>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524000"/>
            <a:ext cx="8382000" cy="3323987"/>
          </a:xfrm>
          <a:prstGeom prst="rect">
            <a:avLst/>
          </a:prstGeom>
          <a:noFill/>
        </p:spPr>
        <p:txBody>
          <a:bodyPr wrap="square" rtlCol="0">
            <a:spAutoFit/>
          </a:bodyPr>
          <a:lstStyle/>
          <a:p>
            <a:pPr marL="342900" indent="-342900">
              <a:buFont typeface="Arial" pitchFamily="34" charset="0"/>
              <a:buChar char="•"/>
            </a:pPr>
            <a:r>
              <a:rPr lang="en-US" sz="1400" dirty="0" smtClean="0">
                <a:solidFill>
                  <a:schemeClr val="tx1"/>
                </a:solidFill>
              </a:rPr>
              <a:t>Tax Code – The primary taxing authority.  This is defaulted from the sales order header and can be amended by the user.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Tax Rate – The tax rate of the tax code.  This may not be amended by the user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Secondary Tax Code – The secondary taxing authority.  This is defaulted from the sales order header and can be amended by the user.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Secondary Tax Rate – The tax rate of the tax code.  This may not be amended by the user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Tax Value – The tax value of the line</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Tax Value Secondary – The secondary tax value of the line</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Gross Value – The total tax value of the line</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Additional Tab</a:t>
            </a:r>
            <a:endParaRPr lang="en-US" dirty="0"/>
          </a:p>
        </p:txBody>
      </p:sp>
      <p:pic>
        <p:nvPicPr>
          <p:cNvPr id="15362" name="Picture 2"/>
          <p:cNvPicPr>
            <a:picLocks noChangeAspect="1" noChangeArrowheads="1"/>
          </p:cNvPicPr>
          <p:nvPr/>
        </p:nvPicPr>
        <p:blipFill>
          <a:blip r:embed="rId2"/>
          <a:srcRect/>
          <a:stretch>
            <a:fillRect/>
          </a:stretch>
        </p:blipFill>
        <p:spPr bwMode="auto">
          <a:xfrm>
            <a:off x="990600" y="1828800"/>
            <a:ext cx="5381625" cy="4263903"/>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477000" cy="762000"/>
          </a:xfrm>
        </p:spPr>
        <p:txBody>
          <a:bodyPr/>
          <a:lstStyle/>
          <a:p>
            <a:r>
              <a:rPr lang="en-US" dirty="0" smtClean="0">
                <a:solidFill>
                  <a:schemeClr val="bg1"/>
                </a:solidFill>
              </a:rPr>
              <a:t>Deleting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04800" y="1219200"/>
            <a:ext cx="8458200" cy="1169551"/>
          </a:xfrm>
          <a:prstGeom prst="rect">
            <a:avLst/>
          </a:prstGeom>
          <a:noFill/>
        </p:spPr>
        <p:txBody>
          <a:bodyPr wrap="square" rtlCol="0">
            <a:spAutoFit/>
          </a:bodyPr>
          <a:lstStyle/>
          <a:p>
            <a:r>
              <a:rPr lang="en-US" sz="1400" dirty="0" smtClean="0">
                <a:solidFill>
                  <a:schemeClr val="tx1"/>
                </a:solidFill>
              </a:rPr>
              <a:t>Using the action Delete, WinMan will check to make sure the record can be deleted before actually deleting the current record.  If the record can not be deleted, the user will be alerted.  </a:t>
            </a:r>
          </a:p>
          <a:p>
            <a:endParaRPr lang="en-US" sz="1400" dirty="0" smtClean="0">
              <a:solidFill>
                <a:schemeClr val="tx1"/>
              </a:solidFill>
            </a:endParaRPr>
          </a:p>
          <a:p>
            <a:r>
              <a:rPr lang="en-US" sz="1400" dirty="0" smtClean="0">
                <a:solidFill>
                  <a:schemeClr val="tx1"/>
                </a:solidFill>
              </a:rPr>
              <a:t>When in a module with a header and line items, using the Delete action will delete both the header and all the line items.  If only a specific line item is to be deleted, right click on the line and select Delete.</a:t>
            </a:r>
            <a:endParaRPr lang="en-US" sz="1400" dirty="0">
              <a:solidFill>
                <a:schemeClr val="tx1"/>
              </a:solidFill>
            </a:endParaRPr>
          </a:p>
        </p:txBody>
      </p:sp>
      <p:pic>
        <p:nvPicPr>
          <p:cNvPr id="7" name="Picture 6"/>
          <p:cNvPicPr>
            <a:picLocks noChangeAspect="1"/>
          </p:cNvPicPr>
          <p:nvPr/>
        </p:nvPicPr>
        <p:blipFill>
          <a:blip r:embed="rId2"/>
          <a:stretch>
            <a:fillRect/>
          </a:stretch>
        </p:blipFill>
        <p:spPr bwMode="auto">
          <a:xfrm>
            <a:off x="609600" y="2819400"/>
            <a:ext cx="8153400" cy="3387288"/>
          </a:xfrm>
          <a:prstGeom prst="rect">
            <a:avLst/>
          </a:prstGeom>
          <a:noFill/>
          <a:ln w="9525">
            <a:noFill/>
            <a:miter lim="800000"/>
            <a:headEnd/>
            <a:tailEnd/>
          </a:ln>
        </p:spPr>
      </p:pic>
      <p:sp>
        <p:nvSpPr>
          <p:cNvPr id="33795" name="AutoShape 3"/>
          <p:cNvSpPr>
            <a:spLocks noChangeArrowheads="1"/>
          </p:cNvSpPr>
          <p:nvPr/>
        </p:nvSpPr>
        <p:spPr bwMode="auto">
          <a:xfrm>
            <a:off x="7162800" y="5638800"/>
            <a:ext cx="914400" cy="228600"/>
          </a:xfrm>
          <a:prstGeom prst="roundRect">
            <a:avLst>
              <a:gd name="adj" fmla="val 16667"/>
            </a:avLst>
          </a:prstGeom>
          <a:noFill/>
          <a:ln w="25400">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524000"/>
            <a:ext cx="8382000" cy="4616648"/>
          </a:xfrm>
          <a:prstGeom prst="rect">
            <a:avLst/>
          </a:prstGeom>
          <a:noFill/>
        </p:spPr>
        <p:txBody>
          <a:bodyPr wrap="square" rtlCol="0">
            <a:spAutoFit/>
          </a:bodyPr>
          <a:lstStyle/>
          <a:p>
            <a:pPr marL="342900" indent="-342900">
              <a:buFont typeface="Arial" pitchFamily="34" charset="0"/>
              <a:buChar char="•"/>
            </a:pPr>
            <a:r>
              <a:rPr lang="en-US" sz="1400" dirty="0" smtClean="0">
                <a:solidFill>
                  <a:schemeClr val="tx1"/>
                </a:solidFill>
              </a:rPr>
              <a:t>Version – The version of the product.  This will be the current version of the product but can be changed to a previous version</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Delivery Requested – The date the customer is requesting the item.  Defaulted from the sales order header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Delivery Due – The due date of the item or when the item is expected to ship.  Defaulted from the sales order header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Print Sequence – A reference field that can be used for sequencing line items on prints.  Each line item is added as a factor of 10. i.e. line item 1 is 10, line item 2 is 20. </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Allocated – A reference field that has no system action</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Margin – The projected margin.  The value of the line minus the standard cost of the product</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Consignment Sale – If the line item is a consignment sale, where a manual invoice is required.  This is defaulted from the header.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Picking Location – The location that items must be picked from.  The shipment will not pick inventory from any other location.</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Notes Tab</a:t>
            </a:r>
            <a:endParaRPr lang="en-US" dirty="0"/>
          </a:p>
        </p:txBody>
      </p:sp>
      <p:sp>
        <p:nvSpPr>
          <p:cNvPr id="8" name="TextBox 7"/>
          <p:cNvSpPr txBox="1"/>
          <p:nvPr/>
        </p:nvSpPr>
        <p:spPr>
          <a:xfrm>
            <a:off x="914400" y="5791200"/>
            <a:ext cx="7315200" cy="307777"/>
          </a:xfrm>
          <a:prstGeom prst="rect">
            <a:avLst/>
          </a:prstGeom>
          <a:noFill/>
        </p:spPr>
        <p:txBody>
          <a:bodyPr wrap="square" rtlCol="0">
            <a:spAutoFit/>
          </a:bodyPr>
          <a:lstStyle/>
          <a:p>
            <a:r>
              <a:rPr lang="en-US" sz="1400" dirty="0" smtClean="0"/>
              <a:t>Any internal notes for the sales order line.</a:t>
            </a:r>
            <a:endParaRPr lang="en-US" sz="1400" dirty="0"/>
          </a:p>
        </p:txBody>
      </p:sp>
      <p:pic>
        <p:nvPicPr>
          <p:cNvPr id="17410" name="Picture 2"/>
          <p:cNvPicPr>
            <a:picLocks noChangeAspect="1" noChangeArrowheads="1"/>
          </p:cNvPicPr>
          <p:nvPr/>
        </p:nvPicPr>
        <p:blipFill>
          <a:blip r:embed="rId2"/>
          <a:srcRect/>
          <a:stretch>
            <a:fillRect/>
          </a:stretch>
        </p:blipFill>
        <p:spPr bwMode="auto">
          <a:xfrm>
            <a:off x="838200" y="1828800"/>
            <a:ext cx="4800600" cy="3803553"/>
          </a:xfrm>
          <a:prstGeom prst="rect">
            <a:avLst/>
          </a:prstGeom>
          <a:noFill/>
          <a:ln w="9525">
            <a:noFill/>
            <a:miter lim="800000"/>
            <a:headEnd/>
            <a:tailEnd/>
          </a:ln>
          <a:effectLst/>
        </p:spPr>
      </p:pic>
      <p:sp>
        <p:nvSpPr>
          <p:cNvPr id="9" name="TextBox 8"/>
          <p:cNvSpPr txBox="1"/>
          <p:nvPr/>
        </p:nvSpPr>
        <p:spPr>
          <a:xfrm>
            <a:off x="5943600" y="1905000"/>
            <a:ext cx="2971800" cy="3539430"/>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Superseded items on a sales order will automatically add a note about what part it superseded.  The note will read </a:t>
            </a:r>
            <a:r>
              <a:rPr lang="en-US" sz="1400" i="1" dirty="0" smtClean="0">
                <a:solidFill>
                  <a:schemeClr val="tx1"/>
                </a:solidFill>
              </a:rPr>
              <a:t>Supersedes  - 1007-125</a:t>
            </a:r>
            <a:r>
              <a:rPr lang="en-US" sz="1400" dirty="0" smtClean="0">
                <a:solidFill>
                  <a:schemeClr val="tx1"/>
                </a:solidFill>
              </a:rPr>
              <a:t> where 1007-125 would be the original part number.  This note can be altered using the Sales Orders system option </a:t>
            </a:r>
            <a:r>
              <a:rPr lang="en-US" sz="1400" b="1" dirty="0" smtClean="0">
                <a:solidFill>
                  <a:schemeClr val="tx1"/>
                </a:solidFill>
              </a:rPr>
              <a:t>Default text notes field when product has been superseded.  </a:t>
            </a:r>
            <a:r>
              <a:rPr lang="en-US" sz="1400" dirty="0" smtClean="0">
                <a:solidFill>
                  <a:schemeClr val="tx1"/>
                </a:solidFill>
              </a:rPr>
              <a:t>Enable the option and set the value to the text to be written to the notes field.  </a:t>
            </a:r>
          </a:p>
          <a:p>
            <a:r>
              <a:rPr lang="en-US" sz="1400" dirty="0" smtClean="0">
                <a:solidFill>
                  <a:schemeClr val="tx1"/>
                </a:solidFill>
              </a:rPr>
              <a:t>Note:  Use {0} to represent the original part number in the note if required.</a:t>
            </a:r>
            <a:endParaRPr lang="en-US" sz="1400" dirty="0">
              <a:solidFill>
                <a:schemeClr val="tx1"/>
              </a:solidFill>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History Tab</a:t>
            </a:r>
            <a:endParaRPr lang="en-US" dirty="0"/>
          </a:p>
        </p:txBody>
      </p:sp>
      <p:pic>
        <p:nvPicPr>
          <p:cNvPr id="9218" name="Picture 2"/>
          <p:cNvPicPr>
            <a:picLocks noChangeAspect="1" noChangeArrowheads="1"/>
          </p:cNvPicPr>
          <p:nvPr/>
        </p:nvPicPr>
        <p:blipFill>
          <a:blip r:embed="rId2"/>
          <a:srcRect r="18125" b="53000"/>
          <a:stretch>
            <a:fillRect/>
          </a:stretch>
        </p:blipFill>
        <p:spPr bwMode="auto">
          <a:xfrm>
            <a:off x="457200" y="1905000"/>
            <a:ext cx="8001000" cy="2870588"/>
          </a:xfrm>
          <a:prstGeom prst="rect">
            <a:avLst/>
          </a:prstGeom>
          <a:noFill/>
          <a:ln w="9525">
            <a:noFill/>
            <a:miter lim="800000"/>
            <a:headEnd/>
            <a:tailEnd/>
          </a:ln>
          <a:effectLst/>
        </p:spPr>
      </p:pic>
      <p:sp>
        <p:nvSpPr>
          <p:cNvPr id="8" name="TextBox 7"/>
          <p:cNvSpPr txBox="1"/>
          <p:nvPr/>
        </p:nvSpPr>
        <p:spPr>
          <a:xfrm>
            <a:off x="609600" y="5334000"/>
            <a:ext cx="7924800" cy="307777"/>
          </a:xfrm>
          <a:prstGeom prst="rect">
            <a:avLst/>
          </a:prstGeom>
          <a:noFill/>
        </p:spPr>
        <p:txBody>
          <a:bodyPr wrap="square" rtlCol="0">
            <a:spAutoFit/>
          </a:bodyPr>
          <a:lstStyle/>
          <a:p>
            <a:r>
              <a:rPr lang="en-US" sz="1400" dirty="0" smtClean="0"/>
              <a:t>History tab will show all modifications to sales order line items</a:t>
            </a:r>
            <a:endParaRPr lang="en-US" sz="1400"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Requirements Tab</a:t>
            </a:r>
            <a:endParaRPr lang="en-US" dirty="0"/>
          </a:p>
        </p:txBody>
      </p:sp>
      <p:sp>
        <p:nvSpPr>
          <p:cNvPr id="8" name="TextBox 7"/>
          <p:cNvSpPr txBox="1"/>
          <p:nvPr/>
        </p:nvSpPr>
        <p:spPr>
          <a:xfrm>
            <a:off x="609600" y="5334000"/>
            <a:ext cx="7924800" cy="307777"/>
          </a:xfrm>
          <a:prstGeom prst="rect">
            <a:avLst/>
          </a:prstGeom>
          <a:noFill/>
        </p:spPr>
        <p:txBody>
          <a:bodyPr wrap="square" rtlCol="0">
            <a:spAutoFit/>
          </a:bodyPr>
          <a:lstStyle/>
          <a:p>
            <a:r>
              <a:rPr lang="en-US" sz="1400" dirty="0" smtClean="0"/>
              <a:t>Requirements tab will show all requirements for line items on a sales order</a:t>
            </a:r>
            <a:endParaRPr lang="en-US" sz="1400" dirty="0"/>
          </a:p>
        </p:txBody>
      </p:sp>
      <p:pic>
        <p:nvPicPr>
          <p:cNvPr id="10242" name="Picture 2"/>
          <p:cNvPicPr>
            <a:picLocks noChangeAspect="1" noChangeArrowheads="1"/>
          </p:cNvPicPr>
          <p:nvPr/>
        </p:nvPicPr>
        <p:blipFill>
          <a:blip r:embed="rId2"/>
          <a:srcRect r="17500" b="52000"/>
          <a:stretch>
            <a:fillRect/>
          </a:stretch>
        </p:blipFill>
        <p:spPr bwMode="auto">
          <a:xfrm>
            <a:off x="533400" y="1828800"/>
            <a:ext cx="8172450" cy="2971800"/>
          </a:xfrm>
          <a:prstGeom prst="rect">
            <a:avLst/>
          </a:prstGeom>
          <a:noFill/>
          <a:ln w="9525">
            <a:noFill/>
            <a:miter lim="800000"/>
            <a:headEnd/>
            <a:tailEnd/>
          </a:ln>
          <a:effectLst/>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Relations Tab</a:t>
            </a:r>
            <a:endParaRPr lang="en-US" dirty="0"/>
          </a:p>
        </p:txBody>
      </p:sp>
      <p:pic>
        <p:nvPicPr>
          <p:cNvPr id="8194" name="Picture 2"/>
          <p:cNvPicPr>
            <a:picLocks noChangeAspect="1" noChangeArrowheads="1"/>
          </p:cNvPicPr>
          <p:nvPr/>
        </p:nvPicPr>
        <p:blipFill>
          <a:blip r:embed="rId2"/>
          <a:srcRect r="18125" b="19000"/>
          <a:stretch>
            <a:fillRect/>
          </a:stretch>
        </p:blipFill>
        <p:spPr bwMode="auto">
          <a:xfrm>
            <a:off x="533400" y="1905000"/>
            <a:ext cx="6553200" cy="4051979"/>
          </a:xfrm>
          <a:prstGeom prst="rect">
            <a:avLst/>
          </a:prstGeom>
          <a:noFill/>
          <a:ln w="9525">
            <a:noFill/>
            <a:miter lim="800000"/>
            <a:headEnd/>
            <a:tailEnd/>
          </a:ln>
          <a:effectLst/>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971800"/>
            <a:ext cx="83820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relations tab displays shipments and sales invoices that have been created for a sales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Right click on line item to drill down to related transaction</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Firm</a:t>
            </a:r>
            <a:endParaRPr lang="en-US" dirty="0"/>
          </a:p>
        </p:txBody>
      </p:sp>
      <p:sp>
        <p:nvSpPr>
          <p:cNvPr id="6" name="TextBox 5"/>
          <p:cNvSpPr txBox="1"/>
          <p:nvPr/>
        </p:nvSpPr>
        <p:spPr>
          <a:xfrm>
            <a:off x="762000" y="2057400"/>
            <a:ext cx="6705600" cy="523220"/>
          </a:xfrm>
          <a:prstGeom prst="rect">
            <a:avLst/>
          </a:prstGeom>
          <a:noFill/>
        </p:spPr>
        <p:txBody>
          <a:bodyPr wrap="square" rtlCol="0">
            <a:spAutoFit/>
          </a:bodyPr>
          <a:lstStyle/>
          <a:p>
            <a:r>
              <a:rPr lang="en-US" sz="1400" dirty="0" smtClean="0"/>
              <a:t>Firming a sales order sets the order to be processes.  A sales order must be firmed before it can be shipped and must be firmed before MRP will see it as demand.</a:t>
            </a:r>
            <a:endParaRPr lang="en-US" sz="1400"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Convert Quote</a:t>
            </a:r>
            <a:endParaRPr lang="en-US" dirty="0"/>
          </a:p>
        </p:txBody>
      </p:sp>
      <p:sp>
        <p:nvSpPr>
          <p:cNvPr id="6" name="TextBox 5"/>
          <p:cNvSpPr txBox="1"/>
          <p:nvPr/>
        </p:nvSpPr>
        <p:spPr>
          <a:xfrm>
            <a:off x="457200" y="1828800"/>
            <a:ext cx="8534400" cy="307777"/>
          </a:xfrm>
          <a:prstGeom prst="rect">
            <a:avLst/>
          </a:prstGeom>
          <a:noFill/>
        </p:spPr>
        <p:txBody>
          <a:bodyPr wrap="square" rtlCol="0">
            <a:spAutoFit/>
          </a:bodyPr>
          <a:lstStyle/>
          <a:p>
            <a:r>
              <a:rPr lang="en-US" sz="1400" dirty="0" smtClean="0"/>
              <a:t>The convert quote action will bring up the convert a quote wizard to convert the quote into a sales order.</a:t>
            </a:r>
            <a:endParaRPr lang="en-US" sz="1400" dirty="0"/>
          </a:p>
        </p:txBody>
      </p:sp>
      <p:sp>
        <p:nvSpPr>
          <p:cNvPr id="8" name="TextBox 7"/>
          <p:cNvSpPr txBox="1"/>
          <p:nvPr/>
        </p:nvSpPr>
        <p:spPr>
          <a:xfrm>
            <a:off x="4724400" y="2362200"/>
            <a:ext cx="3810000" cy="3108543"/>
          </a:xfrm>
          <a:prstGeom prst="rect">
            <a:avLst/>
          </a:prstGeom>
          <a:noFill/>
        </p:spPr>
        <p:txBody>
          <a:bodyPr wrap="square" rtlCol="0">
            <a:spAutoFit/>
          </a:bodyPr>
          <a:lstStyle/>
          <a:p>
            <a:r>
              <a:rPr lang="en-US" sz="1400" dirty="0" smtClean="0"/>
              <a:t>If the sales order and quote are to have the same sales order number use the default option Use existing prefix</a:t>
            </a:r>
          </a:p>
          <a:p>
            <a:endParaRPr lang="en-US" sz="1400" dirty="0" smtClean="0"/>
          </a:p>
          <a:p>
            <a:r>
              <a:rPr lang="en-US" sz="1400" dirty="0" smtClean="0"/>
              <a:t>When a quote prefix is used to identify quotes and a sales order prefix is required select the option to Create a new order.  Select the order prefix that the order will receive.  The order number will default to the next number in sequence for the prefix.  When creating the new order, the old quote can automatically be deleted.</a:t>
            </a:r>
          </a:p>
          <a:p>
            <a:endParaRPr lang="en-US" sz="1400" dirty="0" smtClean="0"/>
          </a:p>
          <a:p>
            <a:r>
              <a:rPr lang="en-US" sz="1400" dirty="0" smtClean="0"/>
              <a:t> </a:t>
            </a:r>
            <a:endParaRPr lang="en-US" sz="1400" dirty="0"/>
          </a:p>
        </p:txBody>
      </p:sp>
      <p:pic>
        <p:nvPicPr>
          <p:cNvPr id="18435" name="Picture 3"/>
          <p:cNvPicPr>
            <a:picLocks noChangeAspect="1" noChangeArrowheads="1"/>
          </p:cNvPicPr>
          <p:nvPr/>
        </p:nvPicPr>
        <p:blipFill>
          <a:blip r:embed="rId2"/>
          <a:srcRect/>
          <a:stretch>
            <a:fillRect/>
          </a:stretch>
        </p:blipFill>
        <p:spPr bwMode="auto">
          <a:xfrm>
            <a:off x="381000" y="2514600"/>
            <a:ext cx="3909175" cy="3124200"/>
          </a:xfrm>
          <a:prstGeom prst="rect">
            <a:avLst/>
          </a:prstGeom>
          <a:noFill/>
          <a:ln w="9525">
            <a:noFill/>
            <a:miter lim="800000"/>
            <a:headEnd/>
            <a:tailEnd/>
          </a:ln>
          <a:effectLst/>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Convert Quote</a:t>
            </a:r>
            <a:endParaRPr lang="en-US" dirty="0"/>
          </a:p>
        </p:txBody>
      </p:sp>
      <p:sp>
        <p:nvSpPr>
          <p:cNvPr id="8" name="TextBox 7"/>
          <p:cNvSpPr txBox="1"/>
          <p:nvPr/>
        </p:nvSpPr>
        <p:spPr>
          <a:xfrm>
            <a:off x="4724400" y="2362200"/>
            <a:ext cx="3810000" cy="2031325"/>
          </a:xfrm>
          <a:prstGeom prst="rect">
            <a:avLst/>
          </a:prstGeom>
          <a:noFill/>
        </p:spPr>
        <p:txBody>
          <a:bodyPr wrap="square" rtlCol="0">
            <a:spAutoFit/>
          </a:bodyPr>
          <a:lstStyle/>
          <a:p>
            <a:r>
              <a:rPr lang="en-US" sz="1400" dirty="0" smtClean="0"/>
              <a:t>Enter the due date and the effective date for the sales order header.  This will default from the quote.</a:t>
            </a:r>
          </a:p>
          <a:p>
            <a:endParaRPr lang="en-US" sz="1400" dirty="0" smtClean="0"/>
          </a:p>
          <a:p>
            <a:r>
              <a:rPr lang="en-US" sz="1400" dirty="0" smtClean="0"/>
              <a:t>Update order lines will also update the order lines with the due date and effective date.  If the dates should remain the same as on the quote Update order lines should be set to No. </a:t>
            </a:r>
          </a:p>
          <a:p>
            <a:r>
              <a:rPr lang="en-US" sz="1400" dirty="0" smtClean="0"/>
              <a:t> </a:t>
            </a:r>
            <a:endParaRPr lang="en-US" sz="1400" dirty="0"/>
          </a:p>
        </p:txBody>
      </p:sp>
      <p:pic>
        <p:nvPicPr>
          <p:cNvPr id="19458" name="Picture 2"/>
          <p:cNvPicPr>
            <a:picLocks noChangeAspect="1" noChangeArrowheads="1"/>
          </p:cNvPicPr>
          <p:nvPr/>
        </p:nvPicPr>
        <p:blipFill>
          <a:blip r:embed="rId2"/>
          <a:srcRect/>
          <a:stretch>
            <a:fillRect/>
          </a:stretch>
        </p:blipFill>
        <p:spPr bwMode="auto">
          <a:xfrm>
            <a:off x="381000" y="2057400"/>
            <a:ext cx="3992602" cy="3190875"/>
          </a:xfrm>
          <a:prstGeom prst="rect">
            <a:avLst/>
          </a:prstGeom>
          <a:noFill/>
          <a:ln w="9525">
            <a:noFill/>
            <a:miter lim="800000"/>
            <a:headEnd/>
            <a:tailEnd/>
          </a:ln>
          <a:effectLst/>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Convert Quote</a:t>
            </a:r>
            <a:endParaRPr lang="en-US" dirty="0"/>
          </a:p>
        </p:txBody>
      </p:sp>
      <p:sp>
        <p:nvSpPr>
          <p:cNvPr id="8" name="TextBox 7"/>
          <p:cNvSpPr txBox="1"/>
          <p:nvPr/>
        </p:nvSpPr>
        <p:spPr>
          <a:xfrm>
            <a:off x="4572000" y="2362200"/>
            <a:ext cx="4038600" cy="523220"/>
          </a:xfrm>
          <a:prstGeom prst="rect">
            <a:avLst/>
          </a:prstGeom>
          <a:noFill/>
        </p:spPr>
        <p:txBody>
          <a:bodyPr wrap="square" rtlCol="0">
            <a:spAutoFit/>
          </a:bodyPr>
          <a:lstStyle/>
          <a:p>
            <a:r>
              <a:rPr lang="en-US" sz="1400" dirty="0" smtClean="0"/>
              <a:t>Enter the PO from the customer for the sales order </a:t>
            </a:r>
            <a:endParaRPr lang="en-US" sz="1400" dirty="0"/>
          </a:p>
        </p:txBody>
      </p:sp>
      <p:pic>
        <p:nvPicPr>
          <p:cNvPr id="20482" name="Picture 2"/>
          <p:cNvPicPr>
            <a:picLocks noChangeAspect="1" noChangeArrowheads="1"/>
          </p:cNvPicPr>
          <p:nvPr/>
        </p:nvPicPr>
        <p:blipFill>
          <a:blip r:embed="rId2"/>
          <a:srcRect/>
          <a:stretch>
            <a:fillRect/>
          </a:stretch>
        </p:blipFill>
        <p:spPr bwMode="auto">
          <a:xfrm>
            <a:off x="457200" y="2057400"/>
            <a:ext cx="3897257" cy="3114675"/>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533400" y="4953000"/>
            <a:ext cx="8305800" cy="1015663"/>
          </a:xfrm>
          <a:prstGeom prst="rect">
            <a:avLst/>
          </a:prstGeom>
          <a:noFill/>
        </p:spPr>
        <p:txBody>
          <a:bodyPr wrap="square" rtlCol="0">
            <a:spAutoFit/>
          </a:bodyPr>
          <a:lstStyle/>
          <a:p>
            <a:r>
              <a:rPr lang="en-US" sz="2000" dirty="0" smtClean="0">
                <a:solidFill>
                  <a:schemeClr val="tx1"/>
                </a:solidFill>
              </a:rPr>
              <a:t>Actions are specific to an area and will include how you might complete a task.  The actions in the sales order entry area will be different that those in the shipping area.</a:t>
            </a:r>
            <a:endParaRPr lang="en-US" sz="2000" dirty="0">
              <a:solidFill>
                <a:schemeClr val="tx1"/>
              </a:solidFill>
            </a:endParaRPr>
          </a:p>
        </p:txBody>
      </p:sp>
      <p:pic>
        <p:nvPicPr>
          <p:cNvPr id="7" name="Picture 6"/>
          <p:cNvPicPr/>
          <p:nvPr/>
        </p:nvPicPr>
        <p:blipFill>
          <a:blip r:embed="rId2"/>
          <a:srcRect/>
          <a:stretch>
            <a:fillRect/>
          </a:stretch>
        </p:blipFill>
        <p:spPr bwMode="auto">
          <a:xfrm>
            <a:off x="1752600" y="1066800"/>
            <a:ext cx="5262245" cy="3795395"/>
          </a:xfrm>
          <a:prstGeom prst="rect">
            <a:avLst/>
          </a:prstGeom>
          <a:noFill/>
          <a:ln w="9525">
            <a:noFill/>
            <a:miter lim="800000"/>
            <a:headEnd/>
            <a:tailEnd/>
          </a:ln>
        </p:spPr>
      </p:pic>
      <p:sp>
        <p:nvSpPr>
          <p:cNvPr id="30723" name="AutoShape 3"/>
          <p:cNvSpPr>
            <a:spLocks noChangeArrowheads="1"/>
          </p:cNvSpPr>
          <p:nvPr/>
        </p:nvSpPr>
        <p:spPr bwMode="auto">
          <a:xfrm>
            <a:off x="5867400" y="2438400"/>
            <a:ext cx="1028700" cy="1485900"/>
          </a:xfrm>
          <a:prstGeom prst="roundRect">
            <a:avLst>
              <a:gd name="adj" fmla="val 16667"/>
            </a:avLst>
          </a:prstGeom>
          <a:noFill/>
          <a:ln w="25400">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Ship</a:t>
            </a:r>
            <a:endParaRPr lang="en-US" dirty="0"/>
          </a:p>
        </p:txBody>
      </p:sp>
      <p:sp>
        <p:nvSpPr>
          <p:cNvPr id="8" name="TextBox 7"/>
          <p:cNvSpPr txBox="1"/>
          <p:nvPr/>
        </p:nvSpPr>
        <p:spPr>
          <a:xfrm>
            <a:off x="4648200" y="1905000"/>
            <a:ext cx="4038600" cy="4185761"/>
          </a:xfrm>
          <a:prstGeom prst="rect">
            <a:avLst/>
          </a:prstGeom>
          <a:noFill/>
        </p:spPr>
        <p:txBody>
          <a:bodyPr wrap="square" rtlCol="0">
            <a:spAutoFit/>
          </a:bodyPr>
          <a:lstStyle/>
          <a:p>
            <a:r>
              <a:rPr lang="en-US" sz="1400" dirty="0" smtClean="0"/>
              <a:t>The ship action from sales order is an express way to ship.  It can only be used when no shipping integration is required, build to ship is not used, and specific batches are not required to be picked.  It was designed for customers that come in to pick up their orders and automated the standard process of shipping</a:t>
            </a:r>
          </a:p>
          <a:p>
            <a:endParaRPr lang="en-US" sz="1400" dirty="0" smtClean="0"/>
          </a:p>
          <a:p>
            <a:r>
              <a:rPr lang="en-US" sz="1400" dirty="0" smtClean="0"/>
              <a:t>Finalize Shipment will create the shipment as finalized.  No changes can be made to the shipment.</a:t>
            </a:r>
          </a:p>
          <a:p>
            <a:endParaRPr lang="en-US" sz="1400" dirty="0" smtClean="0"/>
          </a:p>
          <a:p>
            <a:r>
              <a:rPr lang="en-US" sz="1400" dirty="0" smtClean="0"/>
              <a:t>Print Delivery note will print the packing slip for the shipment if the shipment was created as finalized.</a:t>
            </a:r>
          </a:p>
          <a:p>
            <a:endParaRPr lang="en-US" sz="1400" dirty="0" smtClean="0"/>
          </a:p>
          <a:p>
            <a:r>
              <a:rPr lang="en-US" sz="1400" dirty="0" smtClean="0"/>
              <a:t>Go to created shipment will open the shipments module on the shipment created</a:t>
            </a:r>
          </a:p>
          <a:p>
            <a:endParaRPr lang="en-US" sz="1400" dirty="0"/>
          </a:p>
        </p:txBody>
      </p:sp>
      <p:pic>
        <p:nvPicPr>
          <p:cNvPr id="21506" name="Picture 2"/>
          <p:cNvPicPr>
            <a:picLocks noChangeAspect="1" noChangeArrowheads="1"/>
          </p:cNvPicPr>
          <p:nvPr/>
        </p:nvPicPr>
        <p:blipFill>
          <a:blip r:embed="rId2"/>
          <a:srcRect/>
          <a:stretch>
            <a:fillRect/>
          </a:stretch>
        </p:blipFill>
        <p:spPr bwMode="auto">
          <a:xfrm>
            <a:off x="381000" y="1981200"/>
            <a:ext cx="4099866" cy="3276600"/>
          </a:xfrm>
          <a:prstGeom prst="rect">
            <a:avLst/>
          </a:prstGeom>
          <a:noFill/>
          <a:ln w="9525">
            <a:noFill/>
            <a:miter lim="800000"/>
            <a:headEnd/>
            <a:tailEnd/>
          </a:ln>
          <a:effectLst/>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Ship</a:t>
            </a:r>
            <a:endParaRPr lang="en-US" dirty="0"/>
          </a:p>
        </p:txBody>
      </p:sp>
      <p:sp>
        <p:nvSpPr>
          <p:cNvPr id="8" name="TextBox 7"/>
          <p:cNvSpPr txBox="1"/>
          <p:nvPr/>
        </p:nvSpPr>
        <p:spPr>
          <a:xfrm>
            <a:off x="4648200" y="1905000"/>
            <a:ext cx="4038600" cy="3108543"/>
          </a:xfrm>
          <a:prstGeom prst="rect">
            <a:avLst/>
          </a:prstGeom>
          <a:noFill/>
        </p:spPr>
        <p:txBody>
          <a:bodyPr wrap="square" rtlCol="0">
            <a:spAutoFit/>
          </a:bodyPr>
          <a:lstStyle/>
          <a:p>
            <a:r>
              <a:rPr lang="en-US" sz="1400" dirty="0" smtClean="0"/>
              <a:t>Invoice options are only available if a finalized shipment is created.</a:t>
            </a:r>
          </a:p>
          <a:p>
            <a:endParaRPr lang="en-US" sz="1400" dirty="0" smtClean="0"/>
          </a:p>
          <a:p>
            <a:r>
              <a:rPr lang="en-US" sz="1400" dirty="0" smtClean="0"/>
              <a:t>Create Invoice will create the invoice for the shipment</a:t>
            </a:r>
          </a:p>
          <a:p>
            <a:endParaRPr lang="en-US" sz="1400" dirty="0" smtClean="0"/>
          </a:p>
          <a:p>
            <a:r>
              <a:rPr lang="en-US" sz="1400" dirty="0" smtClean="0"/>
              <a:t>Finalize Invoice will finalize the invoice where no amendments can be done.</a:t>
            </a:r>
          </a:p>
          <a:p>
            <a:endParaRPr lang="en-US" sz="1400" dirty="0" smtClean="0"/>
          </a:p>
          <a:p>
            <a:r>
              <a:rPr lang="en-US" sz="1400" dirty="0" smtClean="0"/>
              <a:t>Print Invoice will print the invoice only if the invoice has been finalized</a:t>
            </a:r>
          </a:p>
          <a:p>
            <a:endParaRPr lang="en-US" sz="1400" dirty="0" smtClean="0"/>
          </a:p>
          <a:p>
            <a:r>
              <a:rPr lang="en-US" sz="1400" dirty="0" smtClean="0"/>
              <a:t>Go to created invoice will open the Sales Invoices module on the sales invoice created</a:t>
            </a:r>
            <a:endParaRPr lang="en-US" sz="1400" dirty="0"/>
          </a:p>
        </p:txBody>
      </p:sp>
      <p:pic>
        <p:nvPicPr>
          <p:cNvPr id="22530" name="Picture 2"/>
          <p:cNvPicPr>
            <a:picLocks noChangeAspect="1" noChangeArrowheads="1"/>
          </p:cNvPicPr>
          <p:nvPr/>
        </p:nvPicPr>
        <p:blipFill>
          <a:blip r:embed="rId2"/>
          <a:srcRect/>
          <a:stretch>
            <a:fillRect/>
          </a:stretch>
        </p:blipFill>
        <p:spPr bwMode="auto">
          <a:xfrm>
            <a:off x="533400" y="2057400"/>
            <a:ext cx="3801911" cy="3038475"/>
          </a:xfrm>
          <a:prstGeom prst="rect">
            <a:avLst/>
          </a:prstGeom>
          <a:noFill/>
          <a:ln w="9525">
            <a:noFill/>
            <a:miter lim="800000"/>
            <a:headEnd/>
            <a:tailEnd/>
          </a:ln>
          <a:effectLst/>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Tools</a:t>
            </a:r>
            <a:endParaRPr lang="en-US" dirty="0"/>
          </a:p>
        </p:txBody>
      </p:sp>
      <p:sp>
        <p:nvSpPr>
          <p:cNvPr id="8" name="TextBox 7"/>
          <p:cNvSpPr txBox="1"/>
          <p:nvPr/>
        </p:nvSpPr>
        <p:spPr>
          <a:xfrm>
            <a:off x="4648200" y="1905000"/>
            <a:ext cx="4038600" cy="3754874"/>
          </a:xfrm>
          <a:prstGeom prst="rect">
            <a:avLst/>
          </a:prstGeom>
          <a:noFill/>
        </p:spPr>
        <p:txBody>
          <a:bodyPr wrap="square" rtlCol="0">
            <a:spAutoFit/>
          </a:bodyPr>
          <a:lstStyle/>
          <a:p>
            <a:r>
              <a:rPr lang="en-US" sz="1400" dirty="0" smtClean="0"/>
              <a:t> Copy order will make a copy of the current order.  The user will be prompted for a sales order prefix, customer PO and due date.  All other order details will be copied.</a:t>
            </a:r>
          </a:p>
          <a:p>
            <a:endParaRPr lang="en-US" sz="1400" dirty="0" smtClean="0"/>
          </a:p>
          <a:p>
            <a:r>
              <a:rPr lang="en-US" sz="1400" dirty="0" smtClean="0"/>
              <a:t>Orders can be imported from an Excel spreadsheet.  New orders can be created and existing orders can be added to.</a:t>
            </a:r>
          </a:p>
          <a:p>
            <a:endParaRPr lang="en-US" sz="1400" dirty="0" smtClean="0"/>
          </a:p>
          <a:p>
            <a:r>
              <a:rPr lang="en-US" sz="1400" dirty="0" smtClean="0"/>
              <a:t>Create a related purchase order will create a purchase order header that is related to the sales order.   The user must enter the supplier, the due date and a prefix for the order.  Line items must be added manually.  </a:t>
            </a:r>
          </a:p>
          <a:p>
            <a:r>
              <a:rPr lang="en-US" sz="1400" dirty="0" smtClean="0"/>
              <a:t>Note:  To drill down to the purchase order, use the drill function for the purchase order found on the additional tab of the sales order</a:t>
            </a:r>
            <a:endParaRPr lang="en-US" sz="1400" dirty="0"/>
          </a:p>
        </p:txBody>
      </p:sp>
      <p:pic>
        <p:nvPicPr>
          <p:cNvPr id="23554" name="Picture 2"/>
          <p:cNvPicPr>
            <a:picLocks noChangeAspect="1" noChangeArrowheads="1"/>
          </p:cNvPicPr>
          <p:nvPr/>
        </p:nvPicPr>
        <p:blipFill>
          <a:blip r:embed="rId2"/>
          <a:srcRect/>
          <a:stretch>
            <a:fillRect/>
          </a:stretch>
        </p:blipFill>
        <p:spPr bwMode="auto">
          <a:xfrm>
            <a:off x="381000" y="2133600"/>
            <a:ext cx="3743325" cy="2991653"/>
          </a:xfrm>
          <a:prstGeom prst="rect">
            <a:avLst/>
          </a:prstGeom>
          <a:noFill/>
          <a:ln w="9525">
            <a:noFill/>
            <a:miter lim="800000"/>
            <a:headEnd/>
            <a:tailEnd/>
          </a:ln>
          <a:effectLst/>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Sales Order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 Message</a:t>
            </a:r>
            <a:endParaRPr lang="en-US" dirty="0"/>
          </a:p>
        </p:txBody>
      </p:sp>
      <p:sp>
        <p:nvSpPr>
          <p:cNvPr id="8" name="TextBox 7"/>
          <p:cNvSpPr txBox="1"/>
          <p:nvPr/>
        </p:nvSpPr>
        <p:spPr>
          <a:xfrm>
            <a:off x="5105400" y="2895600"/>
            <a:ext cx="3581400" cy="954107"/>
          </a:xfrm>
          <a:prstGeom prst="rect">
            <a:avLst/>
          </a:prstGeom>
          <a:noFill/>
        </p:spPr>
        <p:txBody>
          <a:bodyPr wrap="square" rtlCol="0">
            <a:spAutoFit/>
          </a:bodyPr>
          <a:lstStyle/>
          <a:p>
            <a:r>
              <a:rPr lang="en-US" sz="1400" dirty="0" smtClean="0"/>
              <a:t> Add message allows multiple standard messages to be added to the sales order.  Standard messages will appear on sales order prints.</a:t>
            </a:r>
            <a:endParaRPr lang="en-US" sz="1400" dirty="0"/>
          </a:p>
        </p:txBody>
      </p:sp>
      <p:pic>
        <p:nvPicPr>
          <p:cNvPr id="24578" name="Picture 2"/>
          <p:cNvPicPr>
            <a:picLocks noChangeAspect="1" noChangeArrowheads="1"/>
          </p:cNvPicPr>
          <p:nvPr/>
        </p:nvPicPr>
        <p:blipFill>
          <a:blip r:embed="rId2"/>
          <a:srcRect/>
          <a:stretch>
            <a:fillRect/>
          </a:stretch>
        </p:blipFill>
        <p:spPr bwMode="auto">
          <a:xfrm>
            <a:off x="533400" y="2590800"/>
            <a:ext cx="4481984" cy="2757487"/>
          </a:xfrm>
          <a:prstGeom prst="rect">
            <a:avLst/>
          </a:prstGeom>
          <a:noFill/>
          <a:ln w="9525">
            <a:noFill/>
            <a:miter lim="800000"/>
            <a:headEnd/>
            <a:tailEnd/>
          </a:ln>
          <a:effectLst/>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Shipments</a:t>
            </a:r>
            <a:endParaRPr lang="en-US" dirty="0"/>
          </a:p>
        </p:txBody>
      </p:sp>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12" name="Oval 11"/>
          <p:cNvSpPr/>
          <p:nvPr/>
        </p:nvSpPr>
        <p:spPr>
          <a:xfrm>
            <a:off x="228600" y="1524000"/>
            <a:ext cx="1905000" cy="762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Quote</a:t>
            </a:r>
            <a:endParaRPr lang="en-US" sz="2800" dirty="0"/>
          </a:p>
        </p:txBody>
      </p:sp>
      <p:sp>
        <p:nvSpPr>
          <p:cNvPr id="13" name="Rectangle 12"/>
          <p:cNvSpPr/>
          <p:nvPr/>
        </p:nvSpPr>
        <p:spPr>
          <a:xfrm>
            <a:off x="2895600" y="1524000"/>
            <a:ext cx="2667000" cy="762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Sales Order</a:t>
            </a:r>
            <a:endParaRPr lang="en-US" sz="2800" dirty="0"/>
          </a:p>
        </p:txBody>
      </p:sp>
      <p:cxnSp>
        <p:nvCxnSpPr>
          <p:cNvPr id="15" name="Straight Arrow Connector 14"/>
          <p:cNvCxnSpPr>
            <a:stCxn id="12" idx="6"/>
            <a:endCxn id="13" idx="1"/>
          </p:cNvCxnSpPr>
          <p:nvPr/>
        </p:nvCxnSpPr>
        <p:spPr>
          <a:xfrm>
            <a:off x="2133600" y="1905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895600" y="3048000"/>
            <a:ext cx="2667000" cy="762000"/>
          </a:xfrm>
          <a:prstGeom prst="rect">
            <a:avLst/>
          </a:prstGeom>
          <a:solidFill>
            <a:srgbClr val="6699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Shipment</a:t>
            </a:r>
            <a:endParaRPr lang="en-US" sz="2800" dirty="0"/>
          </a:p>
        </p:txBody>
      </p:sp>
      <p:sp>
        <p:nvSpPr>
          <p:cNvPr id="23" name="Rectangle 22"/>
          <p:cNvSpPr/>
          <p:nvPr/>
        </p:nvSpPr>
        <p:spPr>
          <a:xfrm>
            <a:off x="2895600" y="4572000"/>
            <a:ext cx="2667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Sales Invoice</a:t>
            </a:r>
            <a:endParaRPr lang="en-US" sz="2800" dirty="0"/>
          </a:p>
        </p:txBody>
      </p:sp>
      <p:cxnSp>
        <p:nvCxnSpPr>
          <p:cNvPr id="25" name="Straight Arrow Connector 24"/>
          <p:cNvCxnSpPr>
            <a:stCxn id="13" idx="2"/>
            <a:endCxn id="20" idx="0"/>
          </p:cNvCxnSpPr>
          <p:nvPr/>
        </p:nvCxnSpPr>
        <p:spPr>
          <a:xfrm rot="5400000">
            <a:off x="3848100" y="2667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0" idx="2"/>
            <a:endCxn id="23" idx="0"/>
          </p:cNvCxnSpPr>
          <p:nvPr/>
        </p:nvCxnSpPr>
        <p:spPr>
          <a:xfrm rot="5400000">
            <a:off x="3848100" y="4191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046988"/>
          </a:xfrm>
          <a:prstGeom prst="rect">
            <a:avLst/>
          </a:prstGeom>
          <a:noFill/>
        </p:spPr>
        <p:txBody>
          <a:bodyPr wrap="square" rtlCol="0">
            <a:spAutoFit/>
          </a:bodyPr>
          <a:lstStyle/>
          <a:p>
            <a:r>
              <a:rPr lang="en-US" sz="2400" dirty="0" smtClean="0">
                <a:solidFill>
                  <a:schemeClr val="tx1"/>
                </a:solidFill>
              </a:rPr>
              <a:t>A shipment can be completed from a firmed Sales Order.  A shipment will remove items from inventory.</a:t>
            </a:r>
          </a:p>
          <a:p>
            <a:endParaRPr lang="en-US" sz="2400" dirty="0" smtClean="0">
              <a:solidFill>
                <a:schemeClr val="tx1"/>
              </a:solidFill>
            </a:endParaRPr>
          </a:p>
          <a:p>
            <a:r>
              <a:rPr lang="en-US" sz="2400" dirty="0" smtClean="0">
                <a:solidFill>
                  <a:schemeClr val="tx1"/>
                </a:solidFill>
              </a:rPr>
              <a:t>Shipments consist of one shipment header and at least 1 line item.  The shipment header contains information for the entire </a:t>
            </a:r>
            <a:r>
              <a:rPr lang="en-US" sz="2400" dirty="0" err="1" smtClean="0">
                <a:solidFill>
                  <a:schemeClr val="tx1"/>
                </a:solidFill>
              </a:rPr>
              <a:t>shipement</a:t>
            </a:r>
            <a:r>
              <a:rPr lang="en-US" sz="2400" dirty="0" smtClean="0">
                <a:solidFill>
                  <a:schemeClr val="tx1"/>
                </a:solidFill>
              </a:rPr>
              <a:t> such as the shipment number or customer.  The lines contain information for each item on the shipment such as the item and quantity.</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Header Tab</a:t>
            </a:r>
            <a:endParaRPr lang="en-US" dirty="0"/>
          </a:p>
        </p:txBody>
      </p:sp>
      <p:pic>
        <p:nvPicPr>
          <p:cNvPr id="1027" name="Picture 3"/>
          <p:cNvPicPr>
            <a:picLocks noChangeAspect="1" noChangeArrowheads="1"/>
          </p:cNvPicPr>
          <p:nvPr/>
        </p:nvPicPr>
        <p:blipFill>
          <a:blip r:embed="rId2"/>
          <a:srcRect/>
          <a:stretch>
            <a:fillRect/>
          </a:stretch>
        </p:blipFill>
        <p:spPr bwMode="auto">
          <a:xfrm>
            <a:off x="990600" y="1828800"/>
            <a:ext cx="5486400" cy="43469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246221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Shipment Number – The shipment number is system generated and the next number will automatically come up.</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Customer – The customer for the shipment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Deliver to – Where the shipment is going to</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Delivery Number – A reference field to be used if an alternate delivery number is needed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Sales Order – The sales order for the shipment.  If multiple SO’s are shipped on the same shipment, the SO with the most line items will be the SO in the header</a:t>
            </a:r>
          </a:p>
        </p:txBody>
      </p:sp>
      <p:sp>
        <p:nvSpPr>
          <p:cNvPr id="5" name="TextBox 4"/>
          <p:cNvSpPr txBox="1"/>
          <p:nvPr/>
        </p:nvSpPr>
        <p:spPr>
          <a:xfrm>
            <a:off x="381000" y="40386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The default length of a shipment number is 10 characters.  The length of the shipment number can be changed using the Shipments system option </a:t>
            </a:r>
            <a:r>
              <a:rPr lang="en-US" sz="1400" b="1" dirty="0" smtClean="0">
                <a:solidFill>
                  <a:schemeClr val="tx1"/>
                </a:solidFill>
              </a:rPr>
              <a:t>Shipment identifier length</a:t>
            </a:r>
            <a:r>
              <a:rPr lang="en-US" sz="1400" dirty="0" smtClean="0">
                <a:solidFill>
                  <a:schemeClr val="tx1"/>
                </a:solidFill>
              </a:rPr>
              <a:t>.  Enable the option and set the value to the number of characters for the shipment number.  Maximum length that can be used is 10 characters.</a:t>
            </a:r>
          </a:p>
        </p:txBody>
      </p:sp>
      <p:sp>
        <p:nvSpPr>
          <p:cNvPr id="7" name="TextBox 6"/>
          <p:cNvSpPr txBox="1"/>
          <p:nvPr/>
        </p:nvSpPr>
        <p:spPr>
          <a:xfrm>
            <a:off x="381000" y="51816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The default prefix of a shipment number is SH.  The prefix of the shipment number can be changed using the Shipments system option </a:t>
            </a:r>
            <a:r>
              <a:rPr lang="en-US" sz="1400" b="1" dirty="0" smtClean="0">
                <a:solidFill>
                  <a:schemeClr val="tx1"/>
                </a:solidFill>
              </a:rPr>
              <a:t>Shipment identifier prefix</a:t>
            </a:r>
            <a:r>
              <a:rPr lang="en-US" sz="1400" dirty="0" smtClean="0">
                <a:solidFill>
                  <a:schemeClr val="tx1"/>
                </a:solidFill>
              </a:rPr>
              <a:t>.  Enable the option and set the value to the new prefix.</a:t>
            </a:r>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219200"/>
            <a:ext cx="83820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Date – The date of the shipment and the date used for accounting purposes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No of Boxes – The number of boxes used in the shipment.  Used for information or reference only.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Weight – The weight of the shipment. Used for information or reference only.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Volume – The volume of the shipment. Used for information or reference only.</a:t>
            </a:r>
          </a:p>
        </p:txBody>
      </p:sp>
      <p:sp>
        <p:nvSpPr>
          <p:cNvPr id="5" name="TextBox 4"/>
          <p:cNvSpPr txBox="1"/>
          <p:nvPr/>
        </p:nvSpPr>
        <p:spPr>
          <a:xfrm>
            <a:off x="304800" y="4191000"/>
            <a:ext cx="85344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By default the weight field displays 2 decimals.  The number of decimal places that display with the weight field can be configured using the Shipments system option </a:t>
            </a:r>
            <a:r>
              <a:rPr lang="en-US" sz="1400" b="1" dirty="0" smtClean="0">
                <a:solidFill>
                  <a:schemeClr val="tx1"/>
                </a:solidFill>
              </a:rPr>
              <a:t>Number of decimal places to show when displaying weights</a:t>
            </a:r>
            <a:r>
              <a:rPr lang="en-US" sz="1400" dirty="0" smtClean="0">
                <a:solidFill>
                  <a:schemeClr val="tx1"/>
                </a:solidFill>
              </a:rPr>
              <a:t>.  Enable the option and set the value to the number of decimals required.  Maximum number of decimals is 6</a:t>
            </a:r>
          </a:p>
        </p:txBody>
      </p:sp>
      <p:sp>
        <p:nvSpPr>
          <p:cNvPr id="7" name="TextBox 6"/>
          <p:cNvSpPr txBox="1"/>
          <p:nvPr/>
        </p:nvSpPr>
        <p:spPr>
          <a:xfrm>
            <a:off x="304800" y="5334000"/>
            <a:ext cx="85344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By default the volume field displays 2 decimals.  The number of decimal places that display with the volume field can be configured using the Shipments system option </a:t>
            </a:r>
            <a:r>
              <a:rPr lang="en-US" sz="1400" b="1" dirty="0" smtClean="0">
                <a:solidFill>
                  <a:schemeClr val="tx1"/>
                </a:solidFill>
              </a:rPr>
              <a:t>Number of decimal places to show when displaying volumes</a:t>
            </a:r>
            <a:r>
              <a:rPr lang="en-US" sz="1400" dirty="0" smtClean="0">
                <a:solidFill>
                  <a:schemeClr val="tx1"/>
                </a:solidFill>
              </a:rPr>
              <a:t>.  Enable the option and set the value to the number of decimals required.  Maximum number of decimals is 6</a:t>
            </a:r>
          </a:p>
        </p:txBody>
      </p:sp>
      <p:sp>
        <p:nvSpPr>
          <p:cNvPr id="8" name="TextBox 7"/>
          <p:cNvSpPr txBox="1"/>
          <p:nvPr/>
        </p:nvSpPr>
        <p:spPr>
          <a:xfrm>
            <a:off x="304800" y="2895600"/>
            <a:ext cx="85344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By default when shipping by customer and more than 1 order is on the shipment, the sales order field on the shipment will not be used.  To have the sales order field populated with the order that has the most lines on the shipment, use the Shipments system option </a:t>
            </a:r>
            <a:r>
              <a:rPr lang="en-US" sz="1400" b="1" dirty="0" smtClean="0">
                <a:solidFill>
                  <a:schemeClr val="tx1"/>
                </a:solidFill>
              </a:rPr>
              <a:t>Populate the Sales Order field with the most popular order in Shipment if it's shipping more than one sales order</a:t>
            </a:r>
            <a:r>
              <a:rPr lang="en-US" sz="1400" dirty="0" smtClean="0">
                <a:solidFill>
                  <a:schemeClr val="tx1"/>
                </a:solidFill>
              </a:rPr>
              <a:t>.  Enable the option and set the value to 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Recent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276600" y="1371600"/>
            <a:ext cx="5334000" cy="2062103"/>
          </a:xfrm>
          <a:prstGeom prst="rect">
            <a:avLst/>
          </a:prstGeom>
          <a:noFill/>
        </p:spPr>
        <p:txBody>
          <a:bodyPr wrap="square" rtlCol="0">
            <a:spAutoFit/>
          </a:bodyPr>
          <a:lstStyle/>
          <a:p>
            <a:pPr>
              <a:buFont typeface="Arial" pitchFamily="34" charset="0"/>
              <a:buChar char="•"/>
            </a:pPr>
            <a:r>
              <a:rPr lang="en-US" sz="1600" dirty="0" smtClean="0">
                <a:solidFill>
                  <a:schemeClr val="tx1"/>
                </a:solidFill>
              </a:rPr>
              <a:t>The Recent area will display the most recent records a user has accessed in a specific module.</a:t>
            </a:r>
          </a:p>
          <a:p>
            <a:pPr>
              <a:buFont typeface="Arial" pitchFamily="34" charset="0"/>
              <a:buChar char="•"/>
            </a:pPr>
            <a:endParaRPr lang="en-US" sz="1600" dirty="0" smtClean="0">
              <a:solidFill>
                <a:schemeClr val="tx1"/>
              </a:solidFill>
            </a:endParaRPr>
          </a:p>
          <a:p>
            <a:pPr>
              <a:buFont typeface="Arial" pitchFamily="34" charset="0"/>
              <a:buChar char="•"/>
            </a:pPr>
            <a:r>
              <a:rPr lang="en-US" sz="1600" dirty="0" smtClean="0">
                <a:solidFill>
                  <a:schemeClr val="tx1"/>
                </a:solidFill>
              </a:rPr>
              <a:t>By clicking on an item in the Recent area, the item selected will become the active record in the module.</a:t>
            </a:r>
          </a:p>
          <a:p>
            <a:pPr>
              <a:buFont typeface="Arial" pitchFamily="34" charset="0"/>
              <a:buChar char="•"/>
            </a:pPr>
            <a:endParaRPr lang="en-US" sz="1600" dirty="0" smtClean="0">
              <a:solidFill>
                <a:schemeClr val="tx1"/>
              </a:solidFill>
            </a:endParaRPr>
          </a:p>
          <a:p>
            <a:pPr>
              <a:buFont typeface="Arial" pitchFamily="34" charset="0"/>
              <a:buChar char="•"/>
            </a:pPr>
            <a:r>
              <a:rPr lang="en-US" sz="1600" dirty="0" smtClean="0">
                <a:solidFill>
                  <a:schemeClr val="tx1"/>
                </a:solidFill>
              </a:rPr>
              <a:t>The Recent area will track the last 5 records accessed in the module</a:t>
            </a:r>
            <a:endParaRPr lang="en-US" sz="1600" dirty="0">
              <a:solidFill>
                <a:schemeClr val="tx1"/>
              </a:solidFill>
            </a:endParaRPr>
          </a:p>
        </p:txBody>
      </p:sp>
      <p:pic>
        <p:nvPicPr>
          <p:cNvPr id="466946" name="Picture 2"/>
          <p:cNvPicPr>
            <a:picLocks noChangeAspect="1" noChangeArrowheads="1"/>
          </p:cNvPicPr>
          <p:nvPr/>
        </p:nvPicPr>
        <p:blipFill>
          <a:blip r:embed="rId2"/>
          <a:srcRect l="81875" t="9302" b="47287"/>
          <a:stretch>
            <a:fillRect/>
          </a:stretch>
        </p:blipFill>
        <p:spPr bwMode="auto">
          <a:xfrm>
            <a:off x="685800" y="1905000"/>
            <a:ext cx="2209800" cy="3200400"/>
          </a:xfrm>
          <a:prstGeom prst="rect">
            <a:avLst/>
          </a:prstGeom>
          <a:noFill/>
          <a:ln w="9525">
            <a:noFill/>
            <a:miter lim="800000"/>
            <a:headEnd/>
            <a:tailEnd/>
          </a:ln>
          <a:effectLst/>
        </p:spPr>
      </p:pic>
      <p:sp>
        <p:nvSpPr>
          <p:cNvPr id="30723" name="AutoShape 3"/>
          <p:cNvSpPr>
            <a:spLocks noChangeArrowheads="1"/>
          </p:cNvSpPr>
          <p:nvPr/>
        </p:nvSpPr>
        <p:spPr bwMode="auto">
          <a:xfrm>
            <a:off x="914400" y="3200400"/>
            <a:ext cx="1028700" cy="1295400"/>
          </a:xfrm>
          <a:prstGeom prst="roundRect">
            <a:avLst>
              <a:gd name="adj" fmla="val 16667"/>
            </a:avLst>
          </a:prstGeom>
          <a:noFill/>
          <a:ln w="25400">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352800" y="4191000"/>
            <a:ext cx="5486400" cy="1815882"/>
          </a:xfrm>
          <a:prstGeom prst="rect">
            <a:avLst/>
          </a:prstGeom>
          <a:solidFill>
            <a:schemeClr val="tx2">
              <a:lumMod val="20000"/>
              <a:lumOff val="80000"/>
            </a:schemeClr>
          </a:solidFill>
        </p:spPr>
        <p:txBody>
          <a:bodyPr wrap="square" rtlCol="0">
            <a:spAutoFit/>
          </a:bodyPr>
          <a:lstStyle/>
          <a:p>
            <a:r>
              <a:rPr lang="en-US" sz="1600" dirty="0" smtClean="0">
                <a:solidFill>
                  <a:schemeClr val="tx1"/>
                </a:solidFill>
              </a:rPr>
              <a:t>SYSTEM SETTING:  The number of records found in the recent area can be adjusted.  The area for Recent records is fixed so if the number of records specified does not fit in the area, the records must be scrolled.  To change the number of Recent records use the General settin</a:t>
            </a:r>
            <a:r>
              <a:rPr lang="en-US" sz="1600" b="1" dirty="0" smtClean="0">
                <a:solidFill>
                  <a:schemeClr val="tx1"/>
                </a:solidFill>
              </a:rPr>
              <a:t>g Maximum MRU Items</a:t>
            </a:r>
            <a:r>
              <a:rPr lang="en-US" sz="1600" dirty="0" smtClean="0">
                <a:solidFill>
                  <a:schemeClr val="tx1"/>
                </a:solidFill>
              </a:rPr>
              <a:t>.  Enable the setting and use the number of records required as the value</a:t>
            </a: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Carrier Tab</a:t>
            </a:r>
            <a:endParaRPr lang="en-US" dirty="0"/>
          </a:p>
        </p:txBody>
      </p:sp>
      <p:pic>
        <p:nvPicPr>
          <p:cNvPr id="9218" name="Picture 2"/>
          <p:cNvPicPr>
            <a:picLocks noChangeAspect="1" noChangeArrowheads="1"/>
          </p:cNvPicPr>
          <p:nvPr/>
        </p:nvPicPr>
        <p:blipFill>
          <a:blip r:embed="rId2"/>
          <a:srcRect/>
          <a:stretch>
            <a:fillRect/>
          </a:stretch>
        </p:blipFill>
        <p:spPr bwMode="auto">
          <a:xfrm>
            <a:off x="914400" y="1828800"/>
            <a:ext cx="5481961"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Shipping method – The shipping method for the shipment.  If shipping by sales order this will default from the sales order.  If shipping by customer, this will be the default shipping method from the customer master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Freight – The freight method for the shipment.  If shipping by sales order this will default from the sales order.  If shipping by customer, this will be the default freight method from the customer master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Shipping terms - The shipping terms for the shipment.  If shipping by sales order this will default from the sales order.  If shipping by customer, this will be the default shipping terms from the customer master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Tracking Number – If the shipping integration is used, this will automatically be populated.  If no shipping integration is used, a primary tracking number can be manually entered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Cost – The cost of the freight.  Used for reference only.  When adding freight manually, this will be the standard cost from the freight method.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Value – The value that is to be charged to the customer for freight</a:t>
            </a:r>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1077218"/>
          </a:xfrm>
          <a:prstGeom prst="rect">
            <a:avLst/>
          </a:prstGeom>
          <a:noFill/>
        </p:spPr>
        <p:txBody>
          <a:bodyPr wrap="square" rtlCol="0">
            <a:spAutoFit/>
          </a:bodyPr>
          <a:lstStyle/>
          <a:p>
            <a:r>
              <a:rPr lang="en-US" dirty="0" smtClean="0"/>
              <a:t>Adding a New Header</a:t>
            </a:r>
          </a:p>
          <a:p>
            <a:endParaRPr lang="en-US" sz="1400" dirty="0" smtClean="0"/>
          </a:p>
          <a:p>
            <a:r>
              <a:rPr lang="en-US" sz="1400" dirty="0" smtClean="0">
                <a:solidFill>
                  <a:schemeClr val="tx1"/>
                </a:solidFill>
              </a:rPr>
              <a:t> Creating a new Shipment header can be done by one of 2 ways;</a:t>
            </a:r>
            <a:endParaRPr lang="en-US" sz="1400" dirty="0"/>
          </a:p>
        </p:txBody>
      </p:sp>
      <p:sp>
        <p:nvSpPr>
          <p:cNvPr id="6" name="TextBox 5"/>
          <p:cNvSpPr txBox="1"/>
          <p:nvPr/>
        </p:nvSpPr>
        <p:spPr>
          <a:xfrm>
            <a:off x="5562600" y="2819400"/>
            <a:ext cx="3200400" cy="2677656"/>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Customer -  this will offer all SO lines available for the specified customer to be received.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Sales Order - this will offer all SO lines available for the SO specified to be received.</a:t>
            </a:r>
          </a:p>
          <a:p>
            <a:pPr>
              <a:buFont typeface="Arial" pitchFamily="34" charset="0"/>
              <a:buChar char="•"/>
            </a:pPr>
            <a:endParaRPr lang="en-US" sz="1400" dirty="0" smtClean="0">
              <a:solidFill>
                <a:schemeClr val="tx1"/>
              </a:solidFill>
            </a:endParaRPr>
          </a:p>
          <a:p>
            <a:r>
              <a:rPr lang="en-US" sz="1400" dirty="0" smtClean="0">
                <a:solidFill>
                  <a:schemeClr val="tx1"/>
                </a:solidFill>
              </a:rPr>
              <a:t>Note: When using the shipping integration, creating the shipment header will also create the record for the shipping integration to export.</a:t>
            </a:r>
          </a:p>
        </p:txBody>
      </p:sp>
      <p:pic>
        <p:nvPicPr>
          <p:cNvPr id="2051" name="Picture 3"/>
          <p:cNvPicPr>
            <a:picLocks noChangeAspect="1" noChangeArrowheads="1"/>
          </p:cNvPicPr>
          <p:nvPr/>
        </p:nvPicPr>
        <p:blipFill>
          <a:blip r:embed="rId2"/>
          <a:srcRect/>
          <a:stretch>
            <a:fillRect/>
          </a:stretch>
        </p:blipFill>
        <p:spPr bwMode="auto">
          <a:xfrm>
            <a:off x="609600" y="2438400"/>
            <a:ext cx="4572000" cy="36539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Delivery Address</a:t>
            </a:r>
          </a:p>
        </p:txBody>
      </p:sp>
      <p:sp>
        <p:nvSpPr>
          <p:cNvPr id="6" name="TextBox 5"/>
          <p:cNvSpPr txBox="1"/>
          <p:nvPr/>
        </p:nvSpPr>
        <p:spPr>
          <a:xfrm>
            <a:off x="5105400" y="3048000"/>
            <a:ext cx="3581400" cy="954107"/>
          </a:xfrm>
          <a:prstGeom prst="rect">
            <a:avLst/>
          </a:prstGeom>
          <a:noFill/>
        </p:spPr>
        <p:txBody>
          <a:bodyPr wrap="square" rtlCol="0">
            <a:spAutoFit/>
          </a:bodyPr>
          <a:lstStyle/>
          <a:p>
            <a:r>
              <a:rPr lang="en-US" sz="1400" dirty="0" smtClean="0">
                <a:solidFill>
                  <a:schemeClr val="tx1"/>
                </a:solidFill>
              </a:rPr>
              <a:t>The delivery address for the shipment.  The delivery address will default from the sales order header or the customer master depending on how the shipment is created</a:t>
            </a:r>
          </a:p>
        </p:txBody>
      </p:sp>
      <p:pic>
        <p:nvPicPr>
          <p:cNvPr id="3075" name="Picture 3"/>
          <p:cNvPicPr>
            <a:picLocks noChangeAspect="1" noChangeArrowheads="1"/>
          </p:cNvPicPr>
          <p:nvPr/>
        </p:nvPicPr>
        <p:blipFill>
          <a:blip r:embed="rId2"/>
          <a:srcRect/>
          <a:stretch>
            <a:fillRect/>
          </a:stretch>
        </p:blipFill>
        <p:spPr bwMode="auto">
          <a:xfrm>
            <a:off x="457200" y="1905000"/>
            <a:ext cx="4191000" cy="33494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362200"/>
            <a:ext cx="8382000" cy="2862322"/>
          </a:xfrm>
          <a:prstGeom prst="rect">
            <a:avLst/>
          </a:prstGeom>
          <a:noFill/>
        </p:spPr>
        <p:txBody>
          <a:bodyPr wrap="square" rtlCol="0">
            <a:spAutoFit/>
          </a:bodyPr>
          <a:lstStyle/>
          <a:p>
            <a:r>
              <a:rPr lang="en-US" dirty="0" smtClean="0">
                <a:solidFill>
                  <a:schemeClr val="tx1"/>
                </a:solidFill>
              </a:rPr>
              <a:t>Multiple shipments items can be added to a single shipments.  Shipment items are added to a shipment by selecting the action Add Item or when a new shipment is created</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an item</a:t>
            </a:r>
            <a:endParaRPr lang="en-US" dirty="0"/>
          </a:p>
        </p:txBody>
      </p:sp>
      <p:pic>
        <p:nvPicPr>
          <p:cNvPr id="4100" name="Picture 4"/>
          <p:cNvPicPr>
            <a:picLocks noChangeAspect="1" noChangeArrowheads="1"/>
          </p:cNvPicPr>
          <p:nvPr/>
        </p:nvPicPr>
        <p:blipFill>
          <a:blip r:embed="rId2"/>
          <a:srcRect/>
          <a:stretch>
            <a:fillRect/>
          </a:stretch>
        </p:blipFill>
        <p:spPr bwMode="auto">
          <a:xfrm>
            <a:off x="914400" y="1905000"/>
            <a:ext cx="6334125" cy="3813036"/>
          </a:xfrm>
          <a:prstGeom prst="rect">
            <a:avLst/>
          </a:prstGeom>
          <a:noFill/>
          <a:ln w="9525">
            <a:noFill/>
            <a:miter lim="800000"/>
            <a:headEnd/>
            <a:tailEnd/>
          </a:ln>
          <a:effectLst/>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2677656"/>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Open sales order lines can be selected for the shipment by checking the Include column of the line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maximum value to be shipped will be the open quantity on the sales order line.  Over shipping can be allowed but the system must be set-up to do so.</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build to ship feature for the item is enabled, the item will be </a:t>
            </a:r>
            <a:r>
              <a:rPr lang="en-US" sz="1400" dirty="0" err="1" smtClean="0">
                <a:solidFill>
                  <a:schemeClr val="tx1"/>
                </a:solidFill>
              </a:rPr>
              <a:t>backflushed</a:t>
            </a:r>
            <a:r>
              <a:rPr lang="en-US" sz="1400" dirty="0" smtClean="0">
                <a:solidFill>
                  <a:schemeClr val="tx1"/>
                </a:solidFill>
              </a:rPr>
              <a:t> after the item has been selected.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a quantity to ship is less than the outstanding value on the sales line, the Quantity to Ship column can be decreased.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Inventory for a shipment can only be picked if the batch has an availability of “</a:t>
            </a:r>
            <a:r>
              <a:rPr lang="en-US" sz="1400" dirty="0" err="1" smtClean="0">
                <a:solidFill>
                  <a:schemeClr val="tx1"/>
                </a:solidFill>
              </a:rPr>
              <a:t>B”oth</a:t>
            </a:r>
            <a:r>
              <a:rPr lang="en-US" sz="1400" dirty="0" smtClean="0">
                <a:solidFill>
                  <a:schemeClr val="tx1"/>
                </a:solidFill>
              </a:rPr>
              <a:t> or “</a:t>
            </a:r>
            <a:r>
              <a:rPr lang="en-US" sz="1400" dirty="0" err="1" smtClean="0">
                <a:solidFill>
                  <a:schemeClr val="tx1"/>
                </a:solidFill>
              </a:rPr>
              <a:t>S”ales</a:t>
            </a:r>
            <a:endParaRPr lang="en-US" sz="1400" dirty="0" smtClean="0">
              <a:solidFill>
                <a:schemeClr val="tx1"/>
              </a:solidFill>
            </a:endParaRPr>
          </a:p>
        </p:txBody>
      </p:sp>
      <p:sp>
        <p:nvSpPr>
          <p:cNvPr id="5" name="TextBox 4"/>
          <p:cNvSpPr txBox="1"/>
          <p:nvPr/>
        </p:nvSpPr>
        <p:spPr>
          <a:xfrm>
            <a:off x="381000" y="41910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When adding line items, by default no items are selected.  All items can be selected by default using the Shipments system option </a:t>
            </a:r>
            <a:r>
              <a:rPr lang="en-US" sz="1400" b="1" dirty="0" smtClean="0">
                <a:solidFill>
                  <a:schemeClr val="tx1"/>
                </a:solidFill>
              </a:rPr>
              <a:t>Include all by default when creating shipment.  </a:t>
            </a:r>
            <a:r>
              <a:rPr lang="en-US" sz="1400" dirty="0" smtClean="0">
                <a:solidFill>
                  <a:schemeClr val="tx1"/>
                </a:solidFill>
              </a:rPr>
              <a:t>Enable the option and set the value to Y to have all items included by default.</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an item</a:t>
            </a:r>
            <a:endParaRPr lang="en-US" dirty="0"/>
          </a:p>
        </p:txBody>
      </p:sp>
      <p:pic>
        <p:nvPicPr>
          <p:cNvPr id="1026" name="Picture 2"/>
          <p:cNvPicPr>
            <a:picLocks noChangeAspect="1" noChangeArrowheads="1"/>
          </p:cNvPicPr>
          <p:nvPr/>
        </p:nvPicPr>
        <p:blipFill>
          <a:blip r:embed="rId2"/>
          <a:srcRect b="11077"/>
          <a:stretch>
            <a:fillRect/>
          </a:stretch>
        </p:blipFill>
        <p:spPr bwMode="auto">
          <a:xfrm>
            <a:off x="838201" y="1905000"/>
            <a:ext cx="5181600" cy="2819400"/>
          </a:xfrm>
          <a:prstGeom prst="rect">
            <a:avLst/>
          </a:prstGeom>
          <a:noFill/>
          <a:ln w="9525">
            <a:noFill/>
            <a:miter lim="800000"/>
            <a:headEnd/>
            <a:tailEnd/>
          </a:ln>
          <a:effectLst/>
        </p:spPr>
      </p:pic>
      <p:sp>
        <p:nvSpPr>
          <p:cNvPr id="8" name="TextBox 7"/>
          <p:cNvSpPr txBox="1"/>
          <p:nvPr/>
        </p:nvSpPr>
        <p:spPr>
          <a:xfrm>
            <a:off x="381000" y="49530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When shipping by Customer, line items are grouped by sales order.  Sales orders need to be expanded to view line items.  The grouping by sales order can be turned off and only line items will display using the Shipments system option </a:t>
            </a:r>
            <a:r>
              <a:rPr lang="en-US" sz="1400" b="1" dirty="0" smtClean="0">
                <a:solidFill>
                  <a:schemeClr val="tx1"/>
                </a:solidFill>
              </a:rPr>
              <a:t>Show only the detail grid by default when shipping by customer.  </a:t>
            </a:r>
            <a:r>
              <a:rPr lang="en-US" sz="1400" dirty="0" smtClean="0">
                <a:solidFill>
                  <a:schemeClr val="tx1"/>
                </a:solidFill>
              </a:rPr>
              <a:t>Enable the option and set the value to Y to remove the sales order grouping.</a:t>
            </a:r>
            <a:endParaRPr lang="en-US" sz="1400" b="1" dirty="0" smtClean="0">
              <a:solidFill>
                <a:schemeClr val="tx1"/>
              </a:solidFill>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Over Shipping</a:t>
            </a:r>
            <a:endParaRPr lang="en-US" dirty="0"/>
          </a:p>
        </p:txBody>
      </p:sp>
      <p:sp>
        <p:nvSpPr>
          <p:cNvPr id="8" name="TextBox 7"/>
          <p:cNvSpPr txBox="1"/>
          <p:nvPr/>
        </p:nvSpPr>
        <p:spPr>
          <a:xfrm>
            <a:off x="381000" y="45720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By default over shipping is not done in WinMan.  Over shipping can be allowed using the Shipments system option </a:t>
            </a:r>
            <a:r>
              <a:rPr lang="en-US" sz="1400" b="1" dirty="0" smtClean="0">
                <a:solidFill>
                  <a:schemeClr val="tx1"/>
                </a:solidFill>
              </a:rPr>
              <a:t>Allow over-shipping</a:t>
            </a:r>
            <a:r>
              <a:rPr lang="en-US" sz="1400" dirty="0" smtClean="0">
                <a:solidFill>
                  <a:schemeClr val="tx1"/>
                </a:solidFill>
              </a:rPr>
              <a:t>.  Enable the option and set the value to Y to allow over shipping</a:t>
            </a:r>
            <a:endParaRPr lang="en-US" sz="1400" b="1" dirty="0" smtClean="0">
              <a:solidFill>
                <a:schemeClr val="tx1"/>
              </a:solidFill>
            </a:endParaRPr>
          </a:p>
        </p:txBody>
      </p:sp>
      <p:pic>
        <p:nvPicPr>
          <p:cNvPr id="2050" name="Picture 2"/>
          <p:cNvPicPr>
            <a:picLocks noChangeAspect="1" noChangeArrowheads="1"/>
          </p:cNvPicPr>
          <p:nvPr/>
        </p:nvPicPr>
        <p:blipFill>
          <a:blip r:embed="rId2"/>
          <a:srcRect b="40741"/>
          <a:stretch>
            <a:fillRect/>
          </a:stretch>
        </p:blipFill>
        <p:spPr bwMode="auto">
          <a:xfrm>
            <a:off x="304800" y="1981201"/>
            <a:ext cx="5562600" cy="2017034"/>
          </a:xfrm>
          <a:prstGeom prst="rect">
            <a:avLst/>
          </a:prstGeom>
          <a:noFill/>
          <a:ln w="9525">
            <a:noFill/>
            <a:miter lim="800000"/>
            <a:headEnd/>
            <a:tailEnd/>
          </a:ln>
          <a:effectLst/>
        </p:spPr>
      </p:pic>
      <p:sp>
        <p:nvSpPr>
          <p:cNvPr id="9" name="TextBox 8"/>
          <p:cNvSpPr txBox="1"/>
          <p:nvPr/>
        </p:nvSpPr>
        <p:spPr>
          <a:xfrm>
            <a:off x="381000" y="54864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When over shipping is enabled, a separate Shipments system option </a:t>
            </a:r>
            <a:r>
              <a:rPr lang="en-US" sz="1400" b="1" dirty="0" smtClean="0">
                <a:solidFill>
                  <a:schemeClr val="tx1"/>
                </a:solidFill>
              </a:rPr>
              <a:t>Allow over-shipping of this percentage of the sales order line </a:t>
            </a:r>
            <a:r>
              <a:rPr lang="en-US" sz="1400" dirty="0" smtClean="0">
                <a:solidFill>
                  <a:schemeClr val="tx1"/>
                </a:solidFill>
              </a:rPr>
              <a:t>is used to control how much overage is allowed.  Enable the option and set the value to the percentage that the sales order quantity can be increased by. </a:t>
            </a:r>
            <a:endParaRPr lang="en-US" sz="1400" b="1" dirty="0" smtClean="0">
              <a:solidFill>
                <a:schemeClr val="tx1"/>
              </a:solidFill>
            </a:endParaRPr>
          </a:p>
        </p:txBody>
      </p:sp>
      <p:sp>
        <p:nvSpPr>
          <p:cNvPr id="11" name="TextBox 10"/>
          <p:cNvSpPr txBox="1"/>
          <p:nvPr/>
        </p:nvSpPr>
        <p:spPr>
          <a:xfrm>
            <a:off x="6172200" y="1981200"/>
            <a:ext cx="2819400" cy="203132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To over ship, increase the Quantity to ship column to the over shipment quantity.</a:t>
            </a:r>
          </a:p>
          <a:p>
            <a:pPr>
              <a:buFont typeface="Arial" pitchFamily="34" charset="0"/>
              <a:buChar char="•"/>
            </a:pPr>
            <a:endParaRPr lang="en-US" sz="1400" b="1" dirty="0" smtClean="0">
              <a:solidFill>
                <a:schemeClr val="tx1"/>
              </a:solidFill>
            </a:endParaRPr>
          </a:p>
          <a:p>
            <a:pPr>
              <a:buFont typeface="Arial" pitchFamily="34" charset="0"/>
              <a:buChar char="•"/>
            </a:pPr>
            <a:r>
              <a:rPr lang="en-US" sz="1400" dirty="0" smtClean="0">
                <a:solidFill>
                  <a:schemeClr val="tx1"/>
                </a:solidFill>
              </a:rPr>
              <a:t> The maximum quantity column will factor the system percentage for over shipments and display the maximum quantity that can be shipped.</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138499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Pick Batch column will have a default value from the product master.  This setting can be manually changed while selecting the line items to ship.  If the Pick Batch column is selected, the user will select the batches to be picked for the shipment.</a:t>
            </a:r>
          </a:p>
          <a:p>
            <a:pPr>
              <a:buFont typeface="Arial" pitchFamily="34" charset="0"/>
              <a:buChar char="•"/>
            </a:pPr>
            <a:endParaRPr lang="en-US" sz="1400" dirty="0" smtClean="0">
              <a:solidFill>
                <a:schemeClr val="tx1"/>
              </a:solidFill>
            </a:endParaRPr>
          </a:p>
          <a:p>
            <a:r>
              <a:rPr lang="en-US" sz="1400" dirty="0" smtClean="0">
                <a:solidFill>
                  <a:schemeClr val="tx1"/>
                </a:solidFill>
              </a:rPr>
              <a:t>Note:  If using the product option to identify serial numbers when picking, the pick batch dialog will show up automatically.</a:t>
            </a:r>
          </a:p>
        </p:txBody>
      </p:sp>
      <p:pic>
        <p:nvPicPr>
          <p:cNvPr id="10242" name="Picture 2"/>
          <p:cNvPicPr>
            <a:picLocks noChangeAspect="1" noChangeArrowheads="1"/>
          </p:cNvPicPr>
          <p:nvPr/>
        </p:nvPicPr>
        <p:blipFill>
          <a:blip r:embed="rId2"/>
          <a:srcRect/>
          <a:stretch>
            <a:fillRect/>
          </a:stretch>
        </p:blipFill>
        <p:spPr bwMode="auto">
          <a:xfrm>
            <a:off x="1676400" y="3276600"/>
            <a:ext cx="5257800" cy="299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Reports</a:t>
            </a:r>
            <a:r>
              <a:rPr lang="en-US" b="1" dirty="0" smtClean="0">
                <a:solidFill>
                  <a:schemeClr val="bg1"/>
                </a:solidFill>
              </a:rPr>
              <a:t> </a:t>
            </a:r>
            <a:r>
              <a:rPr lang="en-US" dirty="0" smtClean="0">
                <a:solidFill>
                  <a:schemeClr val="bg1"/>
                </a:solidFill>
              </a:rPr>
              <a:t>and Relations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10" name="TextBox 9"/>
          <p:cNvSpPr txBox="1"/>
          <p:nvPr/>
        </p:nvSpPr>
        <p:spPr>
          <a:xfrm>
            <a:off x="533400" y="1447800"/>
            <a:ext cx="6248400" cy="4801314"/>
          </a:xfrm>
          <a:prstGeom prst="rect">
            <a:avLst/>
          </a:prstGeom>
          <a:noFill/>
        </p:spPr>
        <p:txBody>
          <a:bodyPr wrap="square" rtlCol="0">
            <a:spAutoFit/>
          </a:bodyPr>
          <a:lstStyle/>
          <a:p>
            <a:r>
              <a:rPr lang="en-US" sz="1800" dirty="0" smtClean="0">
                <a:solidFill>
                  <a:schemeClr val="tx1"/>
                </a:solidFill>
              </a:rPr>
              <a:t>This Panel allows your system administrator to relate other programs or reports that are used closely with the current program but may not be part of a standard drill down or look up.  The advantage here is that a user will not have to go through the standard navigation to get to something that they do on a repetitive basis. </a:t>
            </a:r>
          </a:p>
          <a:p>
            <a:r>
              <a:rPr lang="en-US" sz="1800" dirty="0" smtClean="0">
                <a:solidFill>
                  <a:schemeClr val="tx1"/>
                </a:solidFill>
              </a:rPr>
              <a:t> </a:t>
            </a:r>
          </a:p>
          <a:p>
            <a:r>
              <a:rPr lang="en-US" sz="1800" dirty="0" smtClean="0">
                <a:solidFill>
                  <a:schemeClr val="tx1"/>
                </a:solidFill>
              </a:rPr>
              <a:t>To add a relation, simply access the program that a relation is to be added to.  Select Tools, and then Add a relation.  A dialog with all WinMan programs will display and ones that are to be relations, need to be checked.  </a:t>
            </a:r>
          </a:p>
          <a:p>
            <a:r>
              <a:rPr lang="en-US" sz="1800" dirty="0" smtClean="0">
                <a:solidFill>
                  <a:schemeClr val="tx1"/>
                </a:solidFill>
              </a:rPr>
              <a:t> </a:t>
            </a:r>
          </a:p>
          <a:p>
            <a:r>
              <a:rPr lang="en-US" sz="1800" dirty="0" smtClean="0">
                <a:solidFill>
                  <a:schemeClr val="tx1"/>
                </a:solidFill>
              </a:rPr>
              <a:t>To relate a report, access Reports from the Tools Menu.  Find the report that is to be related and right click on it.  Select the option Relate to program and select the program that the report is to be related to.  </a:t>
            </a:r>
          </a:p>
          <a:p>
            <a:endParaRPr lang="en-US" sz="1800"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6798399" y="2438400"/>
            <a:ext cx="2117001"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440120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When Pick Batch is not selected, the picking location is determined as follows;</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If a picking location is specified on a sales order line, the sales order line location will be the only location that the line will be picked from</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Locations with the lowest consumable sequence will be selected from first on a FIFO basis until the shipment is filled.  Locations with the lowest consumable sequence number will be selected first.</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Example: Item Widget A has a sales order for a quantity of 100</a:t>
            </a:r>
          </a:p>
          <a:p>
            <a:pPr lvl="1">
              <a:buFont typeface="Arial" pitchFamily="34" charset="0"/>
              <a:buChar char="•"/>
            </a:pPr>
            <a:endParaRPr lang="en-US" sz="1400" dirty="0" smtClean="0">
              <a:solidFill>
                <a:schemeClr val="tx1"/>
              </a:solidFill>
            </a:endParaRPr>
          </a:p>
          <a:p>
            <a:pPr lvl="2">
              <a:buFont typeface="Arial" pitchFamily="34" charset="0"/>
              <a:buChar char="•"/>
            </a:pPr>
            <a:r>
              <a:rPr lang="en-US" sz="1400" dirty="0" smtClean="0">
                <a:solidFill>
                  <a:schemeClr val="tx1"/>
                </a:solidFill>
              </a:rPr>
              <a:t> Location AAA has consumable sequence of 10 and 20 Widget A on hand </a:t>
            </a:r>
          </a:p>
          <a:p>
            <a:pPr lvl="2">
              <a:buFont typeface="Arial" pitchFamily="34" charset="0"/>
              <a:buChar char="•"/>
            </a:pPr>
            <a:r>
              <a:rPr lang="en-US" sz="1400" dirty="0" smtClean="0">
                <a:solidFill>
                  <a:schemeClr val="tx1"/>
                </a:solidFill>
              </a:rPr>
              <a:t> Location BBB has consumable sequence of 20 and 30 Widget A on hand </a:t>
            </a:r>
          </a:p>
          <a:p>
            <a:pPr lvl="2">
              <a:buFont typeface="Arial" pitchFamily="34" charset="0"/>
              <a:buChar char="•"/>
            </a:pPr>
            <a:r>
              <a:rPr lang="en-US" sz="1400" dirty="0" smtClean="0">
                <a:solidFill>
                  <a:schemeClr val="tx1"/>
                </a:solidFill>
              </a:rPr>
              <a:t> Location CCC has consumable sequence of 10 and 15 Widget A on hand </a:t>
            </a:r>
          </a:p>
          <a:p>
            <a:pPr lvl="2">
              <a:buFont typeface="Arial" pitchFamily="34" charset="0"/>
              <a:buChar char="•"/>
            </a:pPr>
            <a:r>
              <a:rPr lang="en-US" sz="1400" dirty="0" smtClean="0">
                <a:solidFill>
                  <a:schemeClr val="tx1"/>
                </a:solidFill>
              </a:rPr>
              <a:t> Location DDD has consumable sequence of 40 and 20 Widget A on hand </a:t>
            </a:r>
          </a:p>
          <a:p>
            <a:pPr lvl="2">
              <a:buFont typeface="Arial" pitchFamily="34" charset="0"/>
              <a:buChar char="•"/>
            </a:pPr>
            <a:r>
              <a:rPr lang="en-US" sz="1400" dirty="0" smtClean="0">
                <a:solidFill>
                  <a:schemeClr val="tx1"/>
                </a:solidFill>
              </a:rPr>
              <a:t> Location EEE has consumable sequence of 10 and 25 Widget A on hand </a:t>
            </a:r>
          </a:p>
          <a:p>
            <a:pPr lvl="2">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Result:  Location AAA, CCC, EEE and will be pulled from first (sequence of 10), and yields 60 items.  Location BBB with the next lowest sequence will then pull 30 items.  Location DDD, the highest sequence will then consume the remaining 10.</a:t>
            </a:r>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Modifying a line</a:t>
            </a:r>
            <a:endParaRPr lang="en-US" dirty="0"/>
          </a:p>
        </p:txBody>
      </p:sp>
      <p:pic>
        <p:nvPicPr>
          <p:cNvPr id="6147" name="Picture 3"/>
          <p:cNvPicPr>
            <a:picLocks noChangeAspect="1" noChangeArrowheads="1"/>
          </p:cNvPicPr>
          <p:nvPr/>
        </p:nvPicPr>
        <p:blipFill>
          <a:blip r:embed="rId2"/>
          <a:srcRect/>
          <a:stretch>
            <a:fillRect/>
          </a:stretch>
        </p:blipFill>
        <p:spPr bwMode="auto">
          <a:xfrm>
            <a:off x="685801" y="1905000"/>
            <a:ext cx="4343400" cy="3441309"/>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a:srcRect/>
          <a:stretch>
            <a:fillRect/>
          </a:stretch>
        </p:blipFill>
        <p:spPr bwMode="auto">
          <a:xfrm>
            <a:off x="2590800" y="3048000"/>
            <a:ext cx="4343400" cy="3441309"/>
          </a:xfrm>
          <a:prstGeom prst="rect">
            <a:avLst/>
          </a:prstGeom>
          <a:noFill/>
          <a:ln w="9525">
            <a:noFill/>
            <a:miter lim="800000"/>
            <a:headEnd/>
            <a:tailEnd/>
          </a:ln>
          <a:effectLst/>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Once a line has been added, it can be modified by right clicking on it and selecting Modify.  Once a shipment is finalized it can not longer be modified.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The following fields can be modified on a line</a:t>
            </a:r>
          </a:p>
          <a:p>
            <a:pPr lvl="1"/>
            <a:r>
              <a:rPr lang="en-US" sz="1400" dirty="0" smtClean="0">
                <a:solidFill>
                  <a:schemeClr val="tx1"/>
                </a:solidFill>
              </a:rPr>
              <a:t> </a:t>
            </a:r>
          </a:p>
          <a:p>
            <a:pPr lvl="1">
              <a:buFont typeface="Arial" pitchFamily="34" charset="0"/>
              <a:buChar char="•"/>
            </a:pPr>
            <a:r>
              <a:rPr lang="en-US" sz="1400" dirty="0" smtClean="0">
                <a:solidFill>
                  <a:schemeClr val="tx1"/>
                </a:solidFill>
              </a:rPr>
              <a:t>Quantity Filled (Quantities Tab) – How many are to be shipped</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Weight (Additional Tab) – The weight of the line (for reference)</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Carton (Additional Tab) – The carton number (for reference only)</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Certification Data (Additional Tab) – A certificate number (for reference only)</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Lot Number (Location Tab) – The lot number of the batch</a:t>
            </a:r>
          </a:p>
          <a:p>
            <a:pPr lvl="1">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Relations Tab</a:t>
            </a:r>
            <a:endParaRPr lang="en-US" dirty="0"/>
          </a:p>
        </p:txBody>
      </p:sp>
      <p:pic>
        <p:nvPicPr>
          <p:cNvPr id="8195" name="Picture 3"/>
          <p:cNvPicPr>
            <a:picLocks noChangeAspect="1" noChangeArrowheads="1"/>
          </p:cNvPicPr>
          <p:nvPr/>
        </p:nvPicPr>
        <p:blipFill>
          <a:blip r:embed="rId2"/>
          <a:srcRect r="18125" b="2842"/>
          <a:stretch>
            <a:fillRect/>
          </a:stretch>
        </p:blipFill>
        <p:spPr bwMode="auto">
          <a:xfrm>
            <a:off x="1447800" y="1828800"/>
            <a:ext cx="6172200" cy="4428907"/>
          </a:xfrm>
          <a:prstGeom prst="rect">
            <a:avLst/>
          </a:prstGeom>
          <a:noFill/>
          <a:ln w="9525">
            <a:noFill/>
            <a:miter lim="800000"/>
            <a:headEnd/>
            <a:tailEnd/>
          </a:ln>
          <a:effectLst/>
        </p:spPr>
      </p:pic>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971800"/>
            <a:ext cx="83820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relations tab displays sales orders and sales invoices that have been created for a shipment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Right click on line item to drill down to related transaction</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 Freight</a:t>
            </a:r>
            <a:endParaRPr lang="en-US" dirty="0"/>
          </a:p>
        </p:txBody>
      </p:sp>
      <p:sp>
        <p:nvSpPr>
          <p:cNvPr id="6" name="TextBox 5"/>
          <p:cNvSpPr txBox="1"/>
          <p:nvPr/>
        </p:nvSpPr>
        <p:spPr>
          <a:xfrm>
            <a:off x="5791200" y="1905000"/>
            <a:ext cx="2667000" cy="2246769"/>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Adding freight will add a freight charge to the invoice.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the freight method for the charge and enter the value of the charge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The value and freight method can be seen on the Carrier Tab of the header</a:t>
            </a:r>
            <a:endParaRPr lang="en-US" sz="1400" dirty="0">
              <a:solidFill>
                <a:schemeClr val="tx1"/>
              </a:solidFill>
            </a:endParaRPr>
          </a:p>
        </p:txBody>
      </p:sp>
      <p:pic>
        <p:nvPicPr>
          <p:cNvPr id="11266" name="Picture 2"/>
          <p:cNvPicPr>
            <a:picLocks noChangeAspect="1" noChangeArrowheads="1"/>
          </p:cNvPicPr>
          <p:nvPr/>
        </p:nvPicPr>
        <p:blipFill>
          <a:blip r:embed="rId2"/>
          <a:srcRect/>
          <a:stretch>
            <a:fillRect/>
          </a:stretch>
        </p:blipFill>
        <p:spPr bwMode="auto">
          <a:xfrm>
            <a:off x="304800" y="1905000"/>
            <a:ext cx="3706565" cy="2962275"/>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1828800" y="3505200"/>
            <a:ext cx="3718483" cy="2971800"/>
          </a:xfrm>
          <a:prstGeom prst="rect">
            <a:avLst/>
          </a:prstGeom>
          <a:noFill/>
          <a:ln w="9525">
            <a:noFill/>
            <a:miter lim="800000"/>
            <a:headEnd/>
            <a:tailEnd/>
          </a:ln>
          <a:effectLst/>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Look Again</a:t>
            </a:r>
            <a:endParaRPr lang="en-US" dirty="0"/>
          </a:p>
        </p:txBody>
      </p:sp>
      <p:sp>
        <p:nvSpPr>
          <p:cNvPr id="6" name="TextBox 5"/>
          <p:cNvSpPr txBox="1"/>
          <p:nvPr/>
        </p:nvSpPr>
        <p:spPr>
          <a:xfrm>
            <a:off x="457200" y="1905000"/>
            <a:ext cx="8001000" cy="2677656"/>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Look Again action is used to re-check and issue items from inventory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Look Again action can be used as many times as needed while the shipment remains </a:t>
            </a:r>
            <a:r>
              <a:rPr lang="en-US" sz="1400" dirty="0" err="1" smtClean="0">
                <a:solidFill>
                  <a:schemeClr val="tx1"/>
                </a:solidFill>
              </a:rPr>
              <a:t>unfinalized</a:t>
            </a:r>
            <a:r>
              <a:rPr lang="en-US" sz="1400" dirty="0" smtClean="0">
                <a:solidFill>
                  <a:schemeClr val="tx1"/>
                </a:solidFill>
              </a:rPr>
              <a:t> </a:t>
            </a:r>
          </a:p>
          <a:p>
            <a:pPr>
              <a:buFont typeface="Arial" pitchFamily="34" charset="0"/>
              <a:buChar char="•"/>
            </a:pPr>
            <a:endParaRPr lang="en-US" sz="1400" dirty="0" smtClean="0">
              <a:solidFill>
                <a:schemeClr val="tx1"/>
              </a:solidFill>
            </a:endParaRPr>
          </a:p>
          <a:p>
            <a:r>
              <a:rPr lang="en-US" sz="1400" dirty="0" smtClean="0">
                <a:solidFill>
                  <a:schemeClr val="tx1"/>
                </a:solidFill>
              </a:rPr>
              <a:t> Example:  A sales order for 20 has been added to a shipment</a:t>
            </a:r>
          </a:p>
          <a:p>
            <a:pPr lvl="1"/>
            <a:r>
              <a:rPr lang="en-US" sz="1400" dirty="0" smtClean="0">
                <a:solidFill>
                  <a:schemeClr val="tx1"/>
                </a:solidFill>
              </a:rPr>
              <a:t>15 are currently in inventory and have been issued to the shipment, leaving a shortage of 5.</a:t>
            </a:r>
          </a:p>
          <a:p>
            <a:pPr lvl="1"/>
            <a:endParaRPr lang="en-US" sz="1400" dirty="0" smtClean="0">
              <a:solidFill>
                <a:schemeClr val="tx1"/>
              </a:solidFill>
            </a:endParaRPr>
          </a:p>
          <a:p>
            <a:pPr lvl="1"/>
            <a:r>
              <a:rPr lang="en-US" sz="1400" dirty="0" smtClean="0">
                <a:solidFill>
                  <a:schemeClr val="tx1"/>
                </a:solidFill>
              </a:rPr>
              <a:t> A manufacturing order is completed after the 15 have been issued for 5 and are now waiting in inventory</a:t>
            </a:r>
          </a:p>
          <a:p>
            <a:pPr lvl="1"/>
            <a:endParaRPr lang="en-US" sz="1400" dirty="0" smtClean="0">
              <a:solidFill>
                <a:schemeClr val="tx1"/>
              </a:solidFill>
            </a:endParaRPr>
          </a:p>
          <a:p>
            <a:pPr lvl="1"/>
            <a:r>
              <a:rPr lang="en-US" sz="1400" dirty="0" smtClean="0">
                <a:solidFill>
                  <a:schemeClr val="tx1"/>
                </a:solidFill>
              </a:rPr>
              <a:t>Use the Look Again function to check inventory and issue any available items</a:t>
            </a:r>
            <a:endParaRPr lang="en-US" sz="1400" dirty="0">
              <a:solidFill>
                <a:schemeClr val="tx1"/>
              </a:solidFill>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Finalize</a:t>
            </a:r>
            <a:endParaRPr lang="en-US" dirty="0"/>
          </a:p>
        </p:txBody>
      </p:sp>
      <p:sp>
        <p:nvSpPr>
          <p:cNvPr id="6" name="TextBox 5"/>
          <p:cNvSpPr txBox="1"/>
          <p:nvPr/>
        </p:nvSpPr>
        <p:spPr>
          <a:xfrm>
            <a:off x="381000" y="1828800"/>
            <a:ext cx="8305800" cy="203132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Finalizing a shipment will set the shipment ready for invoicing.  It will also mark the items on the sales order as shipped.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Once a shipment has been finalized no changes can be made.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the date for finalization.  This is also the invoice date for the shipment.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using the product option to serial number when shipping, the serial numbering dialog will come up to assign serial numbers to the products being shipped</a:t>
            </a:r>
            <a:endParaRPr lang="en-US" sz="1400" dirty="0">
              <a:solidFill>
                <a:schemeClr val="tx1"/>
              </a:solidFill>
            </a:endParaRPr>
          </a:p>
        </p:txBody>
      </p:sp>
      <p:pic>
        <p:nvPicPr>
          <p:cNvPr id="12290" name="Picture 2"/>
          <p:cNvPicPr>
            <a:picLocks noChangeAspect="1" noChangeArrowheads="1"/>
          </p:cNvPicPr>
          <p:nvPr/>
        </p:nvPicPr>
        <p:blipFill>
          <a:blip r:embed="rId2"/>
          <a:srcRect/>
          <a:stretch>
            <a:fillRect/>
          </a:stretch>
        </p:blipFill>
        <p:spPr bwMode="auto">
          <a:xfrm>
            <a:off x="381000" y="4114800"/>
            <a:ext cx="2590800" cy="1939846"/>
          </a:xfrm>
          <a:prstGeom prst="rect">
            <a:avLst/>
          </a:prstGeom>
          <a:noFill/>
          <a:ln w="9525">
            <a:noFill/>
            <a:miter lim="800000"/>
            <a:headEnd/>
            <a:tailEnd/>
          </a:ln>
          <a:effectLst/>
        </p:spPr>
      </p:pic>
      <p:sp>
        <p:nvSpPr>
          <p:cNvPr id="8" name="TextBox 7"/>
          <p:cNvSpPr txBox="1"/>
          <p:nvPr/>
        </p:nvSpPr>
        <p:spPr>
          <a:xfrm>
            <a:off x="3505200" y="4191000"/>
            <a:ext cx="5257800" cy="2031325"/>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When using serial numbers, if the serial numbering option Serial number on MO Completion is used, the serial will have to be assigned when the MO is completed and again when the shipment is finalized.  To not be prompted the second time in shipping, use the Shipments system option </a:t>
            </a:r>
            <a:r>
              <a:rPr lang="en-US" sz="1400" b="1" dirty="0" smtClean="0">
                <a:solidFill>
                  <a:schemeClr val="tx1"/>
                </a:solidFill>
              </a:rPr>
              <a:t>If the product shipped is serialized on manufacturing then don't prompt for a new serial number at shipping.  </a:t>
            </a:r>
            <a:r>
              <a:rPr lang="en-US" sz="1400" dirty="0" smtClean="0">
                <a:solidFill>
                  <a:schemeClr val="tx1"/>
                </a:solidFill>
              </a:rPr>
              <a:t>Enable the option and set the value to Y to not re-enter serial numbers </a:t>
            </a:r>
            <a:r>
              <a:rPr lang="en-US" sz="1400" smtClean="0">
                <a:solidFill>
                  <a:schemeClr val="tx1"/>
                </a:solidFill>
              </a:rPr>
              <a:t>when shipping.</a:t>
            </a:r>
            <a:r>
              <a:rPr lang="en-US" sz="1400" b="1" smtClean="0">
                <a:solidFill>
                  <a:schemeClr val="tx1"/>
                </a:solidFill>
              </a:rPr>
              <a:t> </a:t>
            </a:r>
            <a:endParaRPr lang="en-US" sz="1400" b="1" dirty="0" smtClean="0">
              <a:solidFill>
                <a:schemeClr val="tx1"/>
              </a:solidFill>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Invoice this Shipment</a:t>
            </a:r>
            <a:endParaRPr lang="en-US" dirty="0"/>
          </a:p>
        </p:txBody>
      </p:sp>
      <p:sp>
        <p:nvSpPr>
          <p:cNvPr id="6" name="TextBox 5"/>
          <p:cNvSpPr txBox="1"/>
          <p:nvPr/>
        </p:nvSpPr>
        <p:spPr>
          <a:xfrm>
            <a:off x="4191000" y="2209800"/>
            <a:ext cx="3962400" cy="2246769"/>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Invoicing this shipment will create the sales invoice for the shipment.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An option is provided to create the invoice as finalized.  If not selected an un-finalized invoice will be created.  Un-finalized invoices can be reviewed and modified if required.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a finalized invoice is created the invoice can also be printed.</a:t>
            </a:r>
            <a:endParaRPr lang="en-US" sz="1400" dirty="0">
              <a:solidFill>
                <a:schemeClr val="tx1"/>
              </a:solidFill>
            </a:endParaRPr>
          </a:p>
        </p:txBody>
      </p:sp>
      <p:pic>
        <p:nvPicPr>
          <p:cNvPr id="13314" name="Picture 2"/>
          <p:cNvPicPr>
            <a:picLocks noChangeAspect="1" noChangeArrowheads="1"/>
          </p:cNvPicPr>
          <p:nvPr/>
        </p:nvPicPr>
        <p:blipFill>
          <a:blip r:embed="rId2"/>
          <a:srcRect/>
          <a:stretch>
            <a:fillRect/>
          </a:stretch>
        </p:blipFill>
        <p:spPr bwMode="auto">
          <a:xfrm>
            <a:off x="457200" y="2133600"/>
            <a:ext cx="3145938" cy="3276600"/>
          </a:xfrm>
          <a:prstGeom prst="rect">
            <a:avLst/>
          </a:prstGeom>
          <a:noFill/>
          <a:ln w="9525">
            <a:noFill/>
            <a:miter lim="800000"/>
            <a:headEnd/>
            <a:tailEnd/>
          </a:ln>
          <a:effectLst/>
        </p:spPr>
      </p:pic>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Consolidate Shipment</a:t>
            </a:r>
            <a:endParaRPr lang="en-US" dirty="0"/>
          </a:p>
        </p:txBody>
      </p:sp>
      <p:sp>
        <p:nvSpPr>
          <p:cNvPr id="6" name="TextBox 5"/>
          <p:cNvSpPr txBox="1"/>
          <p:nvPr/>
        </p:nvSpPr>
        <p:spPr>
          <a:xfrm>
            <a:off x="533400" y="1981200"/>
            <a:ext cx="76200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Applies only when shipping by Customer (Not used when shipping by Sales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another open shipment for the customer exists and has the same delivery address, the shipments can be consolidated into one shipment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current sales order will have its line items moved to the shipment selected to be consolidated into.</a:t>
            </a:r>
          </a:p>
        </p:txBody>
      </p:sp>
      <p:pic>
        <p:nvPicPr>
          <p:cNvPr id="14338" name="Picture 2"/>
          <p:cNvPicPr>
            <a:picLocks noChangeAspect="1" noChangeArrowheads="1"/>
          </p:cNvPicPr>
          <p:nvPr/>
        </p:nvPicPr>
        <p:blipFill>
          <a:blip r:embed="rId2"/>
          <a:srcRect/>
          <a:stretch>
            <a:fillRect/>
          </a:stretch>
        </p:blipFill>
        <p:spPr bwMode="auto">
          <a:xfrm>
            <a:off x="1752600" y="3733800"/>
            <a:ext cx="4888726" cy="2747962"/>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324600" cy="762000"/>
          </a:xfrm>
        </p:spPr>
        <p:txBody>
          <a:bodyPr/>
          <a:lstStyle/>
          <a:p>
            <a:r>
              <a:rPr lang="en-US" dirty="0" smtClean="0">
                <a:solidFill>
                  <a:schemeClr val="bg1"/>
                </a:solidFill>
              </a:rPr>
              <a:t>Definable Fields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219200"/>
            <a:ext cx="3657600" cy="3416320"/>
          </a:xfrm>
          <a:prstGeom prst="rect">
            <a:avLst/>
          </a:prstGeom>
          <a:noFill/>
        </p:spPr>
        <p:txBody>
          <a:bodyPr wrap="square" rtlCol="0">
            <a:spAutoFit/>
          </a:bodyPr>
          <a:lstStyle/>
          <a:p>
            <a:r>
              <a:rPr lang="en-US" sz="1800" dirty="0" smtClean="0">
                <a:solidFill>
                  <a:schemeClr val="tx1"/>
                </a:solidFill>
              </a:rPr>
              <a:t>Additional user defined fields can be added using this task.  User defined fields are related to the primary tables of the application that you are in.  If you are in Sales orders, you can add user defined fields to sales order headers, and sales order items but not to customers.</a:t>
            </a:r>
          </a:p>
          <a:p>
            <a:endParaRPr lang="en-US" sz="1800" dirty="0" smtClean="0">
              <a:solidFill>
                <a:schemeClr val="tx1"/>
              </a:solidFill>
            </a:endParaRPr>
          </a:p>
          <a:p>
            <a:r>
              <a:rPr lang="en-US" sz="1800" dirty="0" smtClean="0">
                <a:solidFill>
                  <a:schemeClr val="tx1"/>
                </a:solidFill>
              </a:rPr>
              <a:t>This action is generally reserved for the system administrators.</a:t>
            </a:r>
            <a:endParaRPr lang="en-US" sz="1800" dirty="0">
              <a:solidFill>
                <a:schemeClr val="tx1"/>
              </a:solidFill>
            </a:endParaRPr>
          </a:p>
        </p:txBody>
      </p:sp>
      <p:pic>
        <p:nvPicPr>
          <p:cNvPr id="46082" name="Picture 2"/>
          <p:cNvPicPr>
            <a:picLocks noChangeAspect="1" noChangeArrowheads="1"/>
          </p:cNvPicPr>
          <p:nvPr/>
        </p:nvPicPr>
        <p:blipFill>
          <a:blip r:embed="rId2"/>
          <a:srcRect t="9000" r="59375" b="16000"/>
          <a:stretch>
            <a:fillRect/>
          </a:stretch>
        </p:blipFill>
        <p:spPr bwMode="auto">
          <a:xfrm>
            <a:off x="4191000" y="1219200"/>
            <a:ext cx="4343400" cy="50116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Tools</a:t>
            </a:r>
            <a:endParaRPr lang="en-US" dirty="0"/>
          </a:p>
        </p:txBody>
      </p:sp>
      <p:sp>
        <p:nvSpPr>
          <p:cNvPr id="6" name="TextBox 5"/>
          <p:cNvSpPr txBox="1"/>
          <p:nvPr/>
        </p:nvSpPr>
        <p:spPr>
          <a:xfrm>
            <a:off x="4876800" y="2362200"/>
            <a:ext cx="3124200" cy="181588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Users with Admin authority in the shipment program can select the option to un-finalized a shipment if any changes need to be made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This function can only be used if the shipment transaction have not been posted to the GL</a:t>
            </a:r>
          </a:p>
        </p:txBody>
      </p:sp>
      <p:pic>
        <p:nvPicPr>
          <p:cNvPr id="15362" name="Picture 2"/>
          <p:cNvPicPr>
            <a:picLocks noChangeAspect="1" noChangeArrowheads="1"/>
          </p:cNvPicPr>
          <p:nvPr/>
        </p:nvPicPr>
        <p:blipFill>
          <a:blip r:embed="rId2"/>
          <a:srcRect/>
          <a:stretch>
            <a:fillRect/>
          </a:stretch>
        </p:blipFill>
        <p:spPr bwMode="auto">
          <a:xfrm>
            <a:off x="304800" y="2209800"/>
            <a:ext cx="4114800" cy="3288535"/>
          </a:xfrm>
          <a:prstGeom prst="rect">
            <a:avLst/>
          </a:prstGeom>
          <a:noFill/>
          <a:ln w="9525">
            <a:noFill/>
            <a:miter lim="800000"/>
            <a:headEnd/>
            <a:tailEnd/>
          </a:ln>
          <a:effectLst/>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Shipment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Track Shipment</a:t>
            </a:r>
            <a:endParaRPr lang="en-US" dirty="0"/>
          </a:p>
        </p:txBody>
      </p:sp>
      <p:sp>
        <p:nvSpPr>
          <p:cNvPr id="6" name="TextBox 5"/>
          <p:cNvSpPr txBox="1"/>
          <p:nvPr/>
        </p:nvSpPr>
        <p:spPr>
          <a:xfrm>
            <a:off x="533400" y="2362200"/>
            <a:ext cx="7467600" cy="95410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Provides a direct link to the shipping web-sites for real time package tracking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Freight – method tracking information must be set-up and tracking numbers must be in the system for real time tracking.</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Credit Checking</a:t>
            </a:r>
            <a:endParaRPr lang="en-US" dirty="0"/>
          </a:p>
        </p:txBody>
      </p:sp>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Credit Checks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1938992"/>
          </a:xfrm>
          <a:prstGeom prst="rect">
            <a:avLst/>
          </a:prstGeom>
          <a:noFill/>
        </p:spPr>
        <p:txBody>
          <a:bodyPr wrap="square" rtlCol="0">
            <a:spAutoFit/>
          </a:bodyPr>
          <a:lstStyle/>
          <a:p>
            <a:r>
              <a:rPr lang="en-US" sz="2400" dirty="0" smtClean="0">
                <a:solidFill>
                  <a:schemeClr val="tx1"/>
                </a:solidFill>
              </a:rPr>
              <a:t>Credit checks in WinMan are used in the sales operations to make sure valid credit exists.</a:t>
            </a:r>
          </a:p>
          <a:p>
            <a:endParaRPr lang="en-US" sz="2400" dirty="0" smtClean="0">
              <a:solidFill>
                <a:schemeClr val="tx1"/>
              </a:solidFill>
            </a:endParaRPr>
          </a:p>
          <a:p>
            <a:r>
              <a:rPr lang="en-US" sz="2400" dirty="0" smtClean="0">
                <a:solidFill>
                  <a:schemeClr val="tx1"/>
                </a:solidFill>
              </a:rPr>
              <a:t>Credit checks are configured using a number of WinMan settings and can prevent order entry, shipment or both.</a:t>
            </a:r>
          </a:p>
        </p:txBody>
      </p:sp>
      <p:sp>
        <p:nvSpPr>
          <p:cNvPr id="5" name="TextBox 4"/>
          <p:cNvSpPr txBox="1"/>
          <p:nvPr/>
        </p:nvSpPr>
        <p:spPr>
          <a:xfrm>
            <a:off x="533400" y="4419600"/>
            <a:ext cx="76962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To use credit checking in sales modules Credit checking must be turned on for the entire system.  Use the General system option </a:t>
            </a:r>
            <a:r>
              <a:rPr lang="en-US" sz="1400" b="1" dirty="0" smtClean="0">
                <a:solidFill>
                  <a:schemeClr val="tx1"/>
                </a:solidFill>
              </a:rPr>
              <a:t>Use credit checking</a:t>
            </a:r>
            <a:r>
              <a:rPr lang="en-US" sz="1400" dirty="0" smtClean="0">
                <a:solidFill>
                  <a:schemeClr val="tx1"/>
                </a:solidFill>
              </a:rPr>
              <a:t> to turn credit checking on.  Enable the option and set the value to Y</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Credit Checks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Credit Review</a:t>
            </a:r>
            <a:endParaRPr lang="en-US" dirty="0"/>
          </a:p>
        </p:txBody>
      </p:sp>
      <p:sp>
        <p:nvSpPr>
          <p:cNvPr id="11" name="TextBox 10"/>
          <p:cNvSpPr txBox="1"/>
          <p:nvPr/>
        </p:nvSpPr>
        <p:spPr>
          <a:xfrm>
            <a:off x="4572000" y="2362200"/>
            <a:ext cx="4114800" cy="289310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 customers credit status can be viewed in the Customer Review module using the View Credit Status action.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Orders Outstanding – The total value of outstanding sales orders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In picking – The total value of any un-finalized shipments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Goods Shipped Not Invoiced – The total value of finalized shipments that have not been invoiced</a:t>
            </a:r>
          </a:p>
          <a:p>
            <a:pPr>
              <a:buFont typeface="Arial" pitchFamily="34" charset="0"/>
              <a:buChar char="•"/>
            </a:pPr>
            <a:endParaRPr lang="en-US" sz="1400" dirty="0" smtClean="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381000" y="1981200"/>
            <a:ext cx="3790950"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Credit Checks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Credit Review</a:t>
            </a:r>
            <a:endParaRPr lang="en-US" dirty="0"/>
          </a:p>
        </p:txBody>
      </p:sp>
      <p:sp>
        <p:nvSpPr>
          <p:cNvPr id="11" name="TextBox 10"/>
          <p:cNvSpPr txBox="1"/>
          <p:nvPr/>
        </p:nvSpPr>
        <p:spPr>
          <a:xfrm>
            <a:off x="533400" y="1981200"/>
            <a:ext cx="81534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Invoices Outstanding – The total value of all invoices with a value outstanding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Invoices Overdue – The value of all invoices overdue as of the current date.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Total outstanding – A sum of all the above values (not including the Invoices overdue)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Limit – The credit limit as it is the Customer record</a:t>
            </a:r>
          </a:p>
        </p:txBody>
      </p:sp>
      <p:sp>
        <p:nvSpPr>
          <p:cNvPr id="8" name="TextBox 7"/>
          <p:cNvSpPr txBox="1"/>
          <p:nvPr/>
        </p:nvSpPr>
        <p:spPr>
          <a:xfrm>
            <a:off x="609600" y="3810000"/>
            <a:ext cx="7696200" cy="1169551"/>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Invoices considered overdue are invoices with a due date of less than or equal to the current date.  A buffer can be added to use a date in the future to determine past due invoices.  Use the General system option </a:t>
            </a:r>
            <a:r>
              <a:rPr lang="en-US" sz="1400" b="1" dirty="0" smtClean="0">
                <a:solidFill>
                  <a:schemeClr val="tx1"/>
                </a:solidFill>
              </a:rPr>
              <a:t>Number of days before Sales Invoices are overdue</a:t>
            </a:r>
            <a:r>
              <a:rPr lang="en-US" sz="1400" dirty="0" smtClean="0">
                <a:solidFill>
                  <a:schemeClr val="tx1"/>
                </a:solidFill>
              </a:rPr>
              <a:t> to add the buffer.  Enable the option and set the value to the number of days that will be added to the current date to determine past due invoices.</a:t>
            </a:r>
          </a:p>
        </p:txBody>
      </p:sp>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Credit Checks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Credit Check – Shipments</a:t>
            </a:r>
            <a:endParaRPr lang="en-US" dirty="0"/>
          </a:p>
        </p:txBody>
      </p:sp>
      <p:sp>
        <p:nvSpPr>
          <p:cNvPr id="11" name="TextBox 10"/>
          <p:cNvSpPr txBox="1"/>
          <p:nvPr/>
        </p:nvSpPr>
        <p:spPr>
          <a:xfrm>
            <a:off x="533400" y="1981200"/>
            <a:ext cx="81534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Credit checking can be done at time of shipment.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When a shipment header is created, the credit check routine can be run and if invalid credit, the shipment header can not be created.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Users with Admin level security for the Shipments module can override the credit warning and continue with creation of the shipment.</a:t>
            </a:r>
          </a:p>
        </p:txBody>
      </p:sp>
      <p:sp>
        <p:nvSpPr>
          <p:cNvPr id="8" name="TextBox 7"/>
          <p:cNvSpPr txBox="1"/>
          <p:nvPr/>
        </p:nvSpPr>
        <p:spPr>
          <a:xfrm>
            <a:off x="609600" y="4267200"/>
            <a:ext cx="76962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To use credit checking in the Shipments module use the Shipments system option </a:t>
            </a:r>
            <a:r>
              <a:rPr lang="en-US" sz="1400" b="1" dirty="0" smtClean="0">
                <a:solidFill>
                  <a:schemeClr val="tx1"/>
                </a:solidFill>
              </a:rPr>
              <a:t>Use credit checking in shipments.  </a:t>
            </a:r>
            <a:r>
              <a:rPr lang="en-US" sz="1400" dirty="0" smtClean="0">
                <a:solidFill>
                  <a:schemeClr val="tx1"/>
                </a:solidFill>
              </a:rPr>
              <a:t>Enable the option and set the value of the option to Y</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Credit Checks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7010400" cy="646331"/>
          </a:xfrm>
          <a:prstGeom prst="rect">
            <a:avLst/>
          </a:prstGeom>
          <a:noFill/>
        </p:spPr>
        <p:txBody>
          <a:bodyPr wrap="square" rtlCol="0">
            <a:spAutoFit/>
          </a:bodyPr>
          <a:lstStyle/>
          <a:p>
            <a:r>
              <a:rPr lang="en-US" dirty="0" smtClean="0"/>
              <a:t>Credit Check – General</a:t>
            </a:r>
            <a:endParaRPr lang="en-US" dirty="0"/>
          </a:p>
        </p:txBody>
      </p:sp>
      <p:sp>
        <p:nvSpPr>
          <p:cNvPr id="11" name="TextBox 10"/>
          <p:cNvSpPr txBox="1"/>
          <p:nvPr/>
        </p:nvSpPr>
        <p:spPr>
          <a:xfrm>
            <a:off x="533400" y="1981200"/>
            <a:ext cx="8153400" cy="2677656"/>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Credit checks will occur each time a sales order is created and each time a shipment is created.  If multiple orders are entered for a customer during the current session of WinMan, an option exists that will prompt only once per session per customer for invalid credit.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This option will also work in shipments if a customer has invalid credit, and an admin user overrides the warning, other shipments for that customer, during that session of the shipments module, will no longer have the credit warning.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This feature works per customer.  If a sales order is entered for customer A and a credit limit is reached </a:t>
            </a:r>
            <a:r>
              <a:rPr lang="en-US" sz="1400" smtClean="0">
                <a:solidFill>
                  <a:schemeClr val="tx1"/>
                </a:solidFill>
              </a:rPr>
              <a:t>and over-riden</a:t>
            </a:r>
            <a:r>
              <a:rPr lang="en-US" sz="1400" dirty="0" smtClean="0">
                <a:solidFill>
                  <a:schemeClr val="tx1"/>
                </a:solidFill>
              </a:rPr>
              <a:t> then the next order for customer A during that session of Sales Order entry, will not provide a warning.  If customer B has a credit limit warning, the user will receive the credit limit warning regardless of what has happened with Customer A.</a:t>
            </a:r>
          </a:p>
        </p:txBody>
      </p:sp>
      <p:sp>
        <p:nvSpPr>
          <p:cNvPr id="8" name="TextBox 7"/>
          <p:cNvSpPr txBox="1"/>
          <p:nvPr/>
        </p:nvSpPr>
        <p:spPr>
          <a:xfrm>
            <a:off x="533400" y="5105400"/>
            <a:ext cx="76962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To not be prompted for credit limits multiple times for the same customer during the same session, use the General system option </a:t>
            </a:r>
            <a:r>
              <a:rPr lang="en-US" sz="1400" b="1" dirty="0" smtClean="0">
                <a:solidFill>
                  <a:schemeClr val="tx1"/>
                </a:solidFill>
              </a:rPr>
              <a:t>If a credit check is over-</a:t>
            </a:r>
            <a:r>
              <a:rPr lang="en-US" sz="1400" b="1" dirty="0" err="1" smtClean="0">
                <a:solidFill>
                  <a:schemeClr val="tx1"/>
                </a:solidFill>
              </a:rPr>
              <a:t>riden</a:t>
            </a:r>
            <a:r>
              <a:rPr lang="en-US" sz="1400" b="1" dirty="0" smtClean="0">
                <a:solidFill>
                  <a:schemeClr val="tx1"/>
                </a:solidFill>
              </a:rPr>
              <a:t> by a user, will the decision persist for new orders, shipments or finalizations (default is Y).  </a:t>
            </a:r>
            <a:r>
              <a:rPr lang="en-US" sz="1400" dirty="0" smtClean="0">
                <a:solidFill>
                  <a:schemeClr val="tx1"/>
                </a:solidFill>
              </a:rPr>
              <a:t>Enable the option and set the value to Y</a:t>
            </a:r>
            <a:endParaRPr lang="en-US" sz="1400" b="1" dirty="0" smtClean="0">
              <a:solidFill>
                <a:schemeClr val="tx1"/>
              </a:solidFill>
            </a:endParaRPr>
          </a:p>
        </p:txBody>
      </p:sp>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Suppliers</a:t>
            </a:r>
            <a:endParaRPr lang="en-US" dirty="0"/>
          </a:p>
        </p:txBody>
      </p:sp>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Suppliers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2590800"/>
            <a:ext cx="8382000" cy="1815882"/>
          </a:xfrm>
          <a:prstGeom prst="rect">
            <a:avLst/>
          </a:prstGeom>
          <a:noFill/>
        </p:spPr>
        <p:txBody>
          <a:bodyPr wrap="square" rtlCol="0">
            <a:spAutoFit/>
          </a:bodyPr>
          <a:lstStyle/>
          <a:p>
            <a:r>
              <a:rPr lang="en-US" sz="2800" dirty="0" smtClean="0">
                <a:solidFill>
                  <a:schemeClr val="tx1"/>
                </a:solidFill>
              </a:rPr>
              <a:t>Suppliers are used for purchase orders, purchase invoices, purchase credits and supplier returns.  The supplier master stores bill to and ship to information</a:t>
            </a:r>
            <a:endParaRPr lang="en-US" sz="2000"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324600" cy="762000"/>
          </a:xfrm>
        </p:spPr>
        <p:txBody>
          <a:bodyPr/>
          <a:lstStyle/>
          <a:p>
            <a:r>
              <a:rPr lang="en-US" dirty="0" smtClean="0">
                <a:solidFill>
                  <a:schemeClr val="bg1"/>
                </a:solidFill>
              </a:rPr>
              <a:t>Changing Labels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219200"/>
            <a:ext cx="8153400" cy="646331"/>
          </a:xfrm>
          <a:prstGeom prst="rect">
            <a:avLst/>
          </a:prstGeom>
          <a:noFill/>
        </p:spPr>
        <p:txBody>
          <a:bodyPr wrap="square" rtlCol="0">
            <a:spAutoFit/>
          </a:bodyPr>
          <a:lstStyle/>
          <a:p>
            <a:r>
              <a:rPr lang="en-US" sz="1800" dirty="0" smtClean="0">
                <a:solidFill>
                  <a:schemeClr val="tx1"/>
                </a:solidFill>
              </a:rPr>
              <a:t>To change a label simply right click on the label and select the option to Change This Label.</a:t>
            </a:r>
            <a:endParaRPr lang="en-US" sz="1800" dirty="0">
              <a:solidFill>
                <a:schemeClr val="tx1"/>
              </a:solidFill>
            </a:endParaRPr>
          </a:p>
        </p:txBody>
      </p:sp>
      <p:pic>
        <p:nvPicPr>
          <p:cNvPr id="47106" name="Picture 2"/>
          <p:cNvPicPr>
            <a:picLocks noChangeAspect="1" noChangeArrowheads="1"/>
          </p:cNvPicPr>
          <p:nvPr/>
        </p:nvPicPr>
        <p:blipFill>
          <a:blip r:embed="rId2"/>
          <a:srcRect/>
          <a:stretch>
            <a:fillRect/>
          </a:stretch>
        </p:blipFill>
        <p:spPr bwMode="auto">
          <a:xfrm>
            <a:off x="3962400" y="2362200"/>
            <a:ext cx="3514725" cy="2232025"/>
          </a:xfrm>
          <a:prstGeom prst="rect">
            <a:avLst/>
          </a:prstGeom>
          <a:noFill/>
          <a:ln w="9525">
            <a:noFill/>
            <a:miter lim="800000"/>
            <a:headEnd/>
            <a:tailEnd/>
          </a:ln>
        </p:spPr>
      </p:pic>
      <p:pic>
        <p:nvPicPr>
          <p:cNvPr id="47107" name="Picture 3"/>
          <p:cNvPicPr>
            <a:picLocks noChangeAspect="1" noChangeArrowheads="1"/>
          </p:cNvPicPr>
          <p:nvPr/>
        </p:nvPicPr>
        <p:blipFill>
          <a:blip r:embed="rId3"/>
          <a:srcRect r="79201" b="27000"/>
          <a:stretch>
            <a:fillRect/>
          </a:stretch>
        </p:blipFill>
        <p:spPr bwMode="auto">
          <a:xfrm>
            <a:off x="1295400" y="1905000"/>
            <a:ext cx="1962150" cy="432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General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4" name="Picture 2"/>
          <p:cNvPicPr>
            <a:picLocks noChangeAspect="1" noChangeArrowheads="1"/>
          </p:cNvPicPr>
          <p:nvPr/>
        </p:nvPicPr>
        <p:blipFill>
          <a:blip r:embed="rId2"/>
          <a:srcRect r="17500" b="43000"/>
          <a:stretch>
            <a:fillRect/>
          </a:stretch>
        </p:blipFill>
        <p:spPr bwMode="auto">
          <a:xfrm>
            <a:off x="228600" y="1905000"/>
            <a:ext cx="8458200" cy="3652405"/>
          </a:xfrm>
          <a:prstGeom prst="rect">
            <a:avLst/>
          </a:prstGeom>
          <a:noFill/>
          <a:ln w="9525">
            <a:noFill/>
            <a:miter lim="800000"/>
            <a:headEnd/>
            <a:tailEnd/>
          </a:ln>
          <a:effectLst/>
        </p:spPr>
      </p:pic>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General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1295400"/>
            <a:ext cx="8305800" cy="16004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Supplier – First field is a 6 digit supplier number that will increment by 1 for each new supplier.  The second field is the branch.  A supplier can have multiple branches which can be used as ship to addresses.  </a:t>
            </a:r>
          </a:p>
          <a:p>
            <a:endParaRPr lang="en-US" sz="1400" dirty="0" smtClean="0">
              <a:solidFill>
                <a:schemeClr val="tx1"/>
              </a:solidFill>
            </a:endParaRPr>
          </a:p>
          <a:p>
            <a:r>
              <a:rPr lang="en-US" sz="1400" dirty="0" smtClean="0">
                <a:solidFill>
                  <a:schemeClr val="tx1"/>
                </a:solidFill>
              </a:rPr>
              <a:t>Note:  It is good practice to use the automatically generated sequential number as the supplier number.  Using intelligent number that reflect the supplier name are problematic with today’s mergers and acquisitions that lead to company name changes. </a:t>
            </a:r>
          </a:p>
        </p:txBody>
      </p:sp>
      <p:sp>
        <p:nvSpPr>
          <p:cNvPr id="5" name="TextBox 4"/>
          <p:cNvSpPr txBox="1"/>
          <p:nvPr/>
        </p:nvSpPr>
        <p:spPr>
          <a:xfrm>
            <a:off x="381000" y="30480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default length of a Supplier number is 6 characters.  This can be amended to be as many 10 characters.  Use the Supplier system setting </a:t>
            </a:r>
            <a:r>
              <a:rPr lang="en-US" sz="1400" b="1" dirty="0" smtClean="0">
                <a:solidFill>
                  <a:schemeClr val="tx1"/>
                </a:solidFill>
              </a:rPr>
              <a:t>Supplier Identifier Length</a:t>
            </a:r>
            <a:r>
              <a:rPr lang="en-US" sz="1400" dirty="0" smtClean="0">
                <a:solidFill>
                  <a:schemeClr val="tx1"/>
                </a:solidFill>
              </a:rPr>
              <a:t>.  Enable the profile and use the number of characters for the supplier number as the value.  </a:t>
            </a:r>
            <a:endParaRPr lang="en-US" sz="1400" b="1" dirty="0" smtClean="0">
              <a:solidFill>
                <a:schemeClr val="tx1"/>
              </a:solidFill>
            </a:endParaRPr>
          </a:p>
        </p:txBody>
      </p:sp>
      <p:sp>
        <p:nvSpPr>
          <p:cNvPr id="6" name="TextBox 5"/>
          <p:cNvSpPr txBox="1"/>
          <p:nvPr/>
        </p:nvSpPr>
        <p:spPr>
          <a:xfrm>
            <a:off x="381000" y="41910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default prefix of a Supplier number is S.  The prefix can be amended to be any character.  Use the Supplier system setting </a:t>
            </a:r>
            <a:r>
              <a:rPr lang="en-US" sz="1400" b="1" dirty="0" smtClean="0">
                <a:solidFill>
                  <a:schemeClr val="tx1"/>
                </a:solidFill>
              </a:rPr>
              <a:t>Supplier Identifier Prefix</a:t>
            </a:r>
            <a:r>
              <a:rPr lang="en-US" sz="1400" dirty="0" smtClean="0">
                <a:solidFill>
                  <a:schemeClr val="tx1"/>
                </a:solidFill>
              </a:rPr>
              <a:t>.  Enable the profile and use the character(s) required for the prefix as the value.  </a:t>
            </a:r>
            <a:endParaRPr lang="en-US" sz="1400" b="1" dirty="0" smtClean="0">
              <a:solidFill>
                <a:schemeClr val="tx1"/>
              </a:solidFill>
            </a:endParaRPr>
          </a:p>
        </p:txBody>
      </p:sp>
      <p:sp>
        <p:nvSpPr>
          <p:cNvPr id="8" name="TextBox 7"/>
          <p:cNvSpPr txBox="1"/>
          <p:nvPr/>
        </p:nvSpPr>
        <p:spPr>
          <a:xfrm>
            <a:off x="381000" y="53340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default length of a Supplier branch is 4 characters.  This can be amended to be changed but the max is 4 characters.  Use the Supplier system setting </a:t>
            </a:r>
            <a:r>
              <a:rPr lang="en-US" sz="1400" b="1" dirty="0" smtClean="0">
                <a:solidFill>
                  <a:schemeClr val="tx1"/>
                </a:solidFill>
              </a:rPr>
              <a:t>Supplier Branch Length</a:t>
            </a:r>
            <a:r>
              <a:rPr lang="en-US" sz="1400" dirty="0" smtClean="0">
                <a:solidFill>
                  <a:schemeClr val="tx1"/>
                </a:solidFill>
              </a:rPr>
              <a:t>.  Enable the profile and use the number of characters for the supplier branch as the value.  </a:t>
            </a:r>
            <a:endParaRPr lang="en-US" sz="1400" b="1" dirty="0" smtClean="0">
              <a:solidFill>
                <a:schemeClr val="tx1"/>
              </a:solidFill>
            </a:endParaRP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General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1295400"/>
            <a:ext cx="8305800" cy="483209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Name – The name of the supplier</a:t>
            </a:r>
          </a:p>
          <a:p>
            <a:endParaRPr lang="en-US" sz="1400" dirty="0" smtClean="0">
              <a:solidFill>
                <a:schemeClr val="tx1"/>
              </a:solidFill>
            </a:endParaRPr>
          </a:p>
          <a:p>
            <a:pPr>
              <a:buFont typeface="Arial" pitchFamily="34" charset="0"/>
              <a:buChar char="•"/>
            </a:pPr>
            <a:r>
              <a:rPr lang="en-US" sz="1400" dirty="0" smtClean="0">
                <a:solidFill>
                  <a:schemeClr val="tx1"/>
                </a:solidFill>
              </a:rPr>
              <a:t> Address – Address of the supplier</a:t>
            </a:r>
          </a:p>
          <a:p>
            <a:endParaRPr lang="en-US" sz="1400" dirty="0" smtClean="0">
              <a:solidFill>
                <a:schemeClr val="tx1"/>
              </a:solidFill>
            </a:endParaRPr>
          </a:p>
          <a:p>
            <a:pPr>
              <a:buFont typeface="Arial" pitchFamily="34" charset="0"/>
              <a:buChar char="•"/>
            </a:pPr>
            <a:r>
              <a:rPr lang="en-US" sz="1400" dirty="0" smtClean="0">
                <a:solidFill>
                  <a:schemeClr val="tx1"/>
                </a:solidFill>
              </a:rPr>
              <a:t> City – The city of the supplier</a:t>
            </a:r>
          </a:p>
          <a:p>
            <a:endParaRPr lang="en-US" sz="1400" dirty="0" smtClean="0">
              <a:solidFill>
                <a:schemeClr val="tx1"/>
              </a:solidFill>
            </a:endParaRPr>
          </a:p>
          <a:p>
            <a:pPr>
              <a:buFont typeface="Arial" pitchFamily="34" charset="0"/>
              <a:buChar char="•"/>
            </a:pPr>
            <a:r>
              <a:rPr lang="en-US" sz="1400" dirty="0" smtClean="0">
                <a:solidFill>
                  <a:schemeClr val="tx1"/>
                </a:solidFill>
              </a:rPr>
              <a:t> State – The state that the supplier is found in.  State’s are in the table and must be maintained in the States program.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Zip code – Enter the zip code of the supplier.  For quick entry of City and State, enter the zip code and select the icon next to the zip code field.</a:t>
            </a:r>
          </a:p>
          <a:p>
            <a:endParaRPr lang="en-US" sz="1400" dirty="0" smtClean="0">
              <a:solidFill>
                <a:schemeClr val="tx1"/>
              </a:solidFill>
            </a:endParaRPr>
          </a:p>
          <a:p>
            <a:pPr>
              <a:buFont typeface="Arial" pitchFamily="34" charset="0"/>
              <a:buChar char="•"/>
            </a:pPr>
            <a:r>
              <a:rPr lang="en-US" sz="1400" dirty="0" smtClean="0">
                <a:solidFill>
                  <a:schemeClr val="tx1"/>
                </a:solidFill>
              </a:rPr>
              <a:t> Country – Enter the country of the supplier</a:t>
            </a:r>
          </a:p>
          <a:p>
            <a:endParaRPr lang="en-US" sz="1400" dirty="0" smtClean="0">
              <a:solidFill>
                <a:schemeClr val="tx1"/>
              </a:solidFill>
            </a:endParaRPr>
          </a:p>
          <a:p>
            <a:pPr>
              <a:buFont typeface="Arial" pitchFamily="34" charset="0"/>
              <a:buChar char="•"/>
            </a:pPr>
            <a:r>
              <a:rPr lang="en-US" sz="1400" dirty="0" smtClean="0">
                <a:solidFill>
                  <a:schemeClr val="tx1"/>
                </a:solidFill>
              </a:rPr>
              <a:t> Phone number – The main supplier phone number (Individual phone numbers can be assigned to a contact)</a:t>
            </a:r>
          </a:p>
          <a:p>
            <a:endParaRPr lang="en-US" sz="1400" dirty="0" smtClean="0">
              <a:solidFill>
                <a:schemeClr val="tx1"/>
              </a:solidFill>
            </a:endParaRPr>
          </a:p>
          <a:p>
            <a:pPr>
              <a:buFont typeface="Arial" pitchFamily="34" charset="0"/>
              <a:buChar char="•"/>
            </a:pPr>
            <a:r>
              <a:rPr lang="en-US" sz="1400" dirty="0" smtClean="0">
                <a:solidFill>
                  <a:schemeClr val="tx1"/>
                </a:solidFill>
              </a:rPr>
              <a:t> Fax – The main supplier fax number (Individual fax numbers can be assigned to a contact)</a:t>
            </a:r>
          </a:p>
          <a:p>
            <a:endParaRPr lang="en-US" sz="1400" dirty="0" smtClean="0">
              <a:solidFill>
                <a:schemeClr val="tx1"/>
              </a:solidFill>
            </a:endParaRPr>
          </a:p>
          <a:p>
            <a:pPr>
              <a:buFont typeface="Arial" pitchFamily="34" charset="0"/>
              <a:buChar char="•"/>
            </a:pPr>
            <a:r>
              <a:rPr lang="en-US" sz="1400" dirty="0" smtClean="0">
                <a:solidFill>
                  <a:schemeClr val="tx1"/>
                </a:solidFill>
              </a:rPr>
              <a:t> Email – The main supplier email address. (Individual email numbers can be assigned to a contact)</a:t>
            </a:r>
          </a:p>
          <a:p>
            <a:endParaRPr lang="en-US" sz="1400" dirty="0" smtClean="0">
              <a:solidFill>
                <a:schemeClr val="tx1"/>
              </a:solidFill>
            </a:endParaRPr>
          </a:p>
          <a:p>
            <a:pPr>
              <a:buFont typeface="Arial" pitchFamily="34" charset="0"/>
              <a:buChar char="•"/>
            </a:pPr>
            <a:r>
              <a:rPr lang="en-US" sz="1400" dirty="0" smtClean="0">
                <a:solidFill>
                  <a:schemeClr val="tx1"/>
                </a:solidFill>
              </a:rPr>
              <a:t> Web Site – The supplier’s web site</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Financial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2050" name="Picture 2"/>
          <p:cNvPicPr>
            <a:picLocks noChangeAspect="1" noChangeArrowheads="1"/>
          </p:cNvPicPr>
          <p:nvPr/>
        </p:nvPicPr>
        <p:blipFill>
          <a:blip r:embed="rId2"/>
          <a:srcRect r="18125" b="41000"/>
          <a:stretch>
            <a:fillRect/>
          </a:stretch>
        </p:blipFill>
        <p:spPr bwMode="auto">
          <a:xfrm>
            <a:off x="304800" y="1828800"/>
            <a:ext cx="8610600" cy="3878056"/>
          </a:xfrm>
          <a:prstGeom prst="rect">
            <a:avLst/>
          </a:prstGeom>
          <a:noFill/>
          <a:ln w="9525">
            <a:noFill/>
            <a:miter lim="800000"/>
            <a:headEnd/>
            <a:tailEnd/>
          </a:ln>
          <a:effectLst/>
        </p:spPr>
      </p:pic>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Financial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1600200"/>
            <a:ext cx="8305800" cy="427809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Billing Address – The branch that will be the Bill to for the supplier.  Each supplier must have a billing address as all invoices generated will be assigned to the Bill to supplier record.</a:t>
            </a:r>
          </a:p>
          <a:p>
            <a:endParaRPr lang="en-US" sz="1400" dirty="0" smtClean="0">
              <a:solidFill>
                <a:schemeClr val="tx1"/>
              </a:solidFill>
            </a:endParaRPr>
          </a:p>
          <a:p>
            <a:r>
              <a:rPr lang="en-US" sz="1400" dirty="0" smtClean="0">
                <a:solidFill>
                  <a:schemeClr val="tx1"/>
                </a:solidFill>
              </a:rPr>
              <a:t>Note:  It is good practice to have all branches of 0000 represent the Billing address.</a:t>
            </a:r>
          </a:p>
          <a:p>
            <a:endParaRPr lang="en-US" sz="1400" dirty="0" smtClean="0">
              <a:solidFill>
                <a:schemeClr val="tx1"/>
              </a:solidFill>
            </a:endParaRPr>
          </a:p>
          <a:p>
            <a:pPr>
              <a:buFont typeface="Arial" pitchFamily="34" charset="0"/>
              <a:buChar char="•"/>
            </a:pPr>
            <a:r>
              <a:rPr lang="en-US" sz="1400" dirty="0" smtClean="0">
                <a:solidFill>
                  <a:schemeClr val="tx1"/>
                </a:solidFill>
              </a:rPr>
              <a:t> Currency – The currency that the supplier is trading in.</a:t>
            </a:r>
          </a:p>
          <a:p>
            <a:endParaRPr lang="en-US" sz="1400" dirty="0" smtClean="0">
              <a:solidFill>
                <a:schemeClr val="tx1"/>
              </a:solidFill>
            </a:endParaRPr>
          </a:p>
          <a:p>
            <a:pPr>
              <a:buFont typeface="Arial" pitchFamily="34" charset="0"/>
              <a:buChar char="•"/>
            </a:pPr>
            <a:r>
              <a:rPr lang="en-US" sz="1400" dirty="0" smtClean="0">
                <a:solidFill>
                  <a:schemeClr val="tx1"/>
                </a:solidFill>
              </a:rPr>
              <a:t> Bank – The bank for the supplier.  A payment to the vendor can be made from any bank using the Cash program.  However, using the Payment Runs program payments to the vendor can only come from the Supplier bank.</a:t>
            </a:r>
          </a:p>
          <a:p>
            <a:endParaRPr lang="en-US" sz="1400" dirty="0" smtClean="0">
              <a:solidFill>
                <a:schemeClr val="tx1"/>
              </a:solidFill>
            </a:endParaRPr>
          </a:p>
          <a:p>
            <a:pPr>
              <a:buFont typeface="Arial" pitchFamily="34" charset="0"/>
              <a:buChar char="•"/>
            </a:pPr>
            <a:r>
              <a:rPr lang="en-US" sz="1400" dirty="0" smtClean="0">
                <a:solidFill>
                  <a:schemeClr val="tx1"/>
                </a:solidFill>
              </a:rPr>
              <a:t> Credit Terms – Used as a default for purchase invoices to calculate invoice due dates.</a:t>
            </a:r>
          </a:p>
          <a:p>
            <a:endParaRPr lang="en-US" sz="1400" dirty="0" smtClean="0">
              <a:solidFill>
                <a:schemeClr val="tx1"/>
              </a:solidFill>
            </a:endParaRPr>
          </a:p>
          <a:p>
            <a:pPr>
              <a:buFont typeface="Arial" pitchFamily="34" charset="0"/>
              <a:buChar char="•"/>
            </a:pPr>
            <a:r>
              <a:rPr lang="en-US" sz="1400" dirty="0" smtClean="0">
                <a:solidFill>
                  <a:schemeClr val="tx1"/>
                </a:solidFill>
              </a:rPr>
              <a:t> Settlement terms – The default early pay discount for the supplier.</a:t>
            </a:r>
          </a:p>
          <a:p>
            <a:endParaRPr lang="en-US" sz="1400" dirty="0" smtClean="0">
              <a:solidFill>
                <a:schemeClr val="tx1"/>
              </a:solidFill>
            </a:endParaRPr>
          </a:p>
          <a:p>
            <a:pPr>
              <a:buFont typeface="Arial" pitchFamily="34" charset="0"/>
              <a:buChar char="•"/>
            </a:pPr>
            <a:r>
              <a:rPr lang="en-US" sz="1400" dirty="0" smtClean="0">
                <a:solidFill>
                  <a:schemeClr val="tx1"/>
                </a:solidFill>
              </a:rPr>
              <a:t>Discount- The default discount code that will be applied to all purchase orders and purchase invoices for the supplier.  The supplier discount code would be overridden by a discount code in products if one exists. All discounts will be overridden by any discount found in the supplier cross reference.</a:t>
            </a:r>
          </a:p>
          <a:p>
            <a:pPr>
              <a:buFont typeface="Arial" pitchFamily="34" charset="0"/>
              <a:buChar char="•"/>
            </a:pPr>
            <a:endParaRPr lang="en-US" sz="2000" dirty="0">
              <a:solidFill>
                <a:schemeClr val="tx1"/>
              </a:solidFill>
            </a:endParaRP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Financial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1600200"/>
            <a:ext cx="8305800" cy="190821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Credit Limit – The credit limit for the supplier, used as reference only.</a:t>
            </a:r>
          </a:p>
          <a:p>
            <a:endParaRPr lang="en-US" sz="1400" dirty="0" smtClean="0">
              <a:solidFill>
                <a:schemeClr val="tx1"/>
              </a:solidFill>
            </a:endParaRPr>
          </a:p>
          <a:p>
            <a:pPr>
              <a:buFont typeface="Arial" pitchFamily="34" charset="0"/>
              <a:buChar char="•"/>
            </a:pPr>
            <a:r>
              <a:rPr lang="en-US" sz="1400" dirty="0" smtClean="0">
                <a:solidFill>
                  <a:schemeClr val="tx1"/>
                </a:solidFill>
              </a:rPr>
              <a:t> Tax Number – The tax number for the supplier used for reference only.</a:t>
            </a:r>
          </a:p>
          <a:p>
            <a:endParaRPr lang="en-US" sz="1400" dirty="0" smtClean="0">
              <a:solidFill>
                <a:schemeClr val="tx1"/>
              </a:solidFill>
            </a:endParaRPr>
          </a:p>
          <a:p>
            <a:pPr>
              <a:buFont typeface="Arial" pitchFamily="34" charset="0"/>
              <a:buChar char="•"/>
            </a:pPr>
            <a:r>
              <a:rPr lang="en-US" sz="1400" dirty="0" smtClean="0">
                <a:solidFill>
                  <a:schemeClr val="tx1"/>
                </a:solidFill>
              </a:rPr>
              <a:t> Tax Code – The default tax code used for the supplier.</a:t>
            </a:r>
          </a:p>
          <a:p>
            <a:endParaRPr lang="en-US" sz="1400" dirty="0" smtClean="0">
              <a:solidFill>
                <a:schemeClr val="tx1"/>
              </a:solidFill>
            </a:endParaRPr>
          </a:p>
          <a:p>
            <a:pPr>
              <a:buFont typeface="Arial" pitchFamily="34" charset="0"/>
              <a:buChar char="•"/>
            </a:pPr>
            <a:r>
              <a:rPr lang="en-US" sz="1400" dirty="0" smtClean="0">
                <a:solidFill>
                  <a:schemeClr val="tx1"/>
                </a:solidFill>
              </a:rPr>
              <a:t> Tax code secondary – The default second tax, if required.</a:t>
            </a:r>
          </a:p>
          <a:p>
            <a:pPr>
              <a:buFont typeface="Arial" pitchFamily="34" charset="0"/>
              <a:buChar char="•"/>
            </a:pPr>
            <a:endParaRPr lang="en-US" sz="2000" dirty="0">
              <a:solidFill>
                <a:schemeClr val="tx1"/>
              </a:solidFill>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Accounting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3074" name="Picture 2"/>
          <p:cNvPicPr>
            <a:picLocks noChangeAspect="1" noChangeArrowheads="1"/>
          </p:cNvPicPr>
          <p:nvPr/>
        </p:nvPicPr>
        <p:blipFill>
          <a:blip r:embed="rId2"/>
          <a:srcRect r="17500" b="59000"/>
          <a:stretch>
            <a:fillRect/>
          </a:stretch>
        </p:blipFill>
        <p:spPr bwMode="auto">
          <a:xfrm>
            <a:off x="228600" y="2133600"/>
            <a:ext cx="8610600" cy="2674505"/>
          </a:xfrm>
          <a:prstGeom prst="rect">
            <a:avLst/>
          </a:prstGeom>
          <a:noFill/>
          <a:ln w="9525">
            <a:noFill/>
            <a:miter lim="800000"/>
            <a:headEnd/>
            <a:tailEnd/>
          </a:ln>
          <a:effectLst/>
        </p:spPr>
      </p:pic>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Accounting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1600200"/>
            <a:ext cx="8305800" cy="169277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Division – The Accounts </a:t>
            </a:r>
            <a:r>
              <a:rPr lang="en-US" sz="1400" dirty="0" err="1" smtClean="0">
                <a:solidFill>
                  <a:schemeClr val="tx1"/>
                </a:solidFill>
              </a:rPr>
              <a:t>Payale</a:t>
            </a:r>
            <a:r>
              <a:rPr lang="en-US" sz="1400" dirty="0" smtClean="0">
                <a:solidFill>
                  <a:schemeClr val="tx1"/>
                </a:solidFill>
              </a:rPr>
              <a:t> division as well as the default expense division.</a:t>
            </a:r>
          </a:p>
          <a:p>
            <a:endParaRPr lang="en-US" sz="1400" dirty="0" smtClean="0">
              <a:solidFill>
                <a:schemeClr val="tx1"/>
              </a:solidFill>
            </a:endParaRPr>
          </a:p>
          <a:p>
            <a:pPr>
              <a:buFont typeface="Arial" pitchFamily="34" charset="0"/>
              <a:buChar char="•"/>
            </a:pPr>
            <a:r>
              <a:rPr lang="en-US" sz="1400" dirty="0" smtClean="0">
                <a:solidFill>
                  <a:schemeClr val="tx1"/>
                </a:solidFill>
              </a:rPr>
              <a:t> Control Account – The Accounts Payable account</a:t>
            </a:r>
          </a:p>
          <a:p>
            <a:endParaRPr lang="en-US" sz="1400" dirty="0" smtClean="0">
              <a:solidFill>
                <a:schemeClr val="tx1"/>
              </a:solidFill>
            </a:endParaRPr>
          </a:p>
          <a:p>
            <a:pPr>
              <a:buFont typeface="Arial" pitchFamily="34" charset="0"/>
              <a:buChar char="•"/>
            </a:pPr>
            <a:r>
              <a:rPr lang="en-US" sz="1400" dirty="0" smtClean="0">
                <a:solidFill>
                  <a:schemeClr val="tx1"/>
                </a:solidFill>
              </a:rPr>
              <a:t> Free Text Account – The default free text account that will be used when a free text item is added to a purchase order or purchase invoice.</a:t>
            </a:r>
          </a:p>
          <a:p>
            <a:pPr>
              <a:buFont typeface="Arial" pitchFamily="34" charset="0"/>
              <a:buChar char="•"/>
            </a:pPr>
            <a:endParaRPr lang="en-US" sz="2000" dirty="0">
              <a:solidFill>
                <a:schemeClr val="tx1"/>
              </a:solidFill>
            </a:endParaRP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Details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4098" name="Picture 2"/>
          <p:cNvPicPr>
            <a:picLocks noChangeAspect="1" noChangeArrowheads="1"/>
          </p:cNvPicPr>
          <p:nvPr/>
        </p:nvPicPr>
        <p:blipFill>
          <a:blip r:embed="rId2"/>
          <a:srcRect r="17500" b="50000"/>
          <a:stretch>
            <a:fillRect/>
          </a:stretch>
        </p:blipFill>
        <p:spPr bwMode="auto">
          <a:xfrm>
            <a:off x="228600" y="1981200"/>
            <a:ext cx="8763000" cy="3319318"/>
          </a:xfrm>
          <a:prstGeom prst="rect">
            <a:avLst/>
          </a:prstGeom>
          <a:noFill/>
          <a:ln w="9525">
            <a:noFill/>
            <a:miter lim="800000"/>
            <a:headEnd/>
            <a:tailEnd/>
          </a:ln>
          <a:effectLst/>
        </p:spPr>
      </p:pic>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Details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1600200"/>
            <a:ext cx="8305800" cy="449353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Active – Determines if purchase orders or purchase invoices can be created for the supplier.</a:t>
            </a:r>
          </a:p>
          <a:p>
            <a:endParaRPr lang="en-US" sz="1400" dirty="0" smtClean="0">
              <a:solidFill>
                <a:schemeClr val="tx1"/>
              </a:solidFill>
            </a:endParaRPr>
          </a:p>
          <a:p>
            <a:pPr>
              <a:buFont typeface="Arial" pitchFamily="34" charset="0"/>
              <a:buChar char="•"/>
            </a:pPr>
            <a:r>
              <a:rPr lang="en-US" sz="1400" dirty="0" smtClean="0">
                <a:solidFill>
                  <a:schemeClr val="tx1"/>
                </a:solidFill>
              </a:rPr>
              <a:t> Include in SBI – If the supplier is used in Self-Billing Invoice.  The self-billing Tab found in Purchase Invoices can automate the process of invoice creation by creating invoices based on the Goods Receipt.  A lean technique that saves time by not having to match vouchers, and makes it easier to take advantage of early pay discounts.  A good relationship with the supplier is usually required.</a:t>
            </a:r>
          </a:p>
          <a:p>
            <a:endParaRPr lang="en-US" sz="1400" dirty="0" smtClean="0">
              <a:solidFill>
                <a:schemeClr val="tx1"/>
              </a:solidFill>
            </a:endParaRPr>
          </a:p>
          <a:p>
            <a:pPr>
              <a:buFont typeface="Arial" pitchFamily="34" charset="0"/>
              <a:buChar char="•"/>
            </a:pPr>
            <a:r>
              <a:rPr lang="en-US" sz="1400" dirty="0" smtClean="0">
                <a:solidFill>
                  <a:schemeClr val="tx1"/>
                </a:solidFill>
              </a:rPr>
              <a:t> Industry – The industry that the supplier belongs to.  Can be used for reporting.</a:t>
            </a:r>
          </a:p>
          <a:p>
            <a:endParaRPr lang="en-US" sz="1400" dirty="0" smtClean="0">
              <a:solidFill>
                <a:schemeClr val="tx1"/>
              </a:solidFill>
            </a:endParaRPr>
          </a:p>
          <a:p>
            <a:pPr>
              <a:buFont typeface="Arial" pitchFamily="34" charset="0"/>
              <a:buChar char="•"/>
            </a:pPr>
            <a:r>
              <a:rPr lang="en-US" sz="1400" dirty="0" smtClean="0">
                <a:solidFill>
                  <a:schemeClr val="tx1"/>
                </a:solidFill>
              </a:rPr>
              <a:t> Department – The department responsible for the supplier.  This can be a group of WinMan users responsible for the account.</a:t>
            </a:r>
          </a:p>
          <a:p>
            <a:endParaRPr lang="en-US" sz="1400" dirty="0" smtClean="0">
              <a:solidFill>
                <a:schemeClr val="tx1"/>
              </a:solidFill>
            </a:endParaRPr>
          </a:p>
          <a:p>
            <a:pPr>
              <a:buFont typeface="Arial" pitchFamily="34" charset="0"/>
              <a:buChar char="•"/>
            </a:pPr>
            <a:r>
              <a:rPr lang="en-US" sz="1400" dirty="0" smtClean="0">
                <a:solidFill>
                  <a:schemeClr val="tx1"/>
                </a:solidFill>
              </a:rPr>
              <a:t> Location – A location that all goods for the supplier will be received into.  This overrides the location in products, but does not override the location from supplier cross reference.</a:t>
            </a:r>
          </a:p>
          <a:p>
            <a:endParaRPr lang="en-US" sz="1400" dirty="0" smtClean="0">
              <a:solidFill>
                <a:schemeClr val="tx1"/>
              </a:solidFill>
            </a:endParaRPr>
          </a:p>
          <a:p>
            <a:pPr>
              <a:buFont typeface="Arial" pitchFamily="34" charset="0"/>
              <a:buChar char="•"/>
            </a:pPr>
            <a:r>
              <a:rPr lang="en-US" sz="1400" dirty="0" smtClean="0">
                <a:solidFill>
                  <a:schemeClr val="tx1"/>
                </a:solidFill>
              </a:rPr>
              <a:t>Their Identifier – The customer number that the supplier uses in their system.  For reference only.</a:t>
            </a:r>
          </a:p>
          <a:p>
            <a:pPr>
              <a:buFont typeface="Arial" pitchFamily="34" charset="0"/>
              <a:buChar char="•"/>
            </a:pPr>
            <a:r>
              <a:rPr lang="en-US" sz="1400" dirty="0" smtClean="0">
                <a:solidFill>
                  <a:schemeClr val="tx1"/>
                </a:solidFill>
              </a:rPr>
              <a:t> </a:t>
            </a:r>
          </a:p>
          <a:p>
            <a:pPr>
              <a:buFont typeface="Arial" pitchFamily="34" charset="0"/>
              <a:buChar char="•"/>
            </a:pPr>
            <a:r>
              <a:rPr lang="en-US" sz="1400" dirty="0" smtClean="0">
                <a:solidFill>
                  <a:schemeClr val="tx1"/>
                </a:solidFill>
              </a:rPr>
              <a:t>Site – If multi-site is in use; a supplier is either available to a specific site or all sites.  The supplier may only have purchase orders entered for the sites it is assigned to.</a:t>
            </a:r>
          </a:p>
          <a:p>
            <a:pPr>
              <a:buFont typeface="Arial" pitchFamily="34" charset="0"/>
              <a:buChar char="•"/>
            </a:pPr>
            <a:endParaRPr lang="en-US" sz="2000"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400800" cy="762000"/>
          </a:xfrm>
        </p:spPr>
        <p:txBody>
          <a:bodyPr/>
          <a:lstStyle/>
          <a:p>
            <a:r>
              <a:rPr lang="en-US" dirty="0" smtClean="0">
                <a:solidFill>
                  <a:schemeClr val="bg1"/>
                </a:solidFill>
              </a:rPr>
              <a:t>Grid Management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219200"/>
            <a:ext cx="8153400" cy="1754326"/>
          </a:xfrm>
          <a:prstGeom prst="rect">
            <a:avLst/>
          </a:prstGeom>
          <a:noFill/>
        </p:spPr>
        <p:txBody>
          <a:bodyPr wrap="square" rtlCol="0">
            <a:spAutoFit/>
          </a:bodyPr>
          <a:lstStyle/>
          <a:p>
            <a:r>
              <a:rPr lang="en-US" sz="1800" dirty="0" smtClean="0">
                <a:solidFill>
                  <a:schemeClr val="tx1"/>
                </a:solidFill>
              </a:rPr>
              <a:t>Grids, or detail blocks can be managed from within WinMan.  Fields can be either selected or de-selected, columns can be dragged and arranged in any order and column widths can be adjusted.  </a:t>
            </a:r>
          </a:p>
          <a:p>
            <a:endParaRPr lang="en-US" sz="1800" dirty="0" smtClean="0">
              <a:solidFill>
                <a:schemeClr val="tx1"/>
              </a:solidFill>
            </a:endParaRPr>
          </a:p>
          <a:p>
            <a:r>
              <a:rPr lang="en-US" sz="1800" dirty="0" smtClean="0">
                <a:solidFill>
                  <a:schemeClr val="tx1"/>
                </a:solidFill>
              </a:rPr>
              <a:t>Administrators can create default settings; users can create individual settings to meet their individual needs.</a:t>
            </a:r>
            <a:endParaRPr lang="en-US" sz="1800" dirty="0">
              <a:solidFill>
                <a:schemeClr val="tx1"/>
              </a:solidFill>
            </a:endParaRPr>
          </a:p>
        </p:txBody>
      </p:sp>
      <p:pic>
        <p:nvPicPr>
          <p:cNvPr id="48130" name="Picture 2"/>
          <p:cNvPicPr>
            <a:picLocks noChangeAspect="1" noChangeArrowheads="1"/>
          </p:cNvPicPr>
          <p:nvPr/>
        </p:nvPicPr>
        <p:blipFill>
          <a:blip r:embed="rId2"/>
          <a:srcRect r="18605" b="38199"/>
          <a:stretch>
            <a:fillRect/>
          </a:stretch>
        </p:blipFill>
        <p:spPr bwMode="auto">
          <a:xfrm>
            <a:off x="1447800" y="3124200"/>
            <a:ext cx="6258903"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BACS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5122" name="Picture 2"/>
          <p:cNvPicPr>
            <a:picLocks noChangeAspect="1" noChangeArrowheads="1"/>
          </p:cNvPicPr>
          <p:nvPr/>
        </p:nvPicPr>
        <p:blipFill>
          <a:blip r:embed="rId2"/>
          <a:srcRect r="18125" b="51000"/>
          <a:stretch>
            <a:fillRect/>
          </a:stretch>
        </p:blipFill>
        <p:spPr bwMode="auto">
          <a:xfrm>
            <a:off x="228600" y="2286000"/>
            <a:ext cx="8610600" cy="3220759"/>
          </a:xfrm>
          <a:prstGeom prst="rect">
            <a:avLst/>
          </a:prstGeom>
          <a:noFill/>
          <a:ln w="9525">
            <a:noFill/>
            <a:miter lim="800000"/>
            <a:headEnd/>
            <a:tailEnd/>
          </a:ln>
          <a:effectLst/>
        </p:spPr>
      </p:pic>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BACS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1600200"/>
            <a:ext cx="8305800" cy="169277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Pay by </a:t>
            </a:r>
            <a:r>
              <a:rPr lang="en-US" sz="1400" dirty="0" err="1" smtClean="0">
                <a:solidFill>
                  <a:schemeClr val="tx1"/>
                </a:solidFill>
              </a:rPr>
              <a:t>Bacs</a:t>
            </a:r>
            <a:r>
              <a:rPr lang="en-US" sz="1400" dirty="0" smtClean="0">
                <a:solidFill>
                  <a:schemeClr val="tx1"/>
                </a:solidFill>
              </a:rPr>
              <a:t> – BACS is used for electronic payment.  When paying vendors a payment run can either be a check run or a BACS run.  The BACS run will not use check numbers.</a:t>
            </a:r>
          </a:p>
          <a:p>
            <a:endParaRPr lang="en-US" sz="1400" dirty="0" smtClean="0">
              <a:solidFill>
                <a:schemeClr val="tx1"/>
              </a:solidFill>
            </a:endParaRPr>
          </a:p>
          <a:p>
            <a:pPr>
              <a:buFont typeface="Arial" pitchFamily="34" charset="0"/>
              <a:buChar char="•"/>
            </a:pPr>
            <a:r>
              <a:rPr lang="en-US" sz="1400" dirty="0" smtClean="0">
                <a:solidFill>
                  <a:schemeClr val="tx1"/>
                </a:solidFill>
              </a:rPr>
              <a:t> Banking Information – The Bank information that can be including on an output used to upload to the bank.  Outputs will be bank specific, a WinMan representative should work closely with the bank and WinMan site to determine how best to fill out these fields. </a:t>
            </a:r>
          </a:p>
          <a:p>
            <a:pPr>
              <a:buFont typeface="Arial" pitchFamily="34" charset="0"/>
              <a:buChar char="•"/>
            </a:pPr>
            <a:endParaRPr lang="en-US" sz="2000" dirty="0">
              <a:solidFill>
                <a:schemeClr val="tx1"/>
              </a:solidFill>
            </a:endParaRP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Products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6146" name="Picture 2"/>
          <p:cNvPicPr>
            <a:picLocks noChangeAspect="1" noChangeArrowheads="1"/>
          </p:cNvPicPr>
          <p:nvPr/>
        </p:nvPicPr>
        <p:blipFill>
          <a:blip r:embed="rId2"/>
          <a:srcRect r="18125" b="47000"/>
          <a:stretch>
            <a:fillRect/>
          </a:stretch>
        </p:blipFill>
        <p:spPr bwMode="auto">
          <a:xfrm>
            <a:off x="304800" y="1752600"/>
            <a:ext cx="8534400" cy="3452849"/>
          </a:xfrm>
          <a:prstGeom prst="rect">
            <a:avLst/>
          </a:prstGeom>
          <a:noFill/>
          <a:ln w="9525">
            <a:noFill/>
            <a:miter lim="800000"/>
            <a:headEnd/>
            <a:tailEnd/>
          </a:ln>
          <a:effectLst/>
        </p:spPr>
      </p:pic>
      <p:sp>
        <p:nvSpPr>
          <p:cNvPr id="6" name="TextBox 5"/>
          <p:cNvSpPr txBox="1"/>
          <p:nvPr/>
        </p:nvSpPr>
        <p:spPr>
          <a:xfrm>
            <a:off x="381000" y="5562600"/>
            <a:ext cx="6248400" cy="307777"/>
          </a:xfrm>
          <a:prstGeom prst="rect">
            <a:avLst/>
          </a:prstGeom>
          <a:noFill/>
        </p:spPr>
        <p:txBody>
          <a:bodyPr wrap="square" rtlCol="0">
            <a:spAutoFit/>
          </a:bodyPr>
          <a:lstStyle/>
          <a:p>
            <a:r>
              <a:rPr lang="en-US" sz="1400" dirty="0" smtClean="0"/>
              <a:t>See supplier cross reference section in Products for more information.</a:t>
            </a:r>
            <a:endParaRPr lang="en-US" sz="1400" dirty="0"/>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Contacts and Branches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7170" name="Picture 2"/>
          <p:cNvPicPr>
            <a:picLocks noChangeAspect="1" noChangeArrowheads="1"/>
          </p:cNvPicPr>
          <p:nvPr/>
        </p:nvPicPr>
        <p:blipFill>
          <a:blip r:embed="rId2"/>
          <a:srcRect r="18125" b="8000"/>
          <a:stretch>
            <a:fillRect/>
          </a:stretch>
        </p:blipFill>
        <p:spPr bwMode="auto">
          <a:xfrm>
            <a:off x="990600" y="1371600"/>
            <a:ext cx="6858000" cy="4816305"/>
          </a:xfrm>
          <a:prstGeom prst="rect">
            <a:avLst/>
          </a:prstGeom>
          <a:noFill/>
          <a:ln w="9525">
            <a:noFill/>
            <a:miter lim="800000"/>
            <a:headEnd/>
            <a:tailEnd/>
          </a:ln>
          <a:effectLst/>
        </p:spPr>
      </p:pic>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Contacts and Branches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1600201"/>
            <a:ext cx="8305800" cy="470898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Contacts – Contacts can be added and stored against a supplier record.  Each branch will have it’s own list of contacts.  Contacts can be added by using the action New Contact</a:t>
            </a:r>
          </a:p>
          <a:p>
            <a:endParaRPr lang="en-US" sz="1400" dirty="0" smtClean="0">
              <a:solidFill>
                <a:schemeClr val="tx1"/>
              </a:solidFill>
            </a:endParaRPr>
          </a:p>
          <a:p>
            <a:pPr>
              <a:buFont typeface="Arial" pitchFamily="34" charset="0"/>
              <a:buChar char="•"/>
            </a:pPr>
            <a:r>
              <a:rPr lang="en-US" sz="1400" dirty="0" smtClean="0">
                <a:solidFill>
                  <a:schemeClr val="tx1"/>
                </a:solidFill>
              </a:rPr>
              <a:t> Details Tab of adding a contact allows you to track;</a:t>
            </a:r>
          </a:p>
          <a:p>
            <a:r>
              <a:rPr lang="en-US" sz="1400" dirty="0" smtClean="0">
                <a:solidFill>
                  <a:schemeClr val="tx1"/>
                </a:solidFill>
              </a:rPr>
              <a:t> </a:t>
            </a:r>
          </a:p>
          <a:p>
            <a:pPr marL="800100" lvl="1" indent="-342900">
              <a:buFont typeface="+mj-lt"/>
              <a:buAutoNum type="alphaUcPeriod"/>
            </a:pPr>
            <a:r>
              <a:rPr lang="en-US" sz="1400" dirty="0" smtClean="0">
                <a:solidFill>
                  <a:schemeClr val="tx1"/>
                </a:solidFill>
              </a:rPr>
              <a:t>Work Phone</a:t>
            </a:r>
          </a:p>
          <a:p>
            <a:pPr marL="800100" lvl="1" indent="-342900">
              <a:buFont typeface="+mj-lt"/>
              <a:buAutoNum type="alphaUcPeriod"/>
            </a:pPr>
            <a:r>
              <a:rPr lang="en-US" sz="1400" dirty="0" smtClean="0">
                <a:solidFill>
                  <a:schemeClr val="tx1"/>
                </a:solidFill>
              </a:rPr>
              <a:t>Mobile Phone</a:t>
            </a:r>
          </a:p>
          <a:p>
            <a:pPr marL="800100" lvl="1" indent="-342900">
              <a:buFont typeface="+mj-lt"/>
              <a:buAutoNum type="alphaUcPeriod"/>
            </a:pPr>
            <a:r>
              <a:rPr lang="en-US" sz="1400" dirty="0" smtClean="0">
                <a:solidFill>
                  <a:schemeClr val="tx1"/>
                </a:solidFill>
              </a:rPr>
              <a:t>Home Phone</a:t>
            </a:r>
          </a:p>
          <a:p>
            <a:pPr marL="800100" lvl="1" indent="-342900">
              <a:buFont typeface="+mj-lt"/>
              <a:buAutoNum type="alphaUcPeriod"/>
            </a:pPr>
            <a:r>
              <a:rPr lang="en-US" sz="1400" dirty="0" smtClean="0">
                <a:solidFill>
                  <a:schemeClr val="tx1"/>
                </a:solidFill>
              </a:rPr>
              <a:t>Fax Number</a:t>
            </a:r>
          </a:p>
          <a:p>
            <a:pPr marL="800100" lvl="1" indent="-342900">
              <a:buFont typeface="+mj-lt"/>
              <a:buAutoNum type="alphaUcPeriod"/>
            </a:pPr>
            <a:r>
              <a:rPr lang="en-US" sz="1400" dirty="0" smtClean="0">
                <a:solidFill>
                  <a:schemeClr val="tx1"/>
                </a:solidFill>
              </a:rPr>
              <a:t>Work Email</a:t>
            </a:r>
          </a:p>
          <a:p>
            <a:pPr marL="800100" lvl="1" indent="-342900">
              <a:buFont typeface="+mj-lt"/>
              <a:buAutoNum type="alphaUcPeriod"/>
            </a:pPr>
            <a:r>
              <a:rPr lang="en-US" sz="1400" dirty="0" smtClean="0">
                <a:solidFill>
                  <a:schemeClr val="tx1"/>
                </a:solidFill>
              </a:rPr>
              <a:t>Home Email</a:t>
            </a:r>
          </a:p>
          <a:p>
            <a:pPr>
              <a:buFont typeface="Arial" pitchFamily="34" charset="0"/>
              <a:buChar char="•"/>
            </a:pPr>
            <a:endParaRPr lang="en-US" sz="2000" dirty="0" smtClean="0">
              <a:solidFill>
                <a:schemeClr val="tx1"/>
              </a:solidFill>
            </a:endParaRPr>
          </a:p>
          <a:p>
            <a:pPr>
              <a:buFont typeface="Arial" pitchFamily="34" charset="0"/>
              <a:buChar char="•"/>
            </a:pPr>
            <a:r>
              <a:rPr lang="en-US" sz="1400" dirty="0" smtClean="0">
                <a:solidFill>
                  <a:schemeClr val="tx1"/>
                </a:solidFill>
              </a:rPr>
              <a:t> Additionally on the General Tab the following fields are provided;</a:t>
            </a:r>
          </a:p>
          <a:p>
            <a:r>
              <a:rPr lang="en-US" sz="1400" dirty="0" smtClean="0">
                <a:solidFill>
                  <a:schemeClr val="tx1"/>
                </a:solidFill>
              </a:rPr>
              <a:t> </a:t>
            </a:r>
          </a:p>
          <a:p>
            <a:pPr marL="800100" lvl="1" indent="-342900">
              <a:buFont typeface="+mj-lt"/>
              <a:buAutoNum type="alphaUcPeriod"/>
            </a:pPr>
            <a:r>
              <a:rPr lang="en-US" sz="1400" dirty="0" smtClean="0">
                <a:solidFill>
                  <a:schemeClr val="tx1"/>
                </a:solidFill>
              </a:rPr>
              <a:t>Job Title – The contact’s job title</a:t>
            </a:r>
          </a:p>
          <a:p>
            <a:pPr marL="800100" lvl="1" indent="-342900">
              <a:buFont typeface="+mj-lt"/>
              <a:buAutoNum type="alphaUcPeriod"/>
            </a:pPr>
            <a:r>
              <a:rPr lang="en-US" sz="1400" dirty="0" smtClean="0">
                <a:solidFill>
                  <a:schemeClr val="tx1"/>
                </a:solidFill>
              </a:rPr>
              <a:t>Owner – The WinMan user who is responsible for the contact</a:t>
            </a:r>
          </a:p>
          <a:p>
            <a:pPr marL="800100" lvl="1" indent="-342900">
              <a:buFont typeface="+mj-lt"/>
              <a:buAutoNum type="alphaUcPeriod"/>
            </a:pPr>
            <a:r>
              <a:rPr lang="en-US" sz="1400" dirty="0" smtClean="0">
                <a:solidFill>
                  <a:schemeClr val="tx1"/>
                </a:solidFill>
              </a:rPr>
              <a:t>Lead type – The type of contact</a:t>
            </a:r>
          </a:p>
          <a:p>
            <a:pPr marL="800100" lvl="1" indent="-342900">
              <a:buFont typeface="+mj-lt"/>
              <a:buAutoNum type="alphaUcPeriod"/>
            </a:pPr>
            <a:r>
              <a:rPr lang="en-US" sz="1400" dirty="0" smtClean="0">
                <a:solidFill>
                  <a:schemeClr val="tx1"/>
                </a:solidFill>
              </a:rPr>
              <a:t>Active – If the contact is active</a:t>
            </a:r>
          </a:p>
          <a:p>
            <a:pPr marL="800100" lvl="1" indent="-342900">
              <a:buFont typeface="+mj-lt"/>
              <a:buAutoNum type="alphaUcPeriod"/>
            </a:pPr>
            <a:r>
              <a:rPr lang="en-US" sz="1400" dirty="0" smtClean="0">
                <a:solidFill>
                  <a:schemeClr val="tx1"/>
                </a:solidFill>
              </a:rPr>
              <a:t>CRM Source – The CRM source of the contact</a:t>
            </a:r>
          </a:p>
          <a:p>
            <a:pPr marL="800100" lvl="1" indent="-342900">
              <a:buFont typeface="+mj-lt"/>
              <a:buAutoNum type="alphaUcPeriod"/>
            </a:pPr>
            <a:r>
              <a:rPr lang="en-US" sz="1400" dirty="0" smtClean="0">
                <a:solidFill>
                  <a:schemeClr val="tx1"/>
                </a:solidFill>
              </a:rPr>
              <a:t>CRM Group – The CRM group of the contact</a:t>
            </a:r>
          </a:p>
          <a:p>
            <a:pPr marL="800100" lvl="1" indent="-342900">
              <a:buFont typeface="+mj-lt"/>
              <a:buAutoNum type="alphaUcPeriod"/>
            </a:pPr>
            <a:r>
              <a:rPr lang="en-US" sz="1400" dirty="0" smtClean="0">
                <a:solidFill>
                  <a:schemeClr val="tx1"/>
                </a:solidFill>
              </a:rPr>
              <a:t>CRM Region – The CRM region of the contact</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Notes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5562600"/>
            <a:ext cx="8305800" cy="523220"/>
          </a:xfrm>
          <a:prstGeom prst="rect">
            <a:avLst/>
          </a:prstGeom>
          <a:noFill/>
        </p:spPr>
        <p:txBody>
          <a:bodyPr wrap="square" rtlCol="0">
            <a:spAutoFit/>
          </a:bodyPr>
          <a:lstStyle/>
          <a:p>
            <a:r>
              <a:rPr lang="en-US" sz="1400" dirty="0" smtClean="0"/>
              <a:t>Any notes that apply to the supplier.  This is one notes field and can be appended to any time.  It is used for reference only.</a:t>
            </a:r>
          </a:p>
        </p:txBody>
      </p:sp>
      <p:pic>
        <p:nvPicPr>
          <p:cNvPr id="8194" name="Picture 2"/>
          <p:cNvPicPr>
            <a:picLocks noChangeAspect="1" noChangeArrowheads="1"/>
          </p:cNvPicPr>
          <p:nvPr/>
        </p:nvPicPr>
        <p:blipFill>
          <a:blip r:embed="rId2"/>
          <a:srcRect r="18125" b="60000"/>
          <a:stretch>
            <a:fillRect/>
          </a:stretch>
        </p:blipFill>
        <p:spPr bwMode="auto">
          <a:xfrm>
            <a:off x="381000" y="1828800"/>
            <a:ext cx="8229600" cy="2512855"/>
          </a:xfrm>
          <a:prstGeom prst="rect">
            <a:avLst/>
          </a:prstGeom>
          <a:noFill/>
          <a:ln w="9525">
            <a:noFill/>
            <a:miter lim="800000"/>
            <a:headEnd/>
            <a:tailEnd/>
          </a:ln>
          <a:effectLst/>
        </p:spPr>
      </p:pic>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Carriers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5029200"/>
            <a:ext cx="8305800" cy="738664"/>
          </a:xfrm>
          <a:prstGeom prst="rect">
            <a:avLst/>
          </a:prstGeom>
          <a:noFill/>
        </p:spPr>
        <p:txBody>
          <a:bodyPr wrap="square" rtlCol="0">
            <a:spAutoFit/>
          </a:bodyPr>
          <a:lstStyle/>
          <a:p>
            <a:r>
              <a:rPr lang="en-US" sz="1400" dirty="0" smtClean="0"/>
              <a:t>The preferred carriers for the supplier.  Multiple entries can be added for a supplier and a single record can be designated as a default for purchase order entry.  Supplier’s UPS collect numbers can be stored if needed for reference only.</a:t>
            </a:r>
          </a:p>
        </p:txBody>
      </p:sp>
      <p:pic>
        <p:nvPicPr>
          <p:cNvPr id="9218" name="Picture 2"/>
          <p:cNvPicPr>
            <a:picLocks noChangeAspect="1" noChangeArrowheads="1"/>
          </p:cNvPicPr>
          <p:nvPr/>
        </p:nvPicPr>
        <p:blipFill>
          <a:blip r:embed="rId2"/>
          <a:srcRect r="18125" b="59000"/>
          <a:stretch>
            <a:fillRect/>
          </a:stretch>
        </p:blipFill>
        <p:spPr bwMode="auto">
          <a:xfrm>
            <a:off x="381000" y="1524000"/>
            <a:ext cx="8458200" cy="2647223"/>
          </a:xfrm>
          <a:prstGeom prst="rect">
            <a:avLst/>
          </a:prstGeom>
          <a:noFill/>
          <a:ln w="9525">
            <a:noFill/>
            <a:miter lim="800000"/>
            <a:headEnd/>
            <a:tailEnd/>
          </a:ln>
          <a:effectLst/>
        </p:spPr>
      </p:pic>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Prompt Text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5029200"/>
            <a:ext cx="8305800" cy="523220"/>
          </a:xfrm>
          <a:prstGeom prst="rect">
            <a:avLst/>
          </a:prstGeom>
          <a:noFill/>
        </p:spPr>
        <p:txBody>
          <a:bodyPr wrap="square" rtlCol="0">
            <a:spAutoFit/>
          </a:bodyPr>
          <a:lstStyle/>
          <a:p>
            <a:r>
              <a:rPr lang="en-US" sz="1400" dirty="0" smtClean="0"/>
              <a:t>Text that will be displayed at the purchase order header in WinMan to alert Order Entry users.   This is used as a message only and does not appear on any prints.</a:t>
            </a:r>
          </a:p>
        </p:txBody>
      </p:sp>
      <p:pic>
        <p:nvPicPr>
          <p:cNvPr id="10242" name="Picture 2"/>
          <p:cNvPicPr>
            <a:picLocks noChangeAspect="1" noChangeArrowheads="1"/>
          </p:cNvPicPr>
          <p:nvPr/>
        </p:nvPicPr>
        <p:blipFill>
          <a:blip r:embed="rId2"/>
          <a:srcRect r="18125" b="61000"/>
          <a:stretch>
            <a:fillRect/>
          </a:stretch>
        </p:blipFill>
        <p:spPr bwMode="auto">
          <a:xfrm>
            <a:off x="457200" y="1905000"/>
            <a:ext cx="8305800" cy="2472720"/>
          </a:xfrm>
          <a:prstGeom prst="rect">
            <a:avLst/>
          </a:prstGeom>
          <a:noFill/>
          <a:ln w="9525">
            <a:noFill/>
            <a:miter lim="800000"/>
            <a:headEnd/>
            <a:tailEnd/>
          </a:ln>
          <a:effectLst/>
        </p:spPr>
      </p:pic>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Process Events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pic>
        <p:nvPicPr>
          <p:cNvPr id="11266" name="Picture 2"/>
          <p:cNvPicPr>
            <a:picLocks noChangeAspect="1" noChangeArrowheads="1"/>
          </p:cNvPicPr>
          <p:nvPr/>
        </p:nvPicPr>
        <p:blipFill>
          <a:blip r:embed="rId2"/>
          <a:srcRect r="18125" b="19000"/>
          <a:stretch>
            <a:fillRect/>
          </a:stretch>
        </p:blipFill>
        <p:spPr bwMode="auto">
          <a:xfrm>
            <a:off x="762000" y="1447800"/>
            <a:ext cx="7543800" cy="4664487"/>
          </a:xfrm>
          <a:prstGeom prst="rect">
            <a:avLst/>
          </a:prstGeom>
          <a:noFill/>
          <a:ln w="9525">
            <a:noFill/>
            <a:miter lim="800000"/>
            <a:headEnd/>
            <a:tailEnd/>
          </a:ln>
          <a:effectLst/>
        </p:spPr>
      </p:pic>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Process Events Tab</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9" name="TextBox 8"/>
          <p:cNvSpPr txBox="1"/>
          <p:nvPr/>
        </p:nvSpPr>
        <p:spPr>
          <a:xfrm>
            <a:off x="381000" y="1573649"/>
            <a:ext cx="8305800" cy="3323987"/>
          </a:xfrm>
          <a:prstGeom prst="rect">
            <a:avLst/>
          </a:prstGeom>
          <a:noFill/>
        </p:spPr>
        <p:txBody>
          <a:bodyPr wrap="square" rtlCol="0">
            <a:spAutoFit/>
          </a:bodyPr>
          <a:lstStyle/>
          <a:p>
            <a:pPr lvl="1">
              <a:buFont typeface="Arial" pitchFamily="34" charset="0"/>
              <a:buChar char="•"/>
            </a:pPr>
            <a:r>
              <a:rPr lang="en-US" sz="1400" dirty="0" smtClean="0">
                <a:solidFill>
                  <a:schemeClr val="tx1"/>
                </a:solidFill>
              </a:rPr>
              <a:t> Report Preferences – Any sales related print that can be sent to a customer can be set up as a report preference.  The report preference stores the preferred method(s) the customer would like to receive the print which include;</a:t>
            </a:r>
          </a:p>
          <a:p>
            <a:pPr lvl="2">
              <a:buFont typeface="Arial" pitchFamily="34" charset="0"/>
              <a:buChar char="•"/>
            </a:pPr>
            <a:r>
              <a:rPr lang="en-US" sz="1400" dirty="0" smtClean="0">
                <a:solidFill>
                  <a:schemeClr val="tx1"/>
                </a:solidFill>
              </a:rPr>
              <a:t> Fax</a:t>
            </a:r>
          </a:p>
          <a:p>
            <a:pPr lvl="2">
              <a:buFont typeface="Arial" pitchFamily="34" charset="0"/>
              <a:buChar char="•"/>
            </a:pPr>
            <a:r>
              <a:rPr lang="en-US" sz="1400" dirty="0" smtClean="0">
                <a:solidFill>
                  <a:schemeClr val="tx1"/>
                </a:solidFill>
              </a:rPr>
              <a:t> Email </a:t>
            </a:r>
          </a:p>
          <a:p>
            <a:pPr lvl="2">
              <a:buFont typeface="Arial" pitchFamily="34" charset="0"/>
              <a:buChar char="•"/>
            </a:pPr>
            <a:r>
              <a:rPr lang="en-US" sz="1400" dirty="0" smtClean="0">
                <a:solidFill>
                  <a:schemeClr val="tx1"/>
                </a:solidFill>
              </a:rPr>
              <a:t> Printed copy which also included the number of copies.  </a:t>
            </a:r>
          </a:p>
          <a:p>
            <a:pPr lvl="2">
              <a:buFont typeface="Arial" pitchFamily="34" charset="0"/>
              <a:buChar char="•"/>
            </a:pPr>
            <a:r>
              <a:rPr lang="en-US" sz="1400" dirty="0" smtClean="0">
                <a:solidFill>
                  <a:schemeClr val="tx1"/>
                </a:solidFill>
              </a:rPr>
              <a:t>Archive which saves a copy of the document as an attachment to the record being printed</a:t>
            </a:r>
          </a:p>
          <a:p>
            <a:pPr lvl="3">
              <a:buFont typeface="Arial" pitchFamily="34" charset="0"/>
              <a:buChar char="•"/>
            </a:pPr>
            <a:r>
              <a:rPr lang="en-US" sz="1400" dirty="0" smtClean="0">
                <a:solidFill>
                  <a:schemeClr val="tx1"/>
                </a:solidFill>
              </a:rPr>
              <a:t> i.e. when the archive option is selected in the sales order program for the sales pro-forma invoice, a </a:t>
            </a:r>
            <a:r>
              <a:rPr lang="en-US" sz="1400" dirty="0" err="1" smtClean="0">
                <a:solidFill>
                  <a:schemeClr val="tx1"/>
                </a:solidFill>
              </a:rPr>
              <a:t>pdf</a:t>
            </a:r>
            <a:r>
              <a:rPr lang="en-US" sz="1400" dirty="0" smtClean="0">
                <a:solidFill>
                  <a:schemeClr val="tx1"/>
                </a:solidFill>
              </a:rPr>
              <a:t> of the pro-forma invoice will be attached in the documents panel for the sales order </a:t>
            </a:r>
          </a:p>
          <a:p>
            <a:pPr lvl="1">
              <a:buFont typeface="Arial" pitchFamily="34" charset="0"/>
              <a:buChar char="•"/>
            </a:pPr>
            <a:endParaRPr lang="en-US" sz="1400" dirty="0" smtClean="0">
              <a:solidFill>
                <a:schemeClr val="tx1"/>
              </a:solidFill>
            </a:endParaRPr>
          </a:p>
          <a:p>
            <a:pPr lvl="2">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Fax and email options also allow for a specific email address and specific fax number for the print.</a:t>
            </a:r>
            <a:endParaRPr lang="en-US" sz="1400" smtClean="0">
              <a:solidFill>
                <a:schemeClr val="tx1"/>
              </a:solidFill>
            </a:endParaRPr>
          </a:p>
          <a:p>
            <a:pPr>
              <a:buFont typeface="Arial" pitchFamily="34" charset="0"/>
              <a:buChar char="•"/>
            </a:pPr>
            <a:endParaRPr lang="en-US" sz="1400" dirty="0" smtClean="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Grid Management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219200"/>
            <a:ext cx="8153400" cy="4832092"/>
          </a:xfrm>
          <a:prstGeom prst="rect">
            <a:avLst/>
          </a:prstGeom>
          <a:noFill/>
        </p:spPr>
        <p:txBody>
          <a:bodyPr wrap="square" rtlCol="0">
            <a:spAutoFit/>
          </a:bodyPr>
          <a:lstStyle/>
          <a:p>
            <a:r>
              <a:rPr lang="en-US" sz="1400" dirty="0" smtClean="0">
                <a:solidFill>
                  <a:schemeClr val="tx1"/>
                </a:solidFill>
              </a:rPr>
              <a:t>To change columns, right click on a column heading of the grid, select Grid Settings and Manage columns.  A list of all the available fields will display.  To select a field to be displayed, click the Show column.  Auto size will adjust the width of the columns based on your screen display.  Lock column will lock the column in place that the size can not be adjusted by the user.</a:t>
            </a:r>
          </a:p>
          <a:p>
            <a:r>
              <a:rPr lang="en-US" sz="1400" dirty="0" smtClean="0">
                <a:solidFill>
                  <a:schemeClr val="tx1"/>
                </a:solidFill>
              </a:rPr>
              <a:t> </a:t>
            </a:r>
          </a:p>
          <a:p>
            <a:r>
              <a:rPr lang="en-US" sz="1400" dirty="0" smtClean="0">
                <a:solidFill>
                  <a:schemeClr val="tx1"/>
                </a:solidFill>
              </a:rPr>
              <a:t>A specific column that is displayed can also be managed without going into Manage Columns.  A user can right click on the column to be managed and after selecting Grid settings can select Spring Column or Hide Column.  Hide Column removes the column from the grid display (but can be re-selected through Manage Columns).  Spring column has the same affect as the Auto size functionality in Manage Columns.</a:t>
            </a:r>
          </a:p>
          <a:p>
            <a:r>
              <a:rPr lang="en-US" sz="1400" dirty="0" smtClean="0">
                <a:solidFill>
                  <a:schemeClr val="tx1"/>
                </a:solidFill>
              </a:rPr>
              <a:t> </a:t>
            </a:r>
          </a:p>
          <a:p>
            <a:r>
              <a:rPr lang="en-US" sz="1400" dirty="0" smtClean="0">
                <a:solidFill>
                  <a:schemeClr val="tx1"/>
                </a:solidFill>
              </a:rPr>
              <a:t>Once a grid has been set up it can be saved as the default.  To save settings, right click on a column, select Grid Settings, then select Grid Layout, and Save Layout as Default.  All users will have this default setting when they first login.  At any point users can adjust their grid settings to reflect their own needs.  Users can then save their custom layout by right clicking on a column, select Grid Settings, then select Grid Layout and Save as my default.  If they would like to go back to the default settings, instead of Save as my Default, the user can select Restore default layout.</a:t>
            </a:r>
          </a:p>
          <a:p>
            <a:r>
              <a:rPr lang="en-US" sz="1400" dirty="0" smtClean="0">
                <a:solidFill>
                  <a:schemeClr val="tx1"/>
                </a:solidFill>
              </a:rPr>
              <a:t> </a:t>
            </a:r>
          </a:p>
          <a:p>
            <a:r>
              <a:rPr lang="en-US" sz="1400" dirty="0" smtClean="0">
                <a:solidFill>
                  <a:schemeClr val="tx1"/>
                </a:solidFill>
              </a:rPr>
              <a:t>Data can also be sorted in a grid by clicking on the column heading that is to be sorted.  To reverse the order that the data appears in, simply click the column heading a second time and the order will reverse itself.</a:t>
            </a:r>
          </a:p>
          <a:p>
            <a:r>
              <a:rPr lang="en-US" sz="1400" dirty="0" smtClean="0"/>
              <a:t> </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Purchase Orders</a:t>
            </a:r>
            <a:endParaRPr lang="en-US" dirty="0"/>
          </a:p>
        </p:txBody>
      </p:sp>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12" name="Oval 11"/>
          <p:cNvSpPr/>
          <p:nvPr/>
        </p:nvSpPr>
        <p:spPr>
          <a:xfrm>
            <a:off x="228600" y="1524000"/>
            <a:ext cx="1905000" cy="762000"/>
          </a:xfrm>
          <a:prstGeom prst="ellipse">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Quote</a:t>
            </a:r>
            <a:endParaRPr lang="en-US" sz="2800" dirty="0"/>
          </a:p>
        </p:txBody>
      </p:sp>
      <p:sp>
        <p:nvSpPr>
          <p:cNvPr id="13" name="Rectangle 12"/>
          <p:cNvSpPr/>
          <p:nvPr/>
        </p:nvSpPr>
        <p:spPr>
          <a:xfrm>
            <a:off x="2895600" y="1524000"/>
            <a:ext cx="2667000" cy="762000"/>
          </a:xfrm>
          <a:prstGeom prst="rect">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Purchase Order</a:t>
            </a:r>
            <a:endParaRPr lang="en-US" sz="2800" dirty="0"/>
          </a:p>
        </p:txBody>
      </p:sp>
      <p:cxnSp>
        <p:nvCxnSpPr>
          <p:cNvPr id="15" name="Straight Arrow Connector 14"/>
          <p:cNvCxnSpPr>
            <a:stCxn id="12" idx="6"/>
            <a:endCxn id="13" idx="1"/>
          </p:cNvCxnSpPr>
          <p:nvPr/>
        </p:nvCxnSpPr>
        <p:spPr>
          <a:xfrm>
            <a:off x="2133600" y="1905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895600" y="3048000"/>
            <a:ext cx="2667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Receipt</a:t>
            </a:r>
            <a:endParaRPr lang="en-US" sz="2800" dirty="0"/>
          </a:p>
        </p:txBody>
      </p:sp>
      <p:sp>
        <p:nvSpPr>
          <p:cNvPr id="23" name="Rectangle 22"/>
          <p:cNvSpPr/>
          <p:nvPr/>
        </p:nvSpPr>
        <p:spPr>
          <a:xfrm>
            <a:off x="2895600" y="4572000"/>
            <a:ext cx="2667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Purchase Invoice</a:t>
            </a:r>
            <a:endParaRPr lang="en-US" sz="2800" dirty="0"/>
          </a:p>
        </p:txBody>
      </p:sp>
      <p:cxnSp>
        <p:nvCxnSpPr>
          <p:cNvPr id="25" name="Straight Arrow Connector 24"/>
          <p:cNvCxnSpPr>
            <a:stCxn id="13" idx="2"/>
            <a:endCxn id="20" idx="0"/>
          </p:cNvCxnSpPr>
          <p:nvPr/>
        </p:nvCxnSpPr>
        <p:spPr>
          <a:xfrm rot="5400000">
            <a:off x="3848100" y="2667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0" idx="2"/>
            <a:endCxn id="23" idx="0"/>
          </p:cNvCxnSpPr>
          <p:nvPr/>
        </p:nvCxnSpPr>
        <p:spPr>
          <a:xfrm rot="5400000">
            <a:off x="3848100" y="4191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324600" y="1524000"/>
            <a:ext cx="2590800" cy="762000"/>
          </a:xfrm>
          <a:prstGeom prst="ellipse">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Requisition</a:t>
            </a:r>
            <a:endParaRPr lang="en-US" sz="2800" dirty="0"/>
          </a:p>
        </p:txBody>
      </p:sp>
      <p:cxnSp>
        <p:nvCxnSpPr>
          <p:cNvPr id="38" name="Straight Arrow Connector 37"/>
          <p:cNvCxnSpPr>
            <a:stCxn id="21" idx="2"/>
            <a:endCxn id="13" idx="3"/>
          </p:cNvCxnSpPr>
          <p:nvPr/>
        </p:nvCxnSpPr>
        <p:spPr>
          <a:xfrm rot="10800000">
            <a:off x="5562600" y="1905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785652"/>
          </a:xfrm>
          <a:prstGeom prst="rect">
            <a:avLst/>
          </a:prstGeom>
          <a:noFill/>
        </p:spPr>
        <p:txBody>
          <a:bodyPr wrap="square" rtlCol="0">
            <a:spAutoFit/>
          </a:bodyPr>
          <a:lstStyle/>
          <a:p>
            <a:r>
              <a:rPr lang="en-US" sz="2400" dirty="0" smtClean="0">
                <a:solidFill>
                  <a:schemeClr val="tx1"/>
                </a:solidFill>
              </a:rPr>
              <a:t>A purchase order, quotation or requisition can only be created for a supplier set up in the supplier master.  Quotations and requisitions can be converted to purchase orders but only firm purchase orders can be received.</a:t>
            </a:r>
          </a:p>
          <a:p>
            <a:endParaRPr lang="en-US" sz="2400" dirty="0" smtClean="0">
              <a:solidFill>
                <a:schemeClr val="tx1"/>
              </a:solidFill>
            </a:endParaRPr>
          </a:p>
          <a:p>
            <a:r>
              <a:rPr lang="en-US" sz="2400" dirty="0" smtClean="0">
                <a:solidFill>
                  <a:schemeClr val="tx1"/>
                </a:solidFill>
              </a:rPr>
              <a:t>Purchase orders consist of one purchase order header and at least 1 line item.  The purchase order header contains information for the entire order such as the purchase order number or supplier.  The lines contain information for each item on the purchase order such as the item and quantity.</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4" name="Picture 2"/>
          <p:cNvPicPr>
            <a:picLocks noChangeAspect="1" noChangeArrowheads="1"/>
          </p:cNvPicPr>
          <p:nvPr/>
        </p:nvPicPr>
        <p:blipFill>
          <a:blip r:embed="rId2"/>
          <a:srcRect/>
          <a:stretch>
            <a:fillRect/>
          </a:stretch>
        </p:blipFill>
        <p:spPr bwMode="auto">
          <a:xfrm>
            <a:off x="914400" y="1828800"/>
            <a:ext cx="5499993" cy="43576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4832092"/>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Order Number – Select the prefix for the order.  The next number will automatically come up.</a:t>
            </a:r>
          </a:p>
          <a:p>
            <a:endParaRPr lang="en-US" sz="1400" dirty="0" smtClean="0">
              <a:solidFill>
                <a:schemeClr val="tx1"/>
              </a:solidFill>
            </a:endParaRPr>
          </a:p>
          <a:p>
            <a:pPr>
              <a:buFont typeface="Arial" pitchFamily="34" charset="0"/>
              <a:buChar char="•"/>
            </a:pPr>
            <a:r>
              <a:rPr lang="en-US" sz="1400" dirty="0" smtClean="0">
                <a:solidFill>
                  <a:schemeClr val="tx1"/>
                </a:solidFill>
              </a:rPr>
              <a:t> Site – If using multi-site the site will be the site that the user is logged into.  If the user is logged into All Sites, the user can select which site the order is assigned to</a:t>
            </a:r>
          </a:p>
          <a:p>
            <a:endParaRPr lang="en-US" sz="1400" dirty="0" smtClean="0">
              <a:solidFill>
                <a:schemeClr val="tx1"/>
              </a:solidFill>
            </a:endParaRPr>
          </a:p>
          <a:p>
            <a:pPr>
              <a:buFont typeface="Arial" pitchFamily="34" charset="0"/>
              <a:buChar char="•"/>
            </a:pPr>
            <a:r>
              <a:rPr lang="en-US" sz="1400" dirty="0" smtClean="0">
                <a:solidFill>
                  <a:schemeClr val="tx1"/>
                </a:solidFill>
              </a:rPr>
              <a:t> Supplier – The supplier that the purchase order is for.  When entering a supplier, the name or supplier number can be entered.  If an exact match is not found, a listing of all suppliers meeting the criteria will come up and can be selected from.  Only active suppliers can be selected.  When using multi-site, only suppliers for the site that the order is being placed for can be selected.</a:t>
            </a:r>
          </a:p>
          <a:p>
            <a:endParaRPr lang="en-US" sz="1400" dirty="0" smtClean="0">
              <a:solidFill>
                <a:schemeClr val="tx1"/>
              </a:solidFill>
            </a:endParaRPr>
          </a:p>
          <a:p>
            <a:pPr>
              <a:buFont typeface="Arial" pitchFamily="34" charset="0"/>
              <a:buChar char="•"/>
            </a:pPr>
            <a:r>
              <a:rPr lang="en-US" sz="1400" dirty="0" smtClean="0">
                <a:solidFill>
                  <a:schemeClr val="tx1"/>
                </a:solidFill>
              </a:rPr>
              <a:t> Order Date – The date that the order is taken.  Defaults to the date the order header is created on.</a:t>
            </a:r>
          </a:p>
          <a:p>
            <a:endParaRPr lang="en-US" sz="1400" dirty="0" smtClean="0">
              <a:solidFill>
                <a:schemeClr val="tx1"/>
              </a:solidFill>
            </a:endParaRPr>
          </a:p>
          <a:p>
            <a:pPr>
              <a:buFont typeface="Arial" pitchFamily="34" charset="0"/>
              <a:buChar char="•"/>
            </a:pPr>
            <a:r>
              <a:rPr lang="en-US" sz="1400" dirty="0" smtClean="0">
                <a:solidFill>
                  <a:schemeClr val="tx1"/>
                </a:solidFill>
              </a:rPr>
              <a:t> Delivery Date – The date the order is expected to be received.  This defaults to the day the order is created but can be amended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Supplier Order – The sales order number from the supplier.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Contact Name – The contact name from the supplier master.  This can be amended and is found on the purchase order prints</a:t>
            </a:r>
          </a:p>
          <a:p>
            <a:endParaRPr lang="en-US" sz="1400" dirty="0" smtClean="0">
              <a:solidFill>
                <a:schemeClr val="tx1"/>
              </a:solidFill>
            </a:endParaRPr>
          </a:p>
          <a:p>
            <a:pPr>
              <a:buFont typeface="Arial" pitchFamily="34" charset="0"/>
              <a:buChar char="•"/>
            </a:pPr>
            <a:r>
              <a:rPr lang="en-US" sz="1400" dirty="0" smtClean="0">
                <a:solidFill>
                  <a:schemeClr val="tx1"/>
                </a:solidFill>
              </a:rPr>
              <a:t> Order Type – An order type can be New, Requisition or Quote.  A quote or requisition is a placeholder for a purchase order and is not supply for MRP.  A  firm order is supply and MRP will account for it</a:t>
            </a:r>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Additional Tab</a:t>
            </a:r>
            <a:endParaRPr lang="en-US" dirty="0"/>
          </a:p>
        </p:txBody>
      </p:sp>
      <p:pic>
        <p:nvPicPr>
          <p:cNvPr id="4" name="Picture 2"/>
          <p:cNvPicPr>
            <a:picLocks noChangeAspect="1" noChangeArrowheads="1"/>
          </p:cNvPicPr>
          <p:nvPr/>
        </p:nvPicPr>
        <p:blipFill>
          <a:blip r:embed="rId2"/>
          <a:srcRect/>
          <a:stretch>
            <a:fillRect/>
          </a:stretch>
        </p:blipFill>
        <p:spPr bwMode="auto">
          <a:xfrm>
            <a:off x="914400" y="1905000"/>
            <a:ext cx="5410200" cy="42865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524000"/>
            <a:ext cx="8382000" cy="4185761"/>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Currency – The currency of the supplier selected.  This can not be changed at any time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Exchange rate – If the supplier is in a foreign currency, the rate of conversion for the purchase order.  This rate will also be used for the </a:t>
            </a:r>
            <a:r>
              <a:rPr lang="en-US" sz="1400" dirty="0" err="1" smtClean="0">
                <a:solidFill>
                  <a:schemeClr val="tx1"/>
                </a:solidFill>
              </a:rPr>
              <a:t>purchse</a:t>
            </a:r>
            <a:r>
              <a:rPr lang="en-US" sz="1400" dirty="0" smtClean="0">
                <a:solidFill>
                  <a:schemeClr val="tx1"/>
                </a:solidFill>
              </a:rPr>
              <a:t> invoice when it is created.  The default exchange rate is the standard rate as found in the currencies module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Credit Terms – The credit terms used for the purchase invoice generated for the purchase order.  The credit terms calculate the due date for the invoice.  This is defaulted from the supplier master but can be amended for the purchase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code – The tax code for the purchase order used to calculate the tax value and determine the taxing authority.  This is defaulted from the supplier master but can be amended for the purchase order.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Tax code secondary - The secondary tax code for the purchase order used to calculate the tax value and determine the taxing authority.  Used when a second taxing authority requires tax to be collected.  This is defaulted from the supplier master but can be amended for the purchase order.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Discount – The default discount structure that is to be used for the order.  This is defaulted from the supplier master but can be amended for the sales order.</a:t>
            </a:r>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524000"/>
            <a:ext cx="8382000" cy="2677656"/>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Department – Department responsible for the order and is defaulted from the supplier.  Sometimes this field is used to store the Buyer.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Carrier – The carrier for the purchase order; the default carrier found in suppliers is the default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Freight Method – The Freight method for the purchase order; the default freight method found in suppliers is the default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Shipping terms – The shipping term for the purchase order; the default shipping term found in suppliers is the default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Printed - automatically checked if the purchase order has been printed to printer.</a:t>
            </a:r>
          </a:p>
        </p:txBody>
      </p:sp>
      <p:sp>
        <p:nvSpPr>
          <p:cNvPr id="5" name="TextBox 4"/>
          <p:cNvSpPr txBox="1"/>
          <p:nvPr/>
        </p:nvSpPr>
        <p:spPr>
          <a:xfrm>
            <a:off x="381000" y="4343400"/>
            <a:ext cx="84582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default length of the purchase order number is 10 characters.  The length of the purchase order number can be changed using the Purchase Orders system option </a:t>
            </a:r>
            <a:r>
              <a:rPr lang="en-US" sz="1400" b="1" dirty="0" smtClean="0">
                <a:solidFill>
                  <a:schemeClr val="tx1"/>
                </a:solidFill>
              </a:rPr>
              <a:t>Purchase order identifier length.  </a:t>
            </a:r>
            <a:r>
              <a:rPr lang="en-US" sz="1400" dirty="0" smtClean="0">
                <a:solidFill>
                  <a:schemeClr val="tx1"/>
                </a:solidFill>
              </a:rPr>
              <a:t>Enable the profile and set the value to the number of characters required for the purchase order number.  Maximum number of characters allowed is 15</a:t>
            </a:r>
            <a:endParaRPr lang="en-US" sz="1400" b="1" dirty="0">
              <a:solidFill>
                <a:schemeClr val="tx1"/>
              </a:solidFill>
            </a:endParaRPr>
          </a:p>
        </p:txBody>
      </p:sp>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Supplier Tab</a:t>
            </a:r>
            <a:endParaRPr lang="en-US" dirty="0"/>
          </a:p>
        </p:txBody>
      </p:sp>
      <p:pic>
        <p:nvPicPr>
          <p:cNvPr id="3074" name="Picture 2"/>
          <p:cNvPicPr>
            <a:picLocks noChangeAspect="1" noChangeArrowheads="1"/>
          </p:cNvPicPr>
          <p:nvPr/>
        </p:nvPicPr>
        <p:blipFill>
          <a:blip r:embed="rId2"/>
          <a:srcRect/>
          <a:stretch>
            <a:fillRect/>
          </a:stretch>
        </p:blipFill>
        <p:spPr bwMode="auto">
          <a:xfrm>
            <a:off x="609600" y="1981200"/>
            <a:ext cx="5029200" cy="3984674"/>
          </a:xfrm>
          <a:prstGeom prst="rect">
            <a:avLst/>
          </a:prstGeom>
          <a:noFill/>
          <a:ln w="9525">
            <a:noFill/>
            <a:miter lim="800000"/>
            <a:headEnd/>
            <a:tailEnd/>
          </a:ln>
          <a:effectLst/>
        </p:spPr>
      </p:pic>
      <p:sp>
        <p:nvSpPr>
          <p:cNvPr id="8" name="TextBox 7"/>
          <p:cNvSpPr txBox="1"/>
          <p:nvPr/>
        </p:nvSpPr>
        <p:spPr>
          <a:xfrm>
            <a:off x="6096000" y="2438400"/>
            <a:ext cx="2514600" cy="1384995"/>
          </a:xfrm>
          <a:prstGeom prst="rect">
            <a:avLst/>
          </a:prstGeom>
          <a:noFill/>
        </p:spPr>
        <p:txBody>
          <a:bodyPr wrap="square" rtlCol="0">
            <a:spAutoFit/>
          </a:bodyPr>
          <a:lstStyle/>
          <a:p>
            <a:r>
              <a:rPr lang="en-US" sz="1400" dirty="0" smtClean="0">
                <a:solidFill>
                  <a:schemeClr val="tx1"/>
                </a:solidFill>
              </a:rPr>
              <a:t>The supplier address and information for reference only.  If any information needs to be changed, it must be done in the supplier master</a:t>
            </a:r>
            <a:endParaRPr lang="en-US" sz="1400" dirty="0"/>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Delivery Tab</a:t>
            </a:r>
            <a:endParaRPr lang="en-US" dirty="0"/>
          </a:p>
        </p:txBody>
      </p:sp>
      <p:sp>
        <p:nvSpPr>
          <p:cNvPr id="8" name="TextBox 7"/>
          <p:cNvSpPr txBox="1"/>
          <p:nvPr/>
        </p:nvSpPr>
        <p:spPr>
          <a:xfrm>
            <a:off x="5791200" y="1828800"/>
            <a:ext cx="2819400" cy="954107"/>
          </a:xfrm>
          <a:prstGeom prst="rect">
            <a:avLst/>
          </a:prstGeom>
          <a:noFill/>
        </p:spPr>
        <p:txBody>
          <a:bodyPr wrap="square" rtlCol="0">
            <a:spAutoFit/>
          </a:bodyPr>
          <a:lstStyle/>
          <a:p>
            <a:r>
              <a:rPr lang="en-US" sz="1400" dirty="0" smtClean="0">
                <a:solidFill>
                  <a:schemeClr val="tx1"/>
                </a:solidFill>
              </a:rPr>
              <a:t>The default delivery address from the customer.  The delivery address can be changed for drop ship addresses.  </a:t>
            </a:r>
            <a:endParaRPr lang="en-US" sz="1400" dirty="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533399" y="1905000"/>
            <a:ext cx="5001087" cy="3962400"/>
          </a:xfrm>
          <a:prstGeom prst="rect">
            <a:avLst/>
          </a:prstGeom>
          <a:noFill/>
          <a:ln w="9525">
            <a:noFill/>
            <a:miter lim="800000"/>
            <a:headEnd/>
            <a:tailEnd/>
          </a:ln>
          <a:effectLst/>
        </p:spPr>
      </p:pic>
      <p:sp>
        <p:nvSpPr>
          <p:cNvPr id="10" name="TextBox 9"/>
          <p:cNvSpPr txBox="1"/>
          <p:nvPr/>
        </p:nvSpPr>
        <p:spPr>
          <a:xfrm>
            <a:off x="5867400" y="3200400"/>
            <a:ext cx="2971800" cy="2462213"/>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The delivery address can also be used on line items.  Use the Purchase Orders system option </a:t>
            </a:r>
            <a:r>
              <a:rPr lang="en-US" sz="1400" b="1" dirty="0" smtClean="0">
                <a:solidFill>
                  <a:schemeClr val="tx1"/>
                </a:solidFill>
              </a:rPr>
              <a:t>Delivery Addresses on Purchase Order Lines.  </a:t>
            </a:r>
            <a:r>
              <a:rPr lang="en-US" sz="1400" dirty="0" smtClean="0">
                <a:solidFill>
                  <a:schemeClr val="tx1"/>
                </a:solidFill>
              </a:rPr>
              <a:t>Enable the option and set the value to Y to have delivery addresses per line.</a:t>
            </a:r>
          </a:p>
          <a:p>
            <a:r>
              <a:rPr lang="en-US" sz="1400" dirty="0" smtClean="0">
                <a:solidFill>
                  <a:schemeClr val="tx1"/>
                </a:solidFill>
              </a:rPr>
              <a:t>NOTE: Adding delivery addresses to lines adds much complexity and is not recommended  </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Drill Downs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219200"/>
            <a:ext cx="8153400" cy="1200329"/>
          </a:xfrm>
          <a:prstGeom prst="rect">
            <a:avLst/>
          </a:prstGeom>
          <a:noFill/>
        </p:spPr>
        <p:txBody>
          <a:bodyPr wrap="square" rtlCol="0">
            <a:spAutoFit/>
          </a:bodyPr>
          <a:lstStyle/>
          <a:p>
            <a:r>
              <a:rPr lang="en-US" sz="1800" dirty="0" smtClean="0">
                <a:solidFill>
                  <a:schemeClr val="tx1"/>
                </a:solidFill>
              </a:rPr>
              <a:t>Data within a grid or data that is on a tab can be drilled down from.  Data on a tab can be drilled down using the blue arrow seen below.  If the black down arrow is present, click on it and any additional drill downs will display, as seen below, then simply select which drill down is required.</a:t>
            </a:r>
            <a:r>
              <a:rPr lang="en-US" sz="1800" dirty="0" smtClean="0"/>
              <a:t> </a:t>
            </a:r>
            <a:endParaRPr lang="en-US" sz="1800" dirty="0">
              <a:solidFill>
                <a:schemeClr val="tx1"/>
              </a:solidFill>
            </a:endParaRPr>
          </a:p>
        </p:txBody>
      </p:sp>
      <p:pic>
        <p:nvPicPr>
          <p:cNvPr id="49154" name="Picture 2"/>
          <p:cNvPicPr>
            <a:picLocks noChangeAspect="1" noChangeArrowheads="1"/>
          </p:cNvPicPr>
          <p:nvPr/>
        </p:nvPicPr>
        <p:blipFill>
          <a:blip r:embed="rId2"/>
          <a:srcRect l="723" t="18912" r="65306" b="70096"/>
          <a:stretch>
            <a:fillRect/>
          </a:stretch>
        </p:blipFill>
        <p:spPr bwMode="auto">
          <a:xfrm>
            <a:off x="1905000" y="2438400"/>
            <a:ext cx="4465638" cy="901700"/>
          </a:xfrm>
          <a:prstGeom prst="rect">
            <a:avLst/>
          </a:prstGeom>
          <a:noFill/>
          <a:ln w="9525">
            <a:noFill/>
            <a:miter lim="800000"/>
            <a:headEnd/>
            <a:tailEnd/>
          </a:ln>
        </p:spPr>
      </p:pic>
      <p:sp>
        <p:nvSpPr>
          <p:cNvPr id="7" name="TextBox 6"/>
          <p:cNvSpPr txBox="1"/>
          <p:nvPr/>
        </p:nvSpPr>
        <p:spPr>
          <a:xfrm>
            <a:off x="533400" y="3733800"/>
            <a:ext cx="5638800" cy="1754326"/>
          </a:xfrm>
          <a:prstGeom prst="rect">
            <a:avLst/>
          </a:prstGeom>
          <a:noFill/>
        </p:spPr>
        <p:txBody>
          <a:bodyPr wrap="square" rtlCol="0">
            <a:spAutoFit/>
          </a:bodyPr>
          <a:lstStyle/>
          <a:p>
            <a:r>
              <a:rPr lang="en-US" sz="1800" dirty="0" smtClean="0">
                <a:solidFill>
                  <a:schemeClr val="tx1"/>
                </a:solidFill>
              </a:rPr>
              <a:t>Data can also be drilled down from data on a grid.  Simply right click on the line of data to see drill down options.  In the example to the right, the options to drill down include a drill down to products and a drill down to inventory review.  Drill downs on each grid will be unique to the data within the grid.</a:t>
            </a:r>
            <a:endParaRPr lang="en-US" sz="1800" dirty="0">
              <a:solidFill>
                <a:schemeClr val="tx1"/>
              </a:solidFill>
            </a:endParaRPr>
          </a:p>
        </p:txBody>
      </p:sp>
      <p:pic>
        <p:nvPicPr>
          <p:cNvPr id="49156" name="Picture 4"/>
          <p:cNvPicPr>
            <a:picLocks noChangeAspect="1" noChangeArrowheads="1"/>
          </p:cNvPicPr>
          <p:nvPr/>
        </p:nvPicPr>
        <p:blipFill>
          <a:blip r:embed="rId3"/>
          <a:srcRect r="72900" b="29160"/>
          <a:stretch>
            <a:fillRect/>
          </a:stretch>
        </p:blipFill>
        <p:spPr bwMode="auto">
          <a:xfrm>
            <a:off x="6629400" y="2971800"/>
            <a:ext cx="1981200" cy="323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Notes Tab</a:t>
            </a:r>
            <a:endParaRPr lang="en-US" dirty="0"/>
          </a:p>
        </p:txBody>
      </p:sp>
      <p:sp>
        <p:nvSpPr>
          <p:cNvPr id="8" name="TextBox 7"/>
          <p:cNvSpPr txBox="1"/>
          <p:nvPr/>
        </p:nvSpPr>
        <p:spPr>
          <a:xfrm>
            <a:off x="5943600" y="2895600"/>
            <a:ext cx="2514600" cy="738664"/>
          </a:xfrm>
          <a:prstGeom prst="rect">
            <a:avLst/>
          </a:prstGeom>
          <a:noFill/>
        </p:spPr>
        <p:txBody>
          <a:bodyPr wrap="square" rtlCol="0">
            <a:spAutoFit/>
          </a:bodyPr>
          <a:lstStyle/>
          <a:p>
            <a:r>
              <a:rPr lang="en-US" sz="1400" dirty="0" smtClean="0">
                <a:solidFill>
                  <a:schemeClr val="tx1"/>
                </a:solidFill>
              </a:rPr>
              <a:t>Add notes for internal reference and messages for information on prints</a:t>
            </a:r>
          </a:p>
        </p:txBody>
      </p:sp>
      <p:pic>
        <p:nvPicPr>
          <p:cNvPr id="5122" name="Picture 2"/>
          <p:cNvPicPr>
            <a:picLocks noChangeAspect="1" noChangeArrowheads="1"/>
          </p:cNvPicPr>
          <p:nvPr/>
        </p:nvPicPr>
        <p:blipFill>
          <a:blip r:embed="rId2"/>
          <a:srcRect/>
          <a:stretch>
            <a:fillRect/>
          </a:stretch>
        </p:blipFill>
        <p:spPr bwMode="auto">
          <a:xfrm>
            <a:off x="228600" y="1905000"/>
            <a:ext cx="5410200" cy="42865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362200"/>
            <a:ext cx="8382000" cy="2862322"/>
          </a:xfrm>
          <a:prstGeom prst="rect">
            <a:avLst/>
          </a:prstGeom>
          <a:noFill/>
        </p:spPr>
        <p:txBody>
          <a:bodyPr wrap="square" rtlCol="0">
            <a:spAutoFit/>
          </a:bodyPr>
          <a:lstStyle/>
          <a:p>
            <a:r>
              <a:rPr lang="en-US" dirty="0" smtClean="0">
                <a:solidFill>
                  <a:schemeClr val="tx1"/>
                </a:solidFill>
              </a:rPr>
              <a:t>Multiple purchase order items can be added to a single purchase order.  Purchase order items are added to a purchase order by selecting the action Add Item</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6146" name="Picture 2"/>
          <p:cNvPicPr>
            <a:picLocks noChangeAspect="1" noChangeArrowheads="1"/>
          </p:cNvPicPr>
          <p:nvPr/>
        </p:nvPicPr>
        <p:blipFill>
          <a:blip r:embed="rId2"/>
          <a:srcRect/>
          <a:stretch>
            <a:fillRect/>
          </a:stretch>
        </p:blipFill>
        <p:spPr bwMode="auto">
          <a:xfrm>
            <a:off x="838200" y="1905000"/>
            <a:ext cx="5381625" cy="4263903"/>
          </a:xfrm>
          <a:prstGeom prst="rect">
            <a:avLst/>
          </a:prstGeom>
          <a:noFill/>
          <a:ln w="9525">
            <a:noFill/>
            <a:miter lim="800000"/>
            <a:headEnd/>
            <a:tailEnd/>
          </a:ln>
          <a:effectLst/>
        </p:spPr>
      </p:pic>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295400"/>
            <a:ext cx="8382000" cy="375487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Item types to add to a purchase order include;</a:t>
            </a:r>
          </a:p>
          <a:p>
            <a:pPr marL="800100" lvl="1" indent="-342900">
              <a:buFont typeface="+mj-lt"/>
              <a:buAutoNum type="alphaLcParenR"/>
            </a:pPr>
            <a:r>
              <a:rPr lang="en-US" sz="1400" dirty="0" smtClean="0">
                <a:solidFill>
                  <a:schemeClr val="tx1"/>
                </a:solidFill>
              </a:rPr>
              <a:t>Stock Item – From products</a:t>
            </a:r>
          </a:p>
          <a:p>
            <a:pPr marL="800100" lvl="1" indent="-342900">
              <a:buFont typeface="+mj-lt"/>
              <a:buAutoNum type="alphaLcParenR"/>
            </a:pPr>
            <a:r>
              <a:rPr lang="en-US" sz="1400" dirty="0" smtClean="0">
                <a:solidFill>
                  <a:schemeClr val="tx1"/>
                </a:solidFill>
              </a:rPr>
              <a:t>Free Text – Manually keyed in</a:t>
            </a:r>
          </a:p>
          <a:p>
            <a:pPr marL="800100" lvl="1" indent="-342900">
              <a:buFont typeface="+mj-lt"/>
              <a:buAutoNum type="alphaLcParenR"/>
            </a:pPr>
            <a:r>
              <a:rPr lang="en-US" sz="1400" dirty="0" smtClean="0">
                <a:solidFill>
                  <a:schemeClr val="tx1"/>
                </a:solidFill>
              </a:rPr>
              <a:t>Sundry – From Sundries</a:t>
            </a:r>
          </a:p>
          <a:p>
            <a:pPr marL="800100" lvl="1" indent="-342900">
              <a:buFont typeface="+mj-lt"/>
              <a:buAutoNum type="alphaLcParenR"/>
            </a:pPr>
            <a:r>
              <a:rPr lang="en-US" sz="1400" dirty="0" smtClean="0">
                <a:solidFill>
                  <a:schemeClr val="tx1"/>
                </a:solidFill>
              </a:rPr>
              <a:t>Freight – From Freight methods</a:t>
            </a:r>
          </a:p>
          <a:p>
            <a:pPr marL="800100" lvl="1"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Item – The item to be added to the purchase order.  When using a stock item, sundry item or freight item the item must exist in the related table to be added.  When using a free text item, what is keyed by the user will be the item.</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Description – When using a stock item, sundry, or freight item, the description from the item will default.  The description can then be amended.  For free text items, the user will need to key in a description</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Stock quantity – The order quantity in the unit of measure of the item.  When the supplier unit of</a:t>
            </a:r>
          </a:p>
          <a:p>
            <a:pPr marL="342900" indent="-342900"/>
            <a:r>
              <a:rPr lang="en-US" sz="1400" dirty="0" smtClean="0">
                <a:solidFill>
                  <a:schemeClr val="tx1"/>
                </a:solidFill>
              </a:rPr>
              <a:t>	measure is different than the stocking unit of measure the stock quantity is the supplier quantity</a:t>
            </a:r>
          </a:p>
          <a:p>
            <a:pPr marL="342900" indent="-342900"/>
            <a:r>
              <a:rPr lang="en-US" sz="1400" dirty="0" smtClean="0">
                <a:solidFill>
                  <a:schemeClr val="tx1"/>
                </a:solidFill>
              </a:rPr>
              <a:t>	multiplied by the unit of measure conversion factor.</a:t>
            </a:r>
          </a:p>
        </p:txBody>
      </p:sp>
      <p:sp>
        <p:nvSpPr>
          <p:cNvPr id="5" name="TextBox 4"/>
          <p:cNvSpPr txBox="1"/>
          <p:nvPr/>
        </p:nvSpPr>
        <p:spPr>
          <a:xfrm>
            <a:off x="304800" y="5334000"/>
            <a:ext cx="8382000" cy="738664"/>
          </a:xfrm>
          <a:prstGeom prst="rect">
            <a:avLst/>
          </a:prstGeom>
          <a:solidFill>
            <a:schemeClr val="tx2">
              <a:lumMod val="20000"/>
              <a:lumOff val="80000"/>
            </a:schemeClr>
          </a:solidFill>
        </p:spPr>
        <p:txBody>
          <a:bodyPr wrap="square" rtlCol="0">
            <a:spAutoFit/>
          </a:bodyPr>
          <a:lstStyle/>
          <a:p>
            <a:pPr marL="342900"/>
            <a:r>
              <a:rPr lang="en-US" sz="1400" dirty="0" smtClean="0">
                <a:solidFill>
                  <a:schemeClr val="tx1"/>
                </a:solidFill>
              </a:rPr>
              <a:t>SYSTEM SETTING:  A system setting can be used to prevent modification of the description.  Use the Purchase Orders system option </a:t>
            </a:r>
            <a:r>
              <a:rPr lang="en-US" sz="1400" b="1" dirty="0" smtClean="0">
                <a:solidFill>
                  <a:schemeClr val="tx1"/>
                </a:solidFill>
              </a:rPr>
              <a:t>Allow modification of purchase order item descriptions.  </a:t>
            </a:r>
            <a:r>
              <a:rPr lang="en-US" sz="1400" dirty="0" smtClean="0">
                <a:solidFill>
                  <a:schemeClr val="tx1"/>
                </a:solidFill>
              </a:rPr>
              <a:t>Enable the profile and set the value to N to prevent modifications to the description field.</a:t>
            </a:r>
            <a:endParaRPr lang="en-US" sz="1400" b="1" dirty="0" smtClean="0">
              <a:solidFill>
                <a:schemeClr val="tx1"/>
              </a:solidFill>
            </a:endParaRP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295400"/>
            <a:ext cx="8382000" cy="3970318"/>
          </a:xfrm>
          <a:prstGeom prst="rect">
            <a:avLst/>
          </a:prstGeom>
          <a:noFill/>
        </p:spPr>
        <p:txBody>
          <a:bodyPr wrap="square" rtlCol="0">
            <a:spAutoFit/>
          </a:bodyPr>
          <a:lstStyle/>
          <a:p>
            <a:pPr marL="342900" indent="-342900">
              <a:buFont typeface="Arial" pitchFamily="34" charset="0"/>
              <a:buChar char="•"/>
            </a:pPr>
            <a:r>
              <a:rPr lang="en-US" sz="1400" dirty="0" smtClean="0">
                <a:solidFill>
                  <a:schemeClr val="tx1"/>
                </a:solidFill>
              </a:rPr>
              <a:t>Stock UOM – The unit of measure for the item as found in the product or sundry master.  This can not be amended.</a:t>
            </a:r>
          </a:p>
          <a:p>
            <a:pPr marL="342900" indent="-342900"/>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Stock Price</a:t>
            </a:r>
          </a:p>
          <a:p>
            <a:pPr marL="800100" lvl="1" indent="-342900">
              <a:buFont typeface="+mj-lt"/>
              <a:buAutoNum type="alphaLcParenR"/>
            </a:pPr>
            <a:r>
              <a:rPr lang="en-US" sz="1400" dirty="0" smtClean="0">
                <a:solidFill>
                  <a:schemeClr val="tx1"/>
                </a:solidFill>
              </a:rPr>
              <a:t>Sundries – The standard cost per item of the default unit of measure for the sundry in the sundry master</a:t>
            </a:r>
          </a:p>
          <a:p>
            <a:pPr marL="800100" lvl="1" indent="-342900">
              <a:buFont typeface="+mj-lt"/>
              <a:buAutoNum type="alphaLcParenR"/>
            </a:pPr>
            <a:r>
              <a:rPr lang="en-US" sz="1400" dirty="0" smtClean="0">
                <a:solidFill>
                  <a:schemeClr val="tx1"/>
                </a:solidFill>
              </a:rPr>
              <a:t>Freight Items - The standard cost for the freight method in the freight method master</a:t>
            </a:r>
          </a:p>
          <a:p>
            <a:pPr marL="800100" lvl="1" indent="-342900">
              <a:buFont typeface="+mj-lt"/>
              <a:buAutoNum type="alphaLcParenR"/>
            </a:pPr>
            <a:r>
              <a:rPr lang="en-US" sz="1400" dirty="0" smtClean="0">
                <a:solidFill>
                  <a:schemeClr val="tx1"/>
                </a:solidFill>
              </a:rPr>
              <a:t>Free Text items – Must be keyed by the user</a:t>
            </a:r>
          </a:p>
          <a:p>
            <a:pPr marL="800100" lvl="1" indent="-342900">
              <a:buFont typeface="+mj-lt"/>
              <a:buAutoNum type="alphaLcParenR"/>
            </a:pPr>
            <a:r>
              <a:rPr lang="en-US" sz="1400" dirty="0" smtClean="0">
                <a:solidFill>
                  <a:schemeClr val="tx1"/>
                </a:solidFill>
              </a:rPr>
              <a:t>Products – If a related supplier cross reference record exists the price will default from the Normal Cost for that supplier and check for any quantity break pricing if applicable, if no supplier cross reference record exist it then defaults from the Material Cost of the Product.</a:t>
            </a:r>
          </a:p>
          <a:p>
            <a:pPr marL="800100" lvl="1" indent="-342900">
              <a:buFont typeface="+mj-lt"/>
              <a:buAutoNum type="alphaLcParen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Supplier Quantity – The quantity of the item in the supplier’s unit of measure.  The supplier quantity is the stock quantity divided by the unit of measure factor for the supplier unit of measure.</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Supplier Unit of Measure – The unit of measure that the supplier is buying the good in.  The default is the stocking unit of measure but can be changed to any of the unit of measure factors that have been set up for the stocking unit of measure</a:t>
            </a:r>
          </a:p>
        </p:txBody>
      </p:sp>
      <p:sp>
        <p:nvSpPr>
          <p:cNvPr id="5" name="TextBox 4"/>
          <p:cNvSpPr txBox="1"/>
          <p:nvPr/>
        </p:nvSpPr>
        <p:spPr>
          <a:xfrm>
            <a:off x="381000" y="5257800"/>
            <a:ext cx="8382000" cy="954107"/>
          </a:xfrm>
          <a:prstGeom prst="rect">
            <a:avLst/>
          </a:prstGeom>
          <a:solidFill>
            <a:schemeClr val="tx2">
              <a:lumMod val="20000"/>
              <a:lumOff val="80000"/>
            </a:schemeClr>
          </a:solidFill>
        </p:spPr>
        <p:txBody>
          <a:bodyPr wrap="square" rtlCol="0">
            <a:spAutoFit/>
          </a:bodyPr>
          <a:lstStyle/>
          <a:p>
            <a:pPr marL="342900"/>
            <a:r>
              <a:rPr lang="en-US" sz="1400" dirty="0" smtClean="0">
                <a:solidFill>
                  <a:schemeClr val="tx1"/>
                </a:solidFill>
              </a:rPr>
              <a:t>SYSTEM SETTING:  The supplier price field is used to enter the price in the UOM price it is being bought from the supplier.  This field can be set to read-only and not used if required.  Use the Purchase Orders system option </a:t>
            </a:r>
            <a:r>
              <a:rPr lang="en-US" sz="1400" b="1" dirty="0" smtClean="0">
                <a:solidFill>
                  <a:schemeClr val="tx1"/>
                </a:solidFill>
              </a:rPr>
              <a:t>Makes supplier price field on purchase order item read-only.  </a:t>
            </a:r>
            <a:r>
              <a:rPr lang="en-US" sz="1400" dirty="0" smtClean="0">
                <a:solidFill>
                  <a:schemeClr val="tx1"/>
                </a:solidFill>
              </a:rPr>
              <a:t>Enable the option and set the value to Y to prevent users from using this field.</a:t>
            </a:r>
            <a:endParaRPr lang="en-US" sz="1400" b="1" dirty="0" smtClean="0">
              <a:solidFill>
                <a:schemeClr val="tx1"/>
              </a:solidFill>
            </a:endParaRP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524000"/>
            <a:ext cx="8382000" cy="2462213"/>
          </a:xfrm>
          <a:prstGeom prst="rect">
            <a:avLst/>
          </a:prstGeom>
          <a:noFill/>
        </p:spPr>
        <p:txBody>
          <a:bodyPr wrap="square" rtlCol="0">
            <a:spAutoFit/>
          </a:bodyPr>
          <a:lstStyle/>
          <a:p>
            <a:pPr marL="342900" indent="-342900">
              <a:buFont typeface="Arial" pitchFamily="34" charset="0"/>
              <a:buChar char="•"/>
            </a:pPr>
            <a:r>
              <a:rPr lang="en-US" sz="1400" dirty="0" smtClean="0">
                <a:solidFill>
                  <a:schemeClr val="tx1"/>
                </a:solidFill>
              </a:rPr>
              <a:t>Value – The value of the line.  This is a calculated field that is calculated by;</a:t>
            </a:r>
          </a:p>
          <a:p>
            <a:pPr marL="800100" lvl="1" indent="-342900">
              <a:buFont typeface="Arial" pitchFamily="34" charset="0"/>
              <a:buChar char="•"/>
            </a:pPr>
            <a:r>
              <a:rPr lang="en-US" sz="1400" dirty="0" smtClean="0">
                <a:solidFill>
                  <a:schemeClr val="tx1"/>
                </a:solidFill>
              </a:rPr>
              <a:t>Price X Quantity – discount</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Account – The expense account which is determined by the item type.</a:t>
            </a:r>
          </a:p>
          <a:p>
            <a:pPr marL="342900" indent="-342900">
              <a:buFont typeface="Arial" pitchFamily="34" charset="0"/>
              <a:buChar char="•"/>
            </a:pPr>
            <a:endParaRPr lang="en-US" sz="1400" dirty="0" smtClean="0">
              <a:solidFill>
                <a:schemeClr val="tx1"/>
              </a:solidFill>
            </a:endParaRPr>
          </a:p>
          <a:p>
            <a:pPr marL="800100" lvl="1" indent="-342900">
              <a:buFont typeface="Arial" pitchFamily="34" charset="0"/>
              <a:buChar char="•"/>
            </a:pPr>
            <a:r>
              <a:rPr lang="en-US" sz="1400" dirty="0" smtClean="0">
                <a:solidFill>
                  <a:schemeClr val="tx1"/>
                </a:solidFill>
              </a:rPr>
              <a:t>Free Text Item – The default free text account from the supplier master is the default account but can be changed by the user</a:t>
            </a:r>
          </a:p>
          <a:p>
            <a:pPr marL="800100" lvl="1" indent="-342900">
              <a:buFont typeface="Arial" pitchFamily="34" charset="0"/>
              <a:buChar char="•"/>
            </a:pPr>
            <a:r>
              <a:rPr lang="en-US" sz="1400" dirty="0" smtClean="0">
                <a:solidFill>
                  <a:schemeClr val="tx1"/>
                </a:solidFill>
              </a:rPr>
              <a:t>Sundry – The cost account from the sundry master but can be changed by the user</a:t>
            </a:r>
          </a:p>
          <a:p>
            <a:pPr marL="800100" lvl="1" indent="-342900">
              <a:buFont typeface="Arial" pitchFamily="34" charset="0"/>
              <a:buChar char="•"/>
            </a:pPr>
            <a:r>
              <a:rPr lang="en-US" sz="1400" dirty="0" smtClean="0">
                <a:solidFill>
                  <a:schemeClr val="tx1"/>
                </a:solidFill>
              </a:rPr>
              <a:t>Freight item – The cost account from the freight methods master but can be changed by the user</a:t>
            </a:r>
          </a:p>
          <a:p>
            <a:pPr marL="800100" lvl="1" indent="-342900">
              <a:buFont typeface="Arial" pitchFamily="34" charset="0"/>
              <a:buChar char="•"/>
            </a:pPr>
            <a:r>
              <a:rPr lang="en-US" sz="1400" dirty="0" smtClean="0">
                <a:solidFill>
                  <a:schemeClr val="tx1"/>
                </a:solidFill>
              </a:rPr>
              <a:t>Product – The inventory account for the item as found in products</a:t>
            </a:r>
          </a:p>
        </p:txBody>
      </p:sp>
      <p:sp>
        <p:nvSpPr>
          <p:cNvPr id="5" name="TextBox 4"/>
          <p:cNvSpPr txBox="1"/>
          <p:nvPr/>
        </p:nvSpPr>
        <p:spPr>
          <a:xfrm>
            <a:off x="304800" y="4267200"/>
            <a:ext cx="8382000" cy="2031325"/>
          </a:xfrm>
          <a:prstGeom prst="rect">
            <a:avLst/>
          </a:prstGeom>
          <a:solidFill>
            <a:schemeClr val="tx2">
              <a:lumMod val="20000"/>
              <a:lumOff val="80000"/>
            </a:schemeClr>
          </a:solidFill>
        </p:spPr>
        <p:txBody>
          <a:bodyPr wrap="square" rtlCol="0">
            <a:spAutoFit/>
          </a:bodyPr>
          <a:lstStyle/>
          <a:p>
            <a:pPr marL="342900"/>
            <a:r>
              <a:rPr lang="en-US" sz="1400" dirty="0" smtClean="0">
                <a:solidFill>
                  <a:schemeClr val="tx1"/>
                </a:solidFill>
              </a:rPr>
              <a:t>SYSTEM SETTING:  The GL accounts for free text, sundry and freight items have default accounts.  The default accounts can provide extra filters for any or all of these types of items.  Use the Purchase Orders system option </a:t>
            </a:r>
            <a:r>
              <a:rPr lang="en-US" sz="1400" b="1" dirty="0" smtClean="0">
                <a:solidFill>
                  <a:schemeClr val="tx1"/>
                </a:solidFill>
              </a:rPr>
              <a:t>Set the purchase item types you wish to filter the accounts for (N=free text, F=freight, S=Sundry).  </a:t>
            </a:r>
            <a:r>
              <a:rPr lang="en-US" sz="1400" dirty="0" smtClean="0">
                <a:solidFill>
                  <a:schemeClr val="tx1"/>
                </a:solidFill>
              </a:rPr>
              <a:t> Enable the option and enter the letters representing the items to be filtered into the value field.  Note:  It most cases this should be set to FS for freight and sundry items.  Use the Purchase Orders system option </a:t>
            </a:r>
            <a:r>
              <a:rPr lang="en-US" sz="1400" b="1" dirty="0" smtClean="0">
                <a:solidFill>
                  <a:schemeClr val="tx1"/>
                </a:solidFill>
              </a:rPr>
              <a:t>Filter purchase item account based on N = nothing, T = type, D = division &amp; type </a:t>
            </a:r>
            <a:r>
              <a:rPr lang="en-US" sz="1400" dirty="0" smtClean="0">
                <a:solidFill>
                  <a:schemeClr val="tx1"/>
                </a:solidFill>
              </a:rPr>
              <a:t>to determine how the filter will be applied.  Enable the option and in the value field use N, T or D based on the options described in the description.  Note:  In most cases this should be set to T.</a:t>
            </a:r>
            <a:endParaRPr lang="en-US" sz="1400" b="1" dirty="0" smtClean="0">
              <a:solidFill>
                <a:schemeClr val="tx1"/>
              </a:solidFill>
            </a:endParaRP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Quantities Tab</a:t>
            </a:r>
            <a:endParaRPr lang="en-US" dirty="0"/>
          </a:p>
        </p:txBody>
      </p:sp>
      <p:pic>
        <p:nvPicPr>
          <p:cNvPr id="7170" name="Picture 2"/>
          <p:cNvPicPr>
            <a:picLocks noChangeAspect="1" noChangeArrowheads="1"/>
          </p:cNvPicPr>
          <p:nvPr/>
        </p:nvPicPr>
        <p:blipFill>
          <a:blip r:embed="rId2"/>
          <a:srcRect/>
          <a:stretch>
            <a:fillRect/>
          </a:stretch>
        </p:blipFill>
        <p:spPr bwMode="auto">
          <a:xfrm>
            <a:off x="990600" y="1981200"/>
            <a:ext cx="5076825" cy="4022408"/>
          </a:xfrm>
          <a:prstGeom prst="rect">
            <a:avLst/>
          </a:prstGeom>
          <a:noFill/>
          <a:ln w="9525">
            <a:noFill/>
            <a:miter lim="800000"/>
            <a:headEnd/>
            <a:tailEnd/>
          </a:ln>
          <a:effectLst/>
        </p:spPr>
      </p:pic>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524000"/>
            <a:ext cx="8382000" cy="2031325"/>
          </a:xfrm>
          <a:prstGeom prst="rect">
            <a:avLst/>
          </a:prstGeom>
          <a:noFill/>
        </p:spPr>
        <p:txBody>
          <a:bodyPr wrap="square" rtlCol="0">
            <a:spAutoFit/>
          </a:bodyPr>
          <a:lstStyle/>
          <a:p>
            <a:pPr marL="342900" indent="-342900">
              <a:buFont typeface="Arial" pitchFamily="34" charset="0"/>
              <a:buChar char="•"/>
            </a:pPr>
            <a:r>
              <a:rPr lang="en-US" sz="1400" dirty="0" smtClean="0">
                <a:solidFill>
                  <a:schemeClr val="tx1"/>
                </a:solidFill>
              </a:rPr>
              <a:t>Required – The order quantity</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Received – The quantity that has been received on a goods receipt</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Cancelled – The cancelled quantity</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Outstanding – A calculated value;</a:t>
            </a:r>
          </a:p>
          <a:p>
            <a:pPr marL="342900" indent="-342900">
              <a:buFont typeface="Arial" pitchFamily="34" charset="0"/>
              <a:buChar char="•"/>
            </a:pPr>
            <a:endParaRPr lang="en-US" sz="1400" dirty="0" smtClean="0">
              <a:solidFill>
                <a:schemeClr val="tx1"/>
              </a:solidFill>
            </a:endParaRPr>
          </a:p>
          <a:p>
            <a:pPr marL="800100" lvl="1" indent="-342900">
              <a:buFont typeface="Arial" pitchFamily="34" charset="0"/>
              <a:buChar char="•"/>
            </a:pPr>
            <a:r>
              <a:rPr lang="en-US" sz="1400" dirty="0" smtClean="0">
                <a:solidFill>
                  <a:schemeClr val="tx1"/>
                </a:solidFill>
              </a:rPr>
              <a:t>Quantity Required – Quantity Received – Quantity Cancelled = Quantity Outstanding</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Additional Tab</a:t>
            </a:r>
            <a:endParaRPr lang="en-US" dirty="0"/>
          </a:p>
        </p:txBody>
      </p:sp>
      <p:pic>
        <p:nvPicPr>
          <p:cNvPr id="8194" name="Picture 2"/>
          <p:cNvPicPr>
            <a:picLocks noChangeAspect="1" noChangeArrowheads="1"/>
          </p:cNvPicPr>
          <p:nvPr/>
        </p:nvPicPr>
        <p:blipFill>
          <a:blip r:embed="rId2"/>
          <a:srcRect/>
          <a:stretch>
            <a:fillRect/>
          </a:stretch>
        </p:blipFill>
        <p:spPr bwMode="auto">
          <a:xfrm>
            <a:off x="914400" y="1828800"/>
            <a:ext cx="5610225" cy="4445024"/>
          </a:xfrm>
          <a:prstGeom prst="rect">
            <a:avLst/>
          </a:prstGeom>
          <a:noFill/>
          <a:ln w="9525">
            <a:noFill/>
            <a:miter lim="800000"/>
            <a:headEnd/>
            <a:tailEnd/>
          </a:ln>
          <a:effectLst/>
        </p:spPr>
      </p:pic>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524000"/>
            <a:ext cx="8382000" cy="1384995"/>
          </a:xfrm>
          <a:prstGeom prst="rect">
            <a:avLst/>
          </a:prstGeom>
          <a:noFill/>
        </p:spPr>
        <p:txBody>
          <a:bodyPr wrap="square" rtlCol="0">
            <a:spAutoFit/>
          </a:bodyPr>
          <a:lstStyle/>
          <a:p>
            <a:pPr marL="342900" indent="-342900">
              <a:buFont typeface="Arial" pitchFamily="34" charset="0"/>
              <a:buChar char="•"/>
            </a:pPr>
            <a:r>
              <a:rPr lang="en-US" sz="1400" dirty="0" smtClean="0">
                <a:solidFill>
                  <a:schemeClr val="tx1"/>
                </a:solidFill>
              </a:rPr>
              <a:t>Effective Date – The order date of the line.  Defaulted from the purchase order header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Due Date – The due date of the item or when the item is expected to be received.  Defaulted from the purchase order header</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Job – When using the Jobs module this, this would be the job that the line is being created for.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Steady State</a:t>
            </a:r>
            <a:endParaRPr lang="en-US" dirty="0"/>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152400" y="2057400"/>
            <a:ext cx="8763000" cy="4247317"/>
          </a:xfrm>
          <a:prstGeom prst="rect">
            <a:avLst/>
          </a:prstGeom>
          <a:noFill/>
        </p:spPr>
        <p:txBody>
          <a:bodyPr wrap="square" rtlCol="0">
            <a:spAutoFit/>
          </a:bodyPr>
          <a:lstStyle/>
          <a:p>
            <a:r>
              <a:rPr lang="en-US" sz="1800" dirty="0" smtClean="0">
                <a:solidFill>
                  <a:schemeClr val="tx1"/>
                </a:solidFill>
              </a:rPr>
              <a:t>To balance supply and demand, a company will respond to demand for its </a:t>
            </a:r>
          </a:p>
          <a:p>
            <a:r>
              <a:rPr lang="en-US" sz="1800" dirty="0" smtClean="0">
                <a:solidFill>
                  <a:schemeClr val="tx1"/>
                </a:solidFill>
              </a:rPr>
              <a:t>products by purchasing materials and processing those materials.  In the simple picture above, demand comes from sales orders while supply comes from manufacturing orders and purchase orders.  The timing of the supply has to match the timing of the orders (demand).  In order to do that, inventory, lead times, manufacturing times, etc. have to be considered.</a:t>
            </a:r>
          </a:p>
          <a:p>
            <a:r>
              <a:rPr lang="en-US" sz="1800" dirty="0" smtClean="0">
                <a:solidFill>
                  <a:schemeClr val="tx1"/>
                </a:solidFill>
              </a:rPr>
              <a:t> </a:t>
            </a:r>
          </a:p>
          <a:p>
            <a:r>
              <a:rPr lang="en-US" sz="1800" dirty="0" smtClean="0">
                <a:solidFill>
                  <a:schemeClr val="tx1"/>
                </a:solidFill>
              </a:rPr>
              <a:t>Clearly then, an ERP system has to have access to everything that is known about the products in order to function properly.  Traditionally, MRP has been used for planning and launching the execution, or at least providing the information to do so, based upon the information it has.  MRP looks at the demand from the top down, determining the need for the end items and then working its way through the components determining those requirements. MRP suggests when orders should be placed and when they should be completed. Later, we learn how the WinMan MRP module determines when and how many to order and produce.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Tab Management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219200"/>
            <a:ext cx="8153400" cy="923330"/>
          </a:xfrm>
          <a:prstGeom prst="rect">
            <a:avLst/>
          </a:prstGeom>
          <a:noFill/>
        </p:spPr>
        <p:txBody>
          <a:bodyPr wrap="square" rtlCol="0">
            <a:spAutoFit/>
          </a:bodyPr>
          <a:lstStyle/>
          <a:p>
            <a:r>
              <a:rPr lang="en-US" sz="1800" dirty="0" smtClean="0">
                <a:solidFill>
                  <a:schemeClr val="tx1"/>
                </a:solidFill>
              </a:rPr>
              <a:t>Tabs within a specific module can be set up a couple of ways.  In modules that have too many tabs to fit on a screen, the extra tabs are accessed by using the scroll arrows.</a:t>
            </a:r>
            <a:endParaRPr lang="en-US" sz="1800" dirty="0">
              <a:solidFill>
                <a:schemeClr val="tx1"/>
              </a:solidFill>
            </a:endParaRPr>
          </a:p>
        </p:txBody>
      </p:sp>
      <p:pic>
        <p:nvPicPr>
          <p:cNvPr id="1026" name="Picture 2"/>
          <p:cNvPicPr>
            <a:picLocks noChangeAspect="1" noChangeArrowheads="1"/>
          </p:cNvPicPr>
          <p:nvPr/>
        </p:nvPicPr>
        <p:blipFill>
          <a:blip r:embed="rId2"/>
          <a:srcRect t="9000" r="17500" b="55000"/>
          <a:stretch>
            <a:fillRect/>
          </a:stretch>
        </p:blipFill>
        <p:spPr bwMode="auto">
          <a:xfrm>
            <a:off x="457200" y="3810000"/>
            <a:ext cx="8229600" cy="2244436"/>
          </a:xfrm>
          <a:prstGeom prst="rect">
            <a:avLst/>
          </a:prstGeom>
          <a:noFill/>
          <a:ln w="9525">
            <a:noFill/>
            <a:miter lim="800000"/>
            <a:headEnd/>
            <a:tailEnd/>
          </a:ln>
          <a:effectLst/>
        </p:spPr>
      </p:pic>
      <p:cxnSp>
        <p:nvCxnSpPr>
          <p:cNvPr id="11" name="Straight Arrow Connector 10"/>
          <p:cNvCxnSpPr/>
          <p:nvPr/>
        </p:nvCxnSpPr>
        <p:spPr>
          <a:xfrm rot="5400000">
            <a:off x="7734300" y="3390900"/>
            <a:ext cx="1447800" cy="1588"/>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Costs Tab</a:t>
            </a:r>
            <a:endParaRPr lang="en-US" dirty="0"/>
          </a:p>
        </p:txBody>
      </p:sp>
      <p:pic>
        <p:nvPicPr>
          <p:cNvPr id="9218" name="Picture 2"/>
          <p:cNvPicPr>
            <a:picLocks noChangeAspect="1" noChangeArrowheads="1"/>
          </p:cNvPicPr>
          <p:nvPr/>
        </p:nvPicPr>
        <p:blipFill>
          <a:blip r:embed="rId2"/>
          <a:srcRect/>
          <a:stretch>
            <a:fillRect/>
          </a:stretch>
        </p:blipFill>
        <p:spPr bwMode="auto">
          <a:xfrm>
            <a:off x="838200" y="1828800"/>
            <a:ext cx="5403819" cy="4281487"/>
          </a:xfrm>
          <a:prstGeom prst="rect">
            <a:avLst/>
          </a:prstGeom>
          <a:noFill/>
          <a:ln w="9525">
            <a:noFill/>
            <a:miter lim="800000"/>
            <a:headEnd/>
            <a:tailEnd/>
          </a:ln>
          <a:effectLst/>
        </p:spPr>
      </p:pic>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524000"/>
            <a:ext cx="8382000" cy="2462213"/>
          </a:xfrm>
          <a:prstGeom prst="rect">
            <a:avLst/>
          </a:prstGeom>
          <a:noFill/>
        </p:spPr>
        <p:txBody>
          <a:bodyPr wrap="square" rtlCol="0">
            <a:spAutoFit/>
          </a:bodyPr>
          <a:lstStyle/>
          <a:p>
            <a:pPr marL="342900" indent="-342900">
              <a:buFont typeface="Arial" pitchFamily="34" charset="0"/>
              <a:buChar char="•"/>
            </a:pPr>
            <a:r>
              <a:rPr lang="en-US" sz="1400" dirty="0" smtClean="0">
                <a:solidFill>
                  <a:schemeClr val="tx1"/>
                </a:solidFill>
              </a:rPr>
              <a:t>Price – The price of the item</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Discount – dropdown of available discounts.  Discount will be defaulted to the discount from purchase order prefix, supplier cross reference, products and then purchase order header.  If a discount is found in the order above, no other discounts will be checked. </a:t>
            </a:r>
            <a:r>
              <a:rPr lang="en-US" sz="1400" dirty="0" err="1" smtClean="0">
                <a:solidFill>
                  <a:schemeClr val="tx1"/>
                </a:solidFill>
              </a:rPr>
              <a:t>Ie</a:t>
            </a:r>
            <a:r>
              <a:rPr lang="en-US" sz="1400" dirty="0" smtClean="0">
                <a:solidFill>
                  <a:schemeClr val="tx1"/>
                </a:solidFill>
              </a:rPr>
              <a:t> if no purchase order prefix discount is found, a check will be done on supplier cross reference, and if one is found, then products and the purchase order header will be ignored.</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Discount Value – The discount value as determined from the discount</a:t>
            </a:r>
          </a:p>
          <a:p>
            <a:pPr marL="342900" indent="-342900">
              <a:buFont typeface="Arial" pitchFamily="34" charset="0"/>
              <a:buChar char="•"/>
            </a:pPr>
            <a:endParaRPr lang="en-US" sz="1400" dirty="0" smtClean="0">
              <a:solidFill>
                <a:schemeClr val="tx1"/>
              </a:solidFill>
            </a:endParaRPr>
          </a:p>
          <a:p>
            <a:pPr marL="342900" indent="-342900">
              <a:buFont typeface="Arial" pitchFamily="34" charset="0"/>
              <a:buChar char="•"/>
            </a:pPr>
            <a:r>
              <a:rPr lang="en-US" sz="1400" dirty="0" smtClean="0">
                <a:solidFill>
                  <a:schemeClr val="tx1"/>
                </a:solidFill>
              </a:rPr>
              <a:t>Line Value – (The price X quantity) – Discount Value</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History Tab</a:t>
            </a:r>
            <a:endParaRPr lang="en-US" dirty="0"/>
          </a:p>
        </p:txBody>
      </p:sp>
      <p:sp>
        <p:nvSpPr>
          <p:cNvPr id="8" name="TextBox 7"/>
          <p:cNvSpPr txBox="1"/>
          <p:nvPr/>
        </p:nvSpPr>
        <p:spPr>
          <a:xfrm>
            <a:off x="609600" y="5334000"/>
            <a:ext cx="7924800" cy="307777"/>
          </a:xfrm>
          <a:prstGeom prst="rect">
            <a:avLst/>
          </a:prstGeom>
          <a:noFill/>
        </p:spPr>
        <p:txBody>
          <a:bodyPr wrap="square" rtlCol="0">
            <a:spAutoFit/>
          </a:bodyPr>
          <a:lstStyle/>
          <a:p>
            <a:r>
              <a:rPr lang="en-US" sz="1400" dirty="0" smtClean="0">
                <a:solidFill>
                  <a:schemeClr val="tx1"/>
                </a:solidFill>
              </a:rPr>
              <a:t>History tab will show all modifications to purchase order line items</a:t>
            </a:r>
            <a:endParaRPr lang="en-US" sz="1400" dirty="0">
              <a:solidFill>
                <a:schemeClr val="tx1"/>
              </a:solidFill>
            </a:endParaRPr>
          </a:p>
        </p:txBody>
      </p:sp>
      <p:pic>
        <p:nvPicPr>
          <p:cNvPr id="10242" name="Picture 2"/>
          <p:cNvPicPr>
            <a:picLocks noChangeAspect="1" noChangeArrowheads="1"/>
          </p:cNvPicPr>
          <p:nvPr/>
        </p:nvPicPr>
        <p:blipFill>
          <a:blip r:embed="rId2"/>
          <a:srcRect r="18125" b="52455"/>
          <a:stretch>
            <a:fillRect/>
          </a:stretch>
        </p:blipFill>
        <p:spPr bwMode="auto">
          <a:xfrm>
            <a:off x="457200" y="1981200"/>
            <a:ext cx="8458200" cy="2970055"/>
          </a:xfrm>
          <a:prstGeom prst="rect">
            <a:avLst/>
          </a:prstGeom>
          <a:noFill/>
          <a:ln w="9525">
            <a:noFill/>
            <a:miter lim="800000"/>
            <a:headEnd/>
            <a:tailEnd/>
          </a:ln>
          <a:effectLst/>
        </p:spPr>
      </p:pic>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Relations Tab</a:t>
            </a:r>
            <a:endParaRPr lang="en-US" dirty="0"/>
          </a:p>
        </p:txBody>
      </p:sp>
      <p:pic>
        <p:nvPicPr>
          <p:cNvPr id="11266" name="Picture 2"/>
          <p:cNvPicPr>
            <a:picLocks noChangeAspect="1" noChangeArrowheads="1"/>
          </p:cNvPicPr>
          <p:nvPr/>
        </p:nvPicPr>
        <p:blipFill>
          <a:blip r:embed="rId2"/>
          <a:srcRect r="18125" b="16279"/>
          <a:stretch>
            <a:fillRect/>
          </a:stretch>
        </p:blipFill>
        <p:spPr bwMode="auto">
          <a:xfrm>
            <a:off x="914400" y="1828800"/>
            <a:ext cx="7010400" cy="4334675"/>
          </a:xfrm>
          <a:prstGeom prst="rect">
            <a:avLst/>
          </a:prstGeom>
          <a:noFill/>
          <a:ln w="9525">
            <a:noFill/>
            <a:miter lim="800000"/>
            <a:headEnd/>
            <a:tailEnd/>
          </a:ln>
          <a:effectLst/>
        </p:spPr>
      </p:pic>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971800"/>
            <a:ext cx="8382000" cy="73866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relations tab displays receipts and purchase invoices that have been created for a purchase order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Right click on line item to drill down to related transaction</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Firm</a:t>
            </a:r>
            <a:endParaRPr lang="en-US" dirty="0"/>
          </a:p>
        </p:txBody>
      </p:sp>
      <p:sp>
        <p:nvSpPr>
          <p:cNvPr id="6" name="TextBox 5"/>
          <p:cNvSpPr txBox="1"/>
          <p:nvPr/>
        </p:nvSpPr>
        <p:spPr>
          <a:xfrm>
            <a:off x="762000" y="2057400"/>
            <a:ext cx="6705600" cy="954107"/>
          </a:xfrm>
          <a:prstGeom prst="rect">
            <a:avLst/>
          </a:prstGeom>
          <a:noFill/>
        </p:spPr>
        <p:txBody>
          <a:bodyPr wrap="square" rtlCol="0">
            <a:spAutoFit/>
          </a:bodyPr>
          <a:lstStyle/>
          <a:p>
            <a:r>
              <a:rPr lang="en-US" sz="1400" dirty="0" smtClean="0">
                <a:solidFill>
                  <a:schemeClr val="tx1"/>
                </a:solidFill>
              </a:rPr>
              <a:t>Firming a purchase order sets the order to be processed.  A sales order must be firmed before it can be received and must be firmed before MRP will see it as supply.</a:t>
            </a:r>
          </a:p>
          <a:p>
            <a:r>
              <a:rPr lang="en-US" sz="1400" dirty="0" smtClean="0">
                <a:solidFill>
                  <a:schemeClr val="tx1"/>
                </a:solidFill>
              </a:rPr>
              <a:t>Firm will also convert a requisition or quote to a firm purchase order</a:t>
            </a:r>
            <a:endParaRPr lang="en-US" sz="1400" dirty="0">
              <a:solidFill>
                <a:schemeClr val="tx1"/>
              </a:solidFill>
            </a:endParaRP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Copy Order</a:t>
            </a:r>
            <a:endParaRPr lang="en-US" dirty="0"/>
          </a:p>
        </p:txBody>
      </p:sp>
      <p:sp>
        <p:nvSpPr>
          <p:cNvPr id="8" name="TextBox 7"/>
          <p:cNvSpPr txBox="1"/>
          <p:nvPr/>
        </p:nvSpPr>
        <p:spPr>
          <a:xfrm>
            <a:off x="4648200" y="2895600"/>
            <a:ext cx="4038600" cy="1169551"/>
          </a:xfrm>
          <a:prstGeom prst="rect">
            <a:avLst/>
          </a:prstGeom>
          <a:noFill/>
        </p:spPr>
        <p:txBody>
          <a:bodyPr wrap="square" rtlCol="0">
            <a:spAutoFit/>
          </a:bodyPr>
          <a:lstStyle/>
          <a:p>
            <a:r>
              <a:rPr lang="en-US" sz="1400" dirty="0" smtClean="0">
                <a:solidFill>
                  <a:schemeClr val="tx1"/>
                </a:solidFill>
              </a:rPr>
              <a:t> Copy order will make a copy of the current order.  The user will be prompted for a purchase order prefix, supplier order number and due date.  All other order details will be copied.</a:t>
            </a:r>
          </a:p>
          <a:p>
            <a:endParaRPr lang="en-US" sz="1400" dirty="0" smtClean="0"/>
          </a:p>
        </p:txBody>
      </p:sp>
      <p:pic>
        <p:nvPicPr>
          <p:cNvPr id="12291" name="Picture 3"/>
          <p:cNvPicPr>
            <a:picLocks noChangeAspect="1" noChangeArrowheads="1"/>
          </p:cNvPicPr>
          <p:nvPr/>
        </p:nvPicPr>
        <p:blipFill>
          <a:blip r:embed="rId2"/>
          <a:srcRect/>
          <a:stretch>
            <a:fillRect/>
          </a:stretch>
        </p:blipFill>
        <p:spPr bwMode="auto">
          <a:xfrm>
            <a:off x="609600" y="2057400"/>
            <a:ext cx="3897257" cy="3114675"/>
          </a:xfrm>
          <a:prstGeom prst="rect">
            <a:avLst/>
          </a:prstGeom>
          <a:noFill/>
          <a:ln w="9525">
            <a:noFill/>
            <a:miter lim="800000"/>
            <a:headEnd/>
            <a:tailEnd/>
          </a:ln>
          <a:effectLst/>
        </p:spPr>
      </p:pic>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Purchase Order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 Message</a:t>
            </a:r>
            <a:endParaRPr lang="en-US" dirty="0"/>
          </a:p>
        </p:txBody>
      </p:sp>
      <p:sp>
        <p:nvSpPr>
          <p:cNvPr id="8" name="TextBox 7"/>
          <p:cNvSpPr txBox="1"/>
          <p:nvPr/>
        </p:nvSpPr>
        <p:spPr>
          <a:xfrm>
            <a:off x="5105400" y="2895600"/>
            <a:ext cx="3581400" cy="954107"/>
          </a:xfrm>
          <a:prstGeom prst="rect">
            <a:avLst/>
          </a:prstGeom>
          <a:noFill/>
        </p:spPr>
        <p:txBody>
          <a:bodyPr wrap="square" rtlCol="0">
            <a:spAutoFit/>
          </a:bodyPr>
          <a:lstStyle/>
          <a:p>
            <a:r>
              <a:rPr lang="en-US" sz="1400" dirty="0" smtClean="0">
                <a:solidFill>
                  <a:schemeClr val="tx1"/>
                </a:solidFill>
              </a:rPr>
              <a:t> Add message allows multiple standard messages to be added to the purchase order.  Standard messages will appear on the purchase order print.</a:t>
            </a:r>
            <a:endParaRPr lang="en-US" sz="1400" dirty="0">
              <a:solidFill>
                <a:schemeClr val="tx1"/>
              </a:solidFill>
            </a:endParaRPr>
          </a:p>
        </p:txBody>
      </p:sp>
      <p:pic>
        <p:nvPicPr>
          <p:cNvPr id="24578" name="Picture 2"/>
          <p:cNvPicPr>
            <a:picLocks noChangeAspect="1" noChangeArrowheads="1"/>
          </p:cNvPicPr>
          <p:nvPr/>
        </p:nvPicPr>
        <p:blipFill>
          <a:blip r:embed="rId2"/>
          <a:srcRect/>
          <a:stretch>
            <a:fillRect/>
          </a:stretch>
        </p:blipFill>
        <p:spPr bwMode="auto">
          <a:xfrm>
            <a:off x="533400" y="2590800"/>
            <a:ext cx="4481984" cy="2757487"/>
          </a:xfrm>
          <a:prstGeom prst="rect">
            <a:avLst/>
          </a:prstGeom>
          <a:noFill/>
          <a:ln w="9525">
            <a:noFill/>
            <a:miter lim="800000"/>
            <a:headEnd/>
            <a:tailEnd/>
          </a:ln>
          <a:effectLst/>
        </p:spPr>
      </p:pic>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Goods Receiving</a:t>
            </a:r>
            <a:endParaRPr lang="en-US" dirty="0"/>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Receiving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12" name="Oval 11"/>
          <p:cNvSpPr/>
          <p:nvPr/>
        </p:nvSpPr>
        <p:spPr>
          <a:xfrm>
            <a:off x="228600" y="1524000"/>
            <a:ext cx="1905000" cy="762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Quote</a:t>
            </a:r>
            <a:endParaRPr lang="en-US" sz="2800" dirty="0"/>
          </a:p>
        </p:txBody>
      </p:sp>
      <p:sp>
        <p:nvSpPr>
          <p:cNvPr id="13" name="Rectangle 12"/>
          <p:cNvSpPr/>
          <p:nvPr/>
        </p:nvSpPr>
        <p:spPr>
          <a:xfrm>
            <a:off x="2895600" y="1524000"/>
            <a:ext cx="2667000" cy="762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Purchase Order</a:t>
            </a:r>
            <a:endParaRPr lang="en-US" sz="2800" dirty="0"/>
          </a:p>
        </p:txBody>
      </p:sp>
      <p:cxnSp>
        <p:nvCxnSpPr>
          <p:cNvPr id="15" name="Straight Arrow Connector 14"/>
          <p:cNvCxnSpPr>
            <a:stCxn id="12" idx="6"/>
            <a:endCxn id="13" idx="1"/>
          </p:cNvCxnSpPr>
          <p:nvPr/>
        </p:nvCxnSpPr>
        <p:spPr>
          <a:xfrm>
            <a:off x="2133600" y="1905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895600" y="3048000"/>
            <a:ext cx="2667000" cy="762000"/>
          </a:xfrm>
          <a:prstGeom prst="rect">
            <a:avLst/>
          </a:prstGeom>
          <a:solidFill>
            <a:srgbClr val="6699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Receipt</a:t>
            </a:r>
            <a:endParaRPr lang="en-US" sz="2800" dirty="0"/>
          </a:p>
        </p:txBody>
      </p:sp>
      <p:sp>
        <p:nvSpPr>
          <p:cNvPr id="23" name="Rectangle 22"/>
          <p:cNvSpPr/>
          <p:nvPr/>
        </p:nvSpPr>
        <p:spPr>
          <a:xfrm>
            <a:off x="2895600" y="4572000"/>
            <a:ext cx="2667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Purchase Invoice</a:t>
            </a:r>
            <a:endParaRPr lang="en-US" sz="2800" dirty="0"/>
          </a:p>
        </p:txBody>
      </p:sp>
      <p:cxnSp>
        <p:nvCxnSpPr>
          <p:cNvPr id="25" name="Straight Arrow Connector 24"/>
          <p:cNvCxnSpPr>
            <a:stCxn id="13" idx="2"/>
            <a:endCxn id="20" idx="0"/>
          </p:cNvCxnSpPr>
          <p:nvPr/>
        </p:nvCxnSpPr>
        <p:spPr>
          <a:xfrm rot="5400000">
            <a:off x="3848100" y="2667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0" idx="2"/>
            <a:endCxn id="23" idx="0"/>
          </p:cNvCxnSpPr>
          <p:nvPr/>
        </p:nvCxnSpPr>
        <p:spPr>
          <a:xfrm rot="5400000">
            <a:off x="3848100" y="4191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324600" y="1524000"/>
            <a:ext cx="2590800" cy="762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t>Requisition</a:t>
            </a:r>
            <a:endParaRPr lang="en-US" sz="2800" dirty="0"/>
          </a:p>
        </p:txBody>
      </p:sp>
      <p:cxnSp>
        <p:nvCxnSpPr>
          <p:cNvPr id="38" name="Straight Arrow Connector 37"/>
          <p:cNvCxnSpPr>
            <a:stCxn id="21" idx="2"/>
            <a:endCxn id="13" idx="3"/>
          </p:cNvCxnSpPr>
          <p:nvPr/>
        </p:nvCxnSpPr>
        <p:spPr>
          <a:xfrm rot="10800000">
            <a:off x="5562600" y="1905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Tab Management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524000"/>
            <a:ext cx="81534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Using the Style system option </a:t>
            </a:r>
            <a:r>
              <a:rPr lang="en-US" sz="1400" b="1" dirty="0" smtClean="0">
                <a:solidFill>
                  <a:schemeClr val="tx1"/>
                </a:solidFill>
              </a:rPr>
              <a:t>Wrap Tabs </a:t>
            </a:r>
            <a:r>
              <a:rPr lang="en-US" sz="1400" dirty="0" smtClean="0">
                <a:solidFill>
                  <a:schemeClr val="tx1"/>
                </a:solidFill>
              </a:rPr>
              <a:t>the tabs can be wrapped to fit on the screen.  Enable the option and set the value to Y to enable tab wrapping.  When using the Wrap Tabs option, another advantage is that the tab currently being accessed is much more </a:t>
            </a:r>
            <a:r>
              <a:rPr lang="en-US" sz="1400" dirty="0" err="1" smtClean="0">
                <a:solidFill>
                  <a:schemeClr val="tx1"/>
                </a:solidFill>
              </a:rPr>
              <a:t>visable</a:t>
            </a:r>
            <a:endParaRPr lang="en-US" sz="1400" b="1" dirty="0">
              <a:solidFill>
                <a:schemeClr val="tx1"/>
              </a:solidFill>
            </a:endParaRPr>
          </a:p>
        </p:txBody>
      </p:sp>
      <p:pic>
        <p:nvPicPr>
          <p:cNvPr id="2050" name="Picture 2"/>
          <p:cNvPicPr>
            <a:picLocks noChangeAspect="1" noChangeArrowheads="1"/>
          </p:cNvPicPr>
          <p:nvPr/>
        </p:nvPicPr>
        <p:blipFill>
          <a:blip r:embed="rId2"/>
          <a:srcRect t="9302" r="18125" b="36951"/>
          <a:stretch>
            <a:fillRect/>
          </a:stretch>
        </p:blipFill>
        <p:spPr bwMode="auto">
          <a:xfrm>
            <a:off x="609600" y="2819400"/>
            <a:ext cx="7620000" cy="30247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Receiving</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76400"/>
            <a:ext cx="8382000" cy="3785652"/>
          </a:xfrm>
          <a:prstGeom prst="rect">
            <a:avLst/>
          </a:prstGeom>
          <a:noFill/>
        </p:spPr>
        <p:txBody>
          <a:bodyPr wrap="square" rtlCol="0">
            <a:spAutoFit/>
          </a:bodyPr>
          <a:lstStyle/>
          <a:p>
            <a:r>
              <a:rPr lang="en-US" sz="2400" dirty="0" smtClean="0">
                <a:solidFill>
                  <a:schemeClr val="tx1"/>
                </a:solidFill>
              </a:rPr>
              <a:t>A goods receipt can be completed for a firmed Purchase Order or a RMA.  A finalized goods receipt will book items into inventory.</a:t>
            </a:r>
          </a:p>
          <a:p>
            <a:endParaRPr lang="en-US" sz="2400" dirty="0" smtClean="0">
              <a:solidFill>
                <a:schemeClr val="tx1"/>
              </a:solidFill>
            </a:endParaRPr>
          </a:p>
          <a:p>
            <a:r>
              <a:rPr lang="en-US" sz="2400" dirty="0" smtClean="0">
                <a:solidFill>
                  <a:schemeClr val="tx1"/>
                </a:solidFill>
              </a:rPr>
              <a:t>Goods receipts consist of one goods receipt header and at least 1 line item.  The goods receipt header contains information for the entire receipt such as the goods receipt number or packing slip number.  The lines contain information for each item on the goods receipt such as the item and quantity.</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General Tab</a:t>
            </a:r>
            <a:endParaRPr lang="en-US" dirty="0"/>
          </a:p>
        </p:txBody>
      </p:sp>
      <p:pic>
        <p:nvPicPr>
          <p:cNvPr id="1026" name="Picture 2"/>
          <p:cNvPicPr>
            <a:picLocks noChangeAspect="1" noChangeArrowheads="1"/>
          </p:cNvPicPr>
          <p:nvPr/>
        </p:nvPicPr>
        <p:blipFill>
          <a:blip r:embed="rId2"/>
          <a:srcRect/>
          <a:stretch>
            <a:fillRect/>
          </a:stretch>
        </p:blipFill>
        <p:spPr bwMode="auto">
          <a:xfrm>
            <a:off x="914400" y="1828800"/>
            <a:ext cx="5534025" cy="43846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371600"/>
            <a:ext cx="8382000" cy="3108543"/>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Goods Receipt Number – The goods receipt number is system generated and the next number will automatically come up.</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Supplier – The supplier for the goods receipt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Purchase Order – The purchase order for the goods receipt.  If multiple PO’s are received on the same goods receipt, the PO with the most line items will be the PO in the header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Date – The date of the receipt and the date used for accounting purposes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Packing Slip – The packing slip number as it appears on the supplier’s packing slip</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Location – The location that the goods are received to.  This is the supplier location and defaults from the supplier master</a:t>
            </a:r>
          </a:p>
        </p:txBody>
      </p:sp>
      <p:sp>
        <p:nvSpPr>
          <p:cNvPr id="5" name="TextBox 4"/>
          <p:cNvSpPr txBox="1"/>
          <p:nvPr/>
        </p:nvSpPr>
        <p:spPr>
          <a:xfrm>
            <a:off x="381000" y="46482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Goods receipt number is 10 characters.  This can be changed using the Goods Receiving system option </a:t>
            </a:r>
            <a:r>
              <a:rPr lang="en-US" sz="1400" b="1" dirty="0" smtClean="0">
                <a:solidFill>
                  <a:schemeClr val="tx1"/>
                </a:solidFill>
              </a:rPr>
              <a:t>Goods receipts identifier length</a:t>
            </a:r>
            <a:r>
              <a:rPr lang="en-US" sz="1400" dirty="0" smtClean="0">
                <a:solidFill>
                  <a:schemeClr val="tx1"/>
                </a:solidFill>
              </a:rPr>
              <a:t>.  Enable the option and set the value to the number of characters required.  Maximum length is 15 characters.  </a:t>
            </a:r>
          </a:p>
        </p:txBody>
      </p:sp>
      <p:sp>
        <p:nvSpPr>
          <p:cNvPr id="7" name="TextBox 6"/>
          <p:cNvSpPr txBox="1"/>
          <p:nvPr/>
        </p:nvSpPr>
        <p:spPr>
          <a:xfrm>
            <a:off x="381000" y="55626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the Goods receipt number has a prefix of GR.  This can be changed using the Goods Receiving system option </a:t>
            </a:r>
            <a:r>
              <a:rPr lang="en-US" sz="1400" b="1" dirty="0" smtClean="0">
                <a:solidFill>
                  <a:schemeClr val="tx1"/>
                </a:solidFill>
              </a:rPr>
              <a:t>Goods receipts identifier prefix</a:t>
            </a:r>
            <a:r>
              <a:rPr lang="en-US" sz="1400" dirty="0" smtClean="0">
                <a:solidFill>
                  <a:schemeClr val="tx1"/>
                </a:solidFill>
              </a:rPr>
              <a:t>.  Enable the option and set the value to the required prefix.  </a:t>
            </a:r>
          </a:p>
        </p:txBody>
      </p:sp>
    </p:spTree>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1077218"/>
          </a:xfrm>
          <a:prstGeom prst="rect">
            <a:avLst/>
          </a:prstGeom>
          <a:noFill/>
        </p:spPr>
        <p:txBody>
          <a:bodyPr wrap="square" rtlCol="0">
            <a:spAutoFit/>
          </a:bodyPr>
          <a:lstStyle/>
          <a:p>
            <a:r>
              <a:rPr lang="en-US" dirty="0" smtClean="0"/>
              <a:t>Adding a New Header</a:t>
            </a:r>
          </a:p>
          <a:p>
            <a:endParaRPr lang="en-US" sz="1400" dirty="0" smtClean="0"/>
          </a:p>
          <a:p>
            <a:r>
              <a:rPr lang="en-US" sz="1400" dirty="0" smtClean="0">
                <a:solidFill>
                  <a:schemeClr val="tx1"/>
                </a:solidFill>
              </a:rPr>
              <a:t> Creating a new Goods Receipt header can be done by one of 3 ways;</a:t>
            </a:r>
            <a:endParaRPr lang="en-US" sz="1400" dirty="0"/>
          </a:p>
        </p:txBody>
      </p:sp>
      <p:sp>
        <p:nvSpPr>
          <p:cNvPr id="6" name="TextBox 5"/>
          <p:cNvSpPr txBox="1"/>
          <p:nvPr/>
        </p:nvSpPr>
        <p:spPr>
          <a:xfrm>
            <a:off x="5562600" y="3124200"/>
            <a:ext cx="3200400" cy="2677656"/>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Supplier -  this will offer all PO lines available for the specified supplier to be received.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Purchase Order - this will offer all PO lines available for the PO specified to be received.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Purchase Order by product - This will offer all PO lines available for the specified product and PO to be received</a:t>
            </a:r>
          </a:p>
        </p:txBody>
      </p:sp>
      <p:pic>
        <p:nvPicPr>
          <p:cNvPr id="2050" name="Picture 2"/>
          <p:cNvPicPr>
            <a:picLocks noChangeAspect="1" noChangeArrowheads="1"/>
          </p:cNvPicPr>
          <p:nvPr/>
        </p:nvPicPr>
        <p:blipFill>
          <a:blip r:embed="rId2"/>
          <a:srcRect/>
          <a:stretch>
            <a:fillRect/>
          </a:stretch>
        </p:blipFill>
        <p:spPr bwMode="auto">
          <a:xfrm>
            <a:off x="457200" y="2438400"/>
            <a:ext cx="4743450" cy="3790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Receipt Location</a:t>
            </a:r>
          </a:p>
        </p:txBody>
      </p:sp>
      <p:sp>
        <p:nvSpPr>
          <p:cNvPr id="6" name="TextBox 5"/>
          <p:cNvSpPr txBox="1"/>
          <p:nvPr/>
        </p:nvSpPr>
        <p:spPr>
          <a:xfrm>
            <a:off x="5105400" y="2133600"/>
            <a:ext cx="3581400" cy="3539430"/>
          </a:xfrm>
          <a:prstGeom prst="rect">
            <a:avLst/>
          </a:prstGeom>
          <a:noFill/>
        </p:spPr>
        <p:txBody>
          <a:bodyPr wrap="square" rtlCol="0">
            <a:spAutoFit/>
          </a:bodyPr>
          <a:lstStyle/>
          <a:p>
            <a:r>
              <a:rPr lang="en-US" sz="1400" dirty="0" smtClean="0">
                <a:solidFill>
                  <a:schemeClr val="tx1"/>
                </a:solidFill>
              </a:rPr>
              <a:t>Item Location -  If a supplier cross reference location exists, the supplier cross reference location will be the overriding location.  </a:t>
            </a:r>
          </a:p>
          <a:p>
            <a:endParaRPr lang="en-US" sz="1400" dirty="0" smtClean="0">
              <a:solidFill>
                <a:schemeClr val="tx1"/>
              </a:solidFill>
            </a:endParaRPr>
          </a:p>
          <a:p>
            <a:r>
              <a:rPr lang="en-US" sz="1400" dirty="0" smtClean="0">
                <a:solidFill>
                  <a:schemeClr val="tx1"/>
                </a:solidFill>
              </a:rPr>
              <a:t>If a location is specified in the header, all items on the receipt will be received to the location.  This defaults from the location in the supplier master.  </a:t>
            </a:r>
          </a:p>
          <a:p>
            <a:endParaRPr lang="en-US" sz="1400" dirty="0" smtClean="0">
              <a:solidFill>
                <a:schemeClr val="tx1"/>
              </a:solidFill>
            </a:endParaRPr>
          </a:p>
          <a:p>
            <a:r>
              <a:rPr lang="en-US" sz="1400" dirty="0" smtClean="0">
                <a:solidFill>
                  <a:schemeClr val="tx1"/>
                </a:solidFill>
              </a:rPr>
              <a:t>If no supplier cross reference location exists, the location in the Goods Receipt (if specified will be used).  And if neither a Goods Receipt locations or supplier cross reference location exists, the location from products will be used</a:t>
            </a:r>
          </a:p>
        </p:txBody>
      </p:sp>
      <p:pic>
        <p:nvPicPr>
          <p:cNvPr id="3074" name="Picture 2"/>
          <p:cNvPicPr>
            <a:picLocks noChangeAspect="1" noChangeArrowheads="1"/>
          </p:cNvPicPr>
          <p:nvPr/>
        </p:nvPicPr>
        <p:blipFill>
          <a:blip r:embed="rId2"/>
          <a:srcRect/>
          <a:stretch>
            <a:fillRect/>
          </a:stretch>
        </p:blipFill>
        <p:spPr bwMode="auto">
          <a:xfrm>
            <a:off x="381000" y="2209800"/>
            <a:ext cx="4124325" cy="32961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819400"/>
            <a:ext cx="8382000" cy="138499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If the location that the item is received into has an availability of Consignment, the item will be in inventory, but no values will post to the GL until the inventory is moved to a non-consignment location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the location that the item is received into has an availability of Bonded, the value of the item will post to the GL.  However, until the item is moved to a non-bonded location the Duty for the item will not post, and the items can not be consumed.</a:t>
            </a:r>
          </a:p>
        </p:txBody>
      </p:sp>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362200"/>
            <a:ext cx="8382000" cy="2862322"/>
          </a:xfrm>
          <a:prstGeom prst="rect">
            <a:avLst/>
          </a:prstGeom>
          <a:noFill/>
        </p:spPr>
        <p:txBody>
          <a:bodyPr wrap="square" rtlCol="0">
            <a:spAutoFit/>
          </a:bodyPr>
          <a:lstStyle/>
          <a:p>
            <a:r>
              <a:rPr lang="en-US" dirty="0" smtClean="0">
                <a:solidFill>
                  <a:schemeClr val="tx1"/>
                </a:solidFill>
              </a:rPr>
              <a:t>Multiple goods receipt items can be added to a single goods receipt.  Goods receipt items are added to a goods receipt by selecting the action Add Item or when a new goods receipt is created</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Adding an item</a:t>
            </a:r>
            <a:endParaRPr lang="en-US" dirty="0"/>
          </a:p>
        </p:txBody>
      </p:sp>
      <p:pic>
        <p:nvPicPr>
          <p:cNvPr id="4098" name="Picture 2"/>
          <p:cNvPicPr>
            <a:picLocks noChangeAspect="1" noChangeArrowheads="1"/>
          </p:cNvPicPr>
          <p:nvPr/>
        </p:nvPicPr>
        <p:blipFill>
          <a:blip r:embed="rId2"/>
          <a:srcRect/>
          <a:stretch>
            <a:fillRect/>
          </a:stretch>
        </p:blipFill>
        <p:spPr bwMode="auto">
          <a:xfrm>
            <a:off x="381000" y="1828800"/>
            <a:ext cx="5638800" cy="3215247"/>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3429000" y="3276600"/>
            <a:ext cx="5486400" cy="3128349"/>
          </a:xfrm>
          <a:prstGeom prst="rect">
            <a:avLst/>
          </a:prstGeom>
          <a:noFill/>
          <a:ln w="9525">
            <a:noFill/>
            <a:miter lim="800000"/>
            <a:headEnd/>
            <a:tailEnd/>
          </a:ln>
          <a:effectLst/>
        </p:spPr>
      </p:pic>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353943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Using the action Add Line or using wizard after the Goods receipt header is created, a list of available line items to be received will display</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Select the items to be received by checking the check box in the Include column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test requirements exist for the item, a yellow triangle with a “!” will display in the Info column.  Click to view the test requirements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To view supplier unit of measure quantities double click the info column.  Receipt by supplier UOM can be completed in the dialog (not in the grid).</a:t>
            </a:r>
          </a:p>
          <a:p>
            <a:endParaRPr lang="en-US" sz="1400" dirty="0" smtClean="0">
              <a:solidFill>
                <a:schemeClr val="tx1"/>
              </a:solidFill>
            </a:endParaRPr>
          </a:p>
          <a:p>
            <a:pPr>
              <a:buFont typeface="Arial" pitchFamily="34" charset="0"/>
              <a:buChar char="•"/>
            </a:pPr>
            <a:r>
              <a:rPr lang="en-US" sz="1400" dirty="0" smtClean="0">
                <a:solidFill>
                  <a:schemeClr val="tx1"/>
                </a:solidFill>
              </a:rPr>
              <a:t> If quantity is different than the PO quantity, decrease the quantity in the Quantity to Receive column</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an over-receipt is required, the user must click on Info and over-receive in the dialog.  </a:t>
            </a:r>
          </a:p>
          <a:p>
            <a:pPr>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Note:  Users must have admin rights for the Goods Receiving module to be able to over-receive</a:t>
            </a:r>
          </a:p>
        </p:txBody>
      </p:sp>
      <p:sp>
        <p:nvSpPr>
          <p:cNvPr id="5" name="TextBox 4"/>
          <p:cNvSpPr txBox="1"/>
          <p:nvPr/>
        </p:nvSpPr>
        <p:spPr>
          <a:xfrm>
            <a:off x="304800" y="5334000"/>
            <a:ext cx="8382000" cy="954107"/>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When receiving by supplier items are grouped by Purchase Order.  To remove the grouping and see all line items without having to expand Purchase Order headers use the Goods Receiving option </a:t>
            </a:r>
            <a:r>
              <a:rPr lang="en-US" sz="1400" b="1" dirty="0" smtClean="0">
                <a:solidFill>
                  <a:schemeClr val="tx1"/>
                </a:solidFill>
              </a:rPr>
              <a:t>View supplier receipts by detail</a:t>
            </a:r>
            <a:r>
              <a:rPr lang="en-US" sz="1400" dirty="0" smtClean="0">
                <a:solidFill>
                  <a:schemeClr val="tx1"/>
                </a:solidFill>
              </a:rPr>
              <a:t>.  Enable the option and set the value to Y to remove grouping by purchase order.   </a:t>
            </a:r>
          </a:p>
        </p:txBody>
      </p:sp>
    </p:spTree>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Modifying a line</a:t>
            </a:r>
            <a:endParaRPr lang="en-US" dirty="0"/>
          </a:p>
        </p:txBody>
      </p:sp>
      <p:pic>
        <p:nvPicPr>
          <p:cNvPr id="6146" name="Picture 2"/>
          <p:cNvPicPr>
            <a:picLocks noChangeAspect="1" noChangeArrowheads="1"/>
          </p:cNvPicPr>
          <p:nvPr/>
        </p:nvPicPr>
        <p:blipFill>
          <a:blip r:embed="rId2"/>
          <a:srcRect/>
          <a:stretch>
            <a:fillRect/>
          </a:stretch>
        </p:blipFill>
        <p:spPr bwMode="auto">
          <a:xfrm>
            <a:off x="1371600" y="1828800"/>
            <a:ext cx="5019120" cy="3976687"/>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Tab Management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219200"/>
            <a:ext cx="8153400" cy="646331"/>
          </a:xfrm>
          <a:prstGeom prst="rect">
            <a:avLst/>
          </a:prstGeom>
          <a:noFill/>
        </p:spPr>
        <p:txBody>
          <a:bodyPr wrap="square" rtlCol="0">
            <a:spAutoFit/>
          </a:bodyPr>
          <a:lstStyle/>
          <a:p>
            <a:r>
              <a:rPr lang="en-US" sz="1800" dirty="0" smtClean="0">
                <a:solidFill>
                  <a:schemeClr val="tx1"/>
                </a:solidFill>
              </a:rPr>
              <a:t>Tabs within a specific module by default are scrolled across the top of the module right below all the open modules</a:t>
            </a:r>
            <a:endParaRPr lang="en-US" sz="1800" dirty="0">
              <a:solidFill>
                <a:schemeClr val="tx1"/>
              </a:solidFill>
            </a:endParaRPr>
          </a:p>
        </p:txBody>
      </p:sp>
      <p:pic>
        <p:nvPicPr>
          <p:cNvPr id="1026" name="Picture 2"/>
          <p:cNvPicPr>
            <a:picLocks noChangeAspect="1" noChangeArrowheads="1"/>
          </p:cNvPicPr>
          <p:nvPr/>
        </p:nvPicPr>
        <p:blipFill>
          <a:blip r:embed="rId2"/>
          <a:srcRect t="9000" r="17500" b="55000"/>
          <a:stretch>
            <a:fillRect/>
          </a:stretch>
        </p:blipFill>
        <p:spPr bwMode="auto">
          <a:xfrm>
            <a:off x="457200" y="2819400"/>
            <a:ext cx="8229600" cy="22444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1600200"/>
            <a:ext cx="8382000" cy="332398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Once a line has been added, it can be modified by right clicking on it and selecting Modify.  Once a receipt is finalized it can not longer be modified.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following field can be modified on a line</a:t>
            </a:r>
          </a:p>
          <a:p>
            <a:pPr lvl="1">
              <a:buFont typeface="Arial" pitchFamily="34" charset="0"/>
              <a:buChar char="•"/>
            </a:pPr>
            <a:r>
              <a:rPr lang="en-US" sz="1400" dirty="0" smtClean="0">
                <a:solidFill>
                  <a:schemeClr val="tx1"/>
                </a:solidFill>
              </a:rPr>
              <a:t> Location</a:t>
            </a:r>
          </a:p>
          <a:p>
            <a:pPr lvl="1"/>
            <a:endParaRPr lang="en-US" sz="1400" dirty="0" smtClean="0">
              <a:solidFill>
                <a:schemeClr val="tx1"/>
              </a:solidFill>
            </a:endParaRPr>
          </a:p>
          <a:p>
            <a:pPr lvl="1">
              <a:buFont typeface="Arial" pitchFamily="34" charset="0"/>
              <a:buChar char="•"/>
            </a:pPr>
            <a:r>
              <a:rPr lang="en-US" sz="1400" dirty="0" smtClean="0">
                <a:solidFill>
                  <a:schemeClr val="tx1"/>
                </a:solidFill>
              </a:rPr>
              <a:t> Effective Date</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Quantity</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Lot Number </a:t>
            </a:r>
          </a:p>
          <a:p>
            <a:endParaRPr lang="en-US" sz="1400" dirty="0" smtClean="0">
              <a:solidFill>
                <a:schemeClr val="tx1"/>
              </a:solidFill>
            </a:endParaRPr>
          </a:p>
          <a:p>
            <a:r>
              <a:rPr lang="en-US" sz="1400" dirty="0" smtClean="0">
                <a:solidFill>
                  <a:schemeClr val="tx1"/>
                </a:solidFill>
              </a:rPr>
              <a:t>	Note: that the default lot number is the PO number – Line number</a:t>
            </a:r>
          </a:p>
          <a:p>
            <a:pPr lvl="1">
              <a:buFont typeface="Arial" pitchFamily="34" charset="0"/>
              <a:buChar char="•"/>
            </a:pPr>
            <a:endParaRPr lang="en-US" sz="1400" dirty="0" smtClean="0">
              <a:solidFill>
                <a:schemeClr val="tx1"/>
              </a:solidFill>
            </a:endParaRPr>
          </a:p>
          <a:p>
            <a:pPr lvl="1">
              <a:buFont typeface="Arial" pitchFamily="34" charset="0"/>
              <a:buChar char="•"/>
            </a:pPr>
            <a:r>
              <a:rPr lang="en-US" sz="1400" dirty="0" smtClean="0">
                <a:solidFill>
                  <a:schemeClr val="tx1"/>
                </a:solidFill>
              </a:rPr>
              <a:t> Expiry Date</a:t>
            </a:r>
          </a:p>
        </p:txBody>
      </p:sp>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Items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View a line</a:t>
            </a:r>
            <a:endParaRPr lang="en-US" dirty="0"/>
          </a:p>
        </p:txBody>
      </p:sp>
      <p:pic>
        <p:nvPicPr>
          <p:cNvPr id="7170" name="Picture 2"/>
          <p:cNvPicPr>
            <a:picLocks noChangeAspect="1" noChangeArrowheads="1"/>
          </p:cNvPicPr>
          <p:nvPr/>
        </p:nvPicPr>
        <p:blipFill>
          <a:blip r:embed="rId2"/>
          <a:srcRect/>
          <a:stretch>
            <a:fillRect/>
          </a:stretch>
        </p:blipFill>
        <p:spPr bwMode="auto">
          <a:xfrm>
            <a:off x="228600" y="1752600"/>
            <a:ext cx="4114800" cy="3686801"/>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2438400" y="2362200"/>
            <a:ext cx="4057650" cy="3635595"/>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4724400" y="2819400"/>
            <a:ext cx="4133850" cy="3703869"/>
          </a:xfrm>
          <a:prstGeom prst="rect">
            <a:avLst/>
          </a:prstGeom>
          <a:noFill/>
          <a:ln w="9525">
            <a:noFill/>
            <a:miter lim="800000"/>
            <a:headEnd/>
            <a:tailEnd/>
          </a:ln>
          <a:effectLst/>
        </p:spPr>
      </p:pic>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Relations Tab</a:t>
            </a:r>
            <a:endParaRPr lang="en-US" dirty="0"/>
          </a:p>
        </p:txBody>
      </p:sp>
      <p:pic>
        <p:nvPicPr>
          <p:cNvPr id="8194" name="Picture 2"/>
          <p:cNvPicPr>
            <a:picLocks noChangeAspect="1" noChangeArrowheads="1"/>
          </p:cNvPicPr>
          <p:nvPr/>
        </p:nvPicPr>
        <p:blipFill>
          <a:blip r:embed="rId2"/>
          <a:srcRect r="18125" b="18346"/>
          <a:stretch>
            <a:fillRect/>
          </a:stretch>
        </p:blipFill>
        <p:spPr bwMode="auto">
          <a:xfrm>
            <a:off x="762000" y="1828801"/>
            <a:ext cx="7315200" cy="4411456"/>
          </a:xfrm>
          <a:prstGeom prst="rect">
            <a:avLst/>
          </a:prstGeom>
          <a:noFill/>
          <a:ln w="9525">
            <a:noFill/>
            <a:miter lim="800000"/>
            <a:headEnd/>
            <a:tailEnd/>
          </a:ln>
          <a:effectLst/>
        </p:spPr>
      </p:pic>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Header</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04800" y="2971800"/>
            <a:ext cx="8382000" cy="95410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relations tab displays purchase orders and purchase invoices that have been created for a goods receipt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Right click on line item to drill down to related transaction</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Finalize</a:t>
            </a:r>
            <a:endParaRPr lang="en-US" dirty="0"/>
          </a:p>
        </p:txBody>
      </p:sp>
      <p:pic>
        <p:nvPicPr>
          <p:cNvPr id="1026" name="Picture 2"/>
          <p:cNvPicPr>
            <a:picLocks noChangeAspect="1" noChangeArrowheads="1"/>
          </p:cNvPicPr>
          <p:nvPr/>
        </p:nvPicPr>
        <p:blipFill>
          <a:blip r:embed="rId2"/>
          <a:srcRect/>
          <a:stretch>
            <a:fillRect/>
          </a:stretch>
        </p:blipFill>
        <p:spPr bwMode="auto">
          <a:xfrm>
            <a:off x="152400" y="1752600"/>
            <a:ext cx="4481250" cy="3581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343400" y="2895600"/>
            <a:ext cx="4495800" cy="3593028"/>
          </a:xfrm>
          <a:prstGeom prst="rect">
            <a:avLst/>
          </a:prstGeom>
          <a:noFill/>
          <a:ln w="9525">
            <a:noFill/>
            <a:miter lim="800000"/>
            <a:headEnd/>
            <a:tailEnd/>
          </a:ln>
          <a:effectLst/>
        </p:spPr>
      </p:pic>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Finalize</a:t>
            </a:r>
            <a:endParaRPr lang="en-US" dirty="0"/>
          </a:p>
        </p:txBody>
      </p:sp>
      <p:sp>
        <p:nvSpPr>
          <p:cNvPr id="6" name="TextBox 5"/>
          <p:cNvSpPr txBox="1"/>
          <p:nvPr/>
        </p:nvSpPr>
        <p:spPr>
          <a:xfrm>
            <a:off x="762000" y="1828800"/>
            <a:ext cx="7772400" cy="138499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Finalizing a goods receipt will put the products on the receipt into inventory.  It will also mark the items on the purchase order as received.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Once a goods receipt has been finalized no changes can be made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Shortages on shipments and manufacturing orders can be issued when finalizing a receipt</a:t>
            </a:r>
            <a:endParaRPr lang="en-US" sz="1400" dirty="0">
              <a:solidFill>
                <a:schemeClr val="tx1"/>
              </a:solidFill>
            </a:endParaRPr>
          </a:p>
        </p:txBody>
      </p:sp>
      <p:sp>
        <p:nvSpPr>
          <p:cNvPr id="8" name="TextBox 7"/>
          <p:cNvSpPr txBox="1"/>
          <p:nvPr/>
        </p:nvSpPr>
        <p:spPr>
          <a:xfrm>
            <a:off x="533400" y="3429000"/>
            <a:ext cx="83820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By default a goods receipt dashboard will display when finalizing a goods receipt.  The dashboard can be removed if necessary using the Goods Receipts option </a:t>
            </a:r>
            <a:r>
              <a:rPr lang="en-US" sz="1400" b="1" dirty="0" smtClean="0">
                <a:solidFill>
                  <a:schemeClr val="tx1"/>
                </a:solidFill>
              </a:rPr>
              <a:t>Hide the goods receipt report on </a:t>
            </a:r>
            <a:r>
              <a:rPr lang="en-US" sz="1400" b="1" smtClean="0">
                <a:solidFill>
                  <a:schemeClr val="tx1"/>
                </a:solidFill>
              </a:rPr>
              <a:t>the finalize </a:t>
            </a:r>
            <a:r>
              <a:rPr lang="en-US" sz="1400" b="1" dirty="0" smtClean="0">
                <a:solidFill>
                  <a:schemeClr val="tx1"/>
                </a:solidFill>
              </a:rPr>
              <a:t>wizard</a:t>
            </a:r>
            <a:r>
              <a:rPr lang="en-US" sz="1400" dirty="0" smtClean="0">
                <a:solidFill>
                  <a:schemeClr val="tx1"/>
                </a:solidFill>
              </a:rPr>
              <a:t>.  Enable the option and set the value to Y to remove the dashboard. </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Finalize</a:t>
            </a:r>
            <a:endParaRPr lang="en-US" dirty="0"/>
          </a:p>
        </p:txBody>
      </p:sp>
      <p:sp>
        <p:nvSpPr>
          <p:cNvPr id="6" name="TextBox 5"/>
          <p:cNvSpPr txBox="1"/>
          <p:nvPr/>
        </p:nvSpPr>
        <p:spPr>
          <a:xfrm>
            <a:off x="5257800" y="2895600"/>
            <a:ext cx="3124200" cy="954107"/>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If a product is set to be serialized at time of receipt the serial numbering options dialog will come up when finalizing the goods receipt</a:t>
            </a:r>
            <a:endParaRPr lang="en-US" sz="1400"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304800" y="1905000"/>
            <a:ext cx="4385904" cy="3505200"/>
          </a:xfrm>
          <a:prstGeom prst="rect">
            <a:avLst/>
          </a:prstGeom>
          <a:noFill/>
          <a:ln w="9525">
            <a:noFill/>
            <a:miter lim="800000"/>
            <a:headEnd/>
            <a:tailEnd/>
          </a:ln>
          <a:effectLst/>
        </p:spPr>
      </p:pic>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Goods Receipt Actions</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New Return</a:t>
            </a:r>
            <a:endParaRPr lang="en-US" dirty="0"/>
          </a:p>
        </p:txBody>
      </p:sp>
      <p:sp>
        <p:nvSpPr>
          <p:cNvPr id="8" name="TextBox 7"/>
          <p:cNvSpPr txBox="1"/>
          <p:nvPr/>
        </p:nvSpPr>
        <p:spPr>
          <a:xfrm>
            <a:off x="5562600" y="2895600"/>
            <a:ext cx="3124200" cy="2462213"/>
          </a:xfrm>
          <a:prstGeom prst="rect">
            <a:avLst/>
          </a:prstGeom>
          <a:noFill/>
        </p:spPr>
        <p:txBody>
          <a:bodyPr wrap="square" rtlCol="0">
            <a:spAutoFit/>
          </a:bodyPr>
          <a:lstStyle/>
          <a:p>
            <a:r>
              <a:rPr lang="en-US" sz="1400" dirty="0" smtClean="0">
                <a:solidFill>
                  <a:schemeClr val="tx1"/>
                </a:solidFill>
              </a:rPr>
              <a:t>New return works in much the same way as new receipt.  Instead of a PO that is being received, it is a RMA.  </a:t>
            </a:r>
          </a:p>
          <a:p>
            <a:endParaRPr lang="en-US" sz="1400" dirty="0" smtClean="0">
              <a:solidFill>
                <a:schemeClr val="tx1"/>
              </a:solidFill>
            </a:endParaRPr>
          </a:p>
          <a:p>
            <a:r>
              <a:rPr lang="en-US" sz="1400" dirty="0" smtClean="0">
                <a:solidFill>
                  <a:schemeClr val="tx1"/>
                </a:solidFill>
              </a:rPr>
              <a:t>When entering a new return, specify the RMA, the date of the transaction and a location for the entire RMA to be received to.  If the location is left blank, the location specified on the RMA will be used as the receipt location.</a:t>
            </a:r>
          </a:p>
        </p:txBody>
      </p:sp>
      <p:pic>
        <p:nvPicPr>
          <p:cNvPr id="5122" name="Picture 2"/>
          <p:cNvPicPr>
            <a:picLocks noChangeAspect="1" noChangeArrowheads="1"/>
          </p:cNvPicPr>
          <p:nvPr/>
        </p:nvPicPr>
        <p:blipFill>
          <a:blip r:embed="rId2"/>
          <a:srcRect/>
          <a:stretch>
            <a:fillRect/>
          </a:stretch>
        </p:blipFill>
        <p:spPr bwMode="auto">
          <a:xfrm>
            <a:off x="381000" y="2743200"/>
            <a:ext cx="4953000" cy="2824203"/>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Tab Management</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5" name="TextBox 4"/>
          <p:cNvSpPr txBox="1"/>
          <p:nvPr/>
        </p:nvSpPr>
        <p:spPr>
          <a:xfrm>
            <a:off x="533400" y="1371600"/>
            <a:ext cx="8153400" cy="738664"/>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OPTION:  Using the Style system option </a:t>
            </a:r>
            <a:r>
              <a:rPr lang="en-US" sz="1400" b="1" dirty="0" smtClean="0">
                <a:solidFill>
                  <a:schemeClr val="tx1"/>
                </a:solidFill>
              </a:rPr>
              <a:t>Section tab orientation </a:t>
            </a:r>
            <a:r>
              <a:rPr lang="en-US" sz="1400" dirty="0" smtClean="0">
                <a:solidFill>
                  <a:schemeClr val="tx1"/>
                </a:solidFill>
              </a:rPr>
              <a:t>to move the tabs from the top of the module to the left of the module.  Enable the option and set the value to L to move data tabs to the left of the module.  </a:t>
            </a:r>
            <a:endParaRPr lang="en-US" sz="1400" b="1" dirty="0">
              <a:solidFill>
                <a:schemeClr val="tx1"/>
              </a:solidFill>
            </a:endParaRPr>
          </a:p>
        </p:txBody>
      </p:sp>
      <p:pic>
        <p:nvPicPr>
          <p:cNvPr id="3074" name="Picture 2"/>
          <p:cNvPicPr>
            <a:picLocks noChangeAspect="1" noChangeArrowheads="1"/>
          </p:cNvPicPr>
          <p:nvPr/>
        </p:nvPicPr>
        <p:blipFill>
          <a:blip r:embed="rId2"/>
          <a:srcRect r="18125" b="9044"/>
          <a:stretch>
            <a:fillRect/>
          </a:stretch>
        </p:blipFill>
        <p:spPr bwMode="auto">
          <a:xfrm>
            <a:off x="1524000" y="2362200"/>
            <a:ext cx="6019800" cy="40438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Rectangle 5"/>
          <p:cNvSpPr/>
          <p:nvPr/>
        </p:nvSpPr>
        <p:spPr>
          <a:xfrm>
            <a:off x="2286000" y="1981200"/>
            <a:ext cx="4572000" cy="1754326"/>
          </a:xfrm>
          <a:prstGeom prst="rect">
            <a:avLst/>
          </a:prstGeom>
        </p:spPr>
        <p:txBody>
          <a:bodyPr>
            <a:spAutoFit/>
          </a:bodyPr>
          <a:lstStyle/>
          <a:p>
            <a:pPr algn="ctr"/>
            <a:r>
              <a:rPr lang="en-US" dirty="0" smtClean="0"/>
              <a:t>Product Training</a:t>
            </a:r>
          </a:p>
          <a:p>
            <a:pPr algn="ctr"/>
            <a:r>
              <a:rPr lang="en-US" dirty="0" smtClean="0"/>
              <a:t>Printing Reports and Documents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Reports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923330"/>
          </a:xfrm>
          <a:prstGeom prst="rect">
            <a:avLst/>
          </a:prstGeom>
          <a:noFill/>
        </p:spPr>
        <p:txBody>
          <a:bodyPr wrap="square" rtlCol="0">
            <a:spAutoFit/>
          </a:bodyPr>
          <a:lstStyle/>
          <a:p>
            <a:r>
              <a:rPr lang="en-US" sz="1800" dirty="0" smtClean="0">
                <a:solidFill>
                  <a:schemeClr val="tx1"/>
                </a:solidFill>
              </a:rPr>
              <a:t>Reports can be run directly from the report list.  To access the report list click on the report icon located at the top of the screen as shown or select the Reports from the Tools menu..</a:t>
            </a:r>
            <a:endParaRPr lang="en-US" sz="1800"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2133600" y="2438400"/>
            <a:ext cx="4932123"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6400800" cy="990600"/>
          </a:xfrm>
        </p:spPr>
        <p:txBody>
          <a:bodyPr/>
          <a:lstStyle/>
          <a:p>
            <a:r>
              <a:rPr lang="en-US" dirty="0" smtClean="0">
                <a:solidFill>
                  <a:schemeClr val="bg1"/>
                </a:solidFill>
              </a:rPr>
              <a:t>Reports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646331"/>
          </a:xfrm>
          <a:prstGeom prst="rect">
            <a:avLst/>
          </a:prstGeom>
          <a:noFill/>
        </p:spPr>
        <p:txBody>
          <a:bodyPr wrap="square" rtlCol="0">
            <a:spAutoFit/>
          </a:bodyPr>
          <a:lstStyle/>
          <a:p>
            <a:r>
              <a:rPr lang="en-US" sz="1800" dirty="0" smtClean="0">
                <a:solidFill>
                  <a:schemeClr val="tx1"/>
                </a:solidFill>
              </a:rPr>
              <a:t>Reports are organized in folders.  By default, they are grouped by function.  Your implementation may change this structure to better suit your company if needed.</a:t>
            </a:r>
            <a:endParaRPr lang="en-US" sz="1800"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1524000" y="1905000"/>
            <a:ext cx="5810250" cy="4676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6400800" cy="990600"/>
          </a:xfrm>
        </p:spPr>
        <p:txBody>
          <a:bodyPr/>
          <a:lstStyle/>
          <a:p>
            <a:r>
              <a:rPr lang="en-US" dirty="0" smtClean="0">
                <a:solidFill>
                  <a:schemeClr val="bg1"/>
                </a:solidFill>
              </a:rPr>
              <a:t>Reports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1477328"/>
          </a:xfrm>
          <a:prstGeom prst="rect">
            <a:avLst/>
          </a:prstGeom>
          <a:noFill/>
        </p:spPr>
        <p:txBody>
          <a:bodyPr wrap="square" rtlCol="0">
            <a:spAutoFit/>
          </a:bodyPr>
          <a:lstStyle/>
          <a:p>
            <a:r>
              <a:rPr lang="en-US" sz="1800" dirty="0" smtClean="0">
                <a:solidFill>
                  <a:schemeClr val="tx1"/>
                </a:solidFill>
              </a:rPr>
              <a:t>A report may work a little differently than others.  For instance, it may require a customer number, a part number, date range, etc.  There are however, similarities to how the functions surrounding the report work.  Here is an Aged Receivables report.  Notice the plus sign next to the invoice number.  Clicking on the plus sign will expand the report and give more detail for the line.</a:t>
            </a:r>
            <a:endParaRPr lang="en-US" sz="1800"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152400" y="2743200"/>
            <a:ext cx="8740485" cy="30337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Reports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2031325"/>
          </a:xfrm>
          <a:prstGeom prst="rect">
            <a:avLst/>
          </a:prstGeom>
          <a:noFill/>
        </p:spPr>
        <p:txBody>
          <a:bodyPr wrap="square" rtlCol="0">
            <a:spAutoFit/>
          </a:bodyPr>
          <a:lstStyle/>
          <a:p>
            <a:r>
              <a:rPr lang="en-US" sz="1800" dirty="0" smtClean="0">
                <a:solidFill>
                  <a:schemeClr val="tx1"/>
                </a:solidFill>
              </a:rPr>
              <a:t>This screen shot show the result of clicking on the first plus sign.</a:t>
            </a:r>
          </a:p>
          <a:p>
            <a:endParaRPr lang="en-US" sz="1800" dirty="0" smtClean="0">
              <a:solidFill>
                <a:schemeClr val="tx1"/>
              </a:solidFill>
            </a:endParaRPr>
          </a:p>
          <a:p>
            <a:r>
              <a:rPr lang="en-US" sz="1800" dirty="0" smtClean="0">
                <a:solidFill>
                  <a:schemeClr val="tx1"/>
                </a:solidFill>
              </a:rPr>
              <a:t>Note the additional detail.  This report will also allow us to drill down to the invoice by clicking on the invoice.  You can tell it is a drill down because the cursor changes to a hand when it passes over the invoice number, just like a hyper-link in Internet Explorer.  Multiple drill downs can exist on the same report, and can be configured by the system administrator.</a:t>
            </a:r>
            <a:endParaRPr lang="en-US" sz="1800" dirty="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1066800" y="3810000"/>
            <a:ext cx="5981700" cy="1790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Reports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646331"/>
          </a:xfrm>
          <a:prstGeom prst="rect">
            <a:avLst/>
          </a:prstGeom>
          <a:noFill/>
        </p:spPr>
        <p:txBody>
          <a:bodyPr wrap="square" rtlCol="0">
            <a:spAutoFit/>
          </a:bodyPr>
          <a:lstStyle/>
          <a:p>
            <a:r>
              <a:rPr lang="en-US" sz="1800" dirty="0" smtClean="0">
                <a:solidFill>
                  <a:schemeClr val="tx1"/>
                </a:solidFill>
              </a:rPr>
              <a:t>Once you have run the report you can export it, mail it, fax it, convert it, etc.  Most of the options are shown below and are self explanatory.</a:t>
            </a:r>
          </a:p>
        </p:txBody>
      </p:sp>
      <p:pic>
        <p:nvPicPr>
          <p:cNvPr id="5122" name="Picture 2"/>
          <p:cNvPicPr>
            <a:picLocks noChangeAspect="1" noChangeArrowheads="1"/>
          </p:cNvPicPr>
          <p:nvPr/>
        </p:nvPicPr>
        <p:blipFill>
          <a:blip r:embed="rId2"/>
          <a:srcRect/>
          <a:stretch>
            <a:fillRect/>
          </a:stretch>
        </p:blipFill>
        <p:spPr bwMode="auto">
          <a:xfrm>
            <a:off x="457200" y="2133600"/>
            <a:ext cx="2133600" cy="3070303"/>
          </a:xfrm>
          <a:prstGeom prst="rect">
            <a:avLst/>
          </a:prstGeom>
          <a:noFill/>
          <a:ln w="9525">
            <a:noFill/>
            <a:miter lim="800000"/>
            <a:headEnd/>
            <a:tailEnd/>
          </a:ln>
          <a:effectLst/>
        </p:spPr>
      </p:pic>
      <p:sp>
        <p:nvSpPr>
          <p:cNvPr id="6" name="TextBox 5"/>
          <p:cNvSpPr txBox="1"/>
          <p:nvPr/>
        </p:nvSpPr>
        <p:spPr>
          <a:xfrm>
            <a:off x="3200400" y="2590800"/>
            <a:ext cx="5562600" cy="2246769"/>
          </a:xfrm>
          <a:prstGeom prst="rect">
            <a:avLst/>
          </a:prstGeom>
          <a:solidFill>
            <a:schemeClr val="tx2">
              <a:lumMod val="20000"/>
              <a:lumOff val="80000"/>
            </a:schemeClr>
          </a:solidFill>
        </p:spPr>
        <p:txBody>
          <a:bodyPr wrap="square" rtlCol="0">
            <a:spAutoFit/>
          </a:bodyPr>
          <a:lstStyle/>
          <a:p>
            <a:r>
              <a:rPr lang="en-US" sz="1400" dirty="0" smtClean="0">
                <a:solidFill>
                  <a:schemeClr val="tx1"/>
                </a:solidFill>
              </a:rPr>
              <a:t>SYSTEM SETTING:  Reports have a default time-out 1 minute 40 seconds which is the time the report has to generate.  If reports are require more time to run, and time-out errors occur when running a report, the time-out limit can be increased.  Use the Reports system option </a:t>
            </a:r>
            <a:r>
              <a:rPr lang="en-US" sz="1400" b="1" dirty="0" smtClean="0">
                <a:solidFill>
                  <a:schemeClr val="tx1"/>
                </a:solidFill>
              </a:rPr>
              <a:t>Report Timeout (defaults to 100000 milliseconds)</a:t>
            </a:r>
            <a:r>
              <a:rPr lang="en-US" sz="1400" dirty="0" smtClean="0">
                <a:solidFill>
                  <a:schemeClr val="tx1"/>
                </a:solidFill>
              </a:rPr>
              <a:t> to increase the timeout period.  Enable the option and set the value to the number of milliseconds that should be used.</a:t>
            </a:r>
          </a:p>
          <a:p>
            <a:r>
              <a:rPr lang="en-US" sz="1400" dirty="0" smtClean="0">
                <a:solidFill>
                  <a:schemeClr val="tx1"/>
                </a:solidFill>
              </a:rPr>
              <a:t>NOTE:  If there is an error while running the report, WinMan will be “frozen” until the timeout period has passed.  Care should be taken with increases to this option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Lean and Integrated</a:t>
            </a:r>
            <a:endParaRPr lang="en-US" dirty="0"/>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31746" name="Rectangle 2"/>
          <p:cNvSpPr>
            <a:spLocks noChangeArrowheads="1"/>
          </p:cNvSpPr>
          <p:nvPr/>
        </p:nvSpPr>
        <p:spPr bwMode="auto">
          <a:xfrm>
            <a:off x="228600" y="1828800"/>
            <a:ext cx="84582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WinMan has all of the tools necessary for running a lean operation.  It also has full functionality for “push” operations and can work in a mixed mode (both lean and traditional) environment.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WinMan is a completely </a:t>
            </a:r>
            <a:r>
              <a:rPr kumimoji="0" lang="en-US" sz="24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integrated</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system. This means that there is generally a financial impact when a transaction occurs, such as receiving inventory, shipping goods, etc.</a:t>
            </a:r>
            <a:endParaRPr lang="en-US" sz="2400" dirty="0" smtClean="0">
              <a:solidFill>
                <a:schemeClr val="tx1"/>
              </a:solidFill>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Users of the system need to be aware that there is a cause and effect for any action that takes place.</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Reports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646331"/>
          </a:xfrm>
          <a:prstGeom prst="rect">
            <a:avLst/>
          </a:prstGeom>
          <a:noFill/>
        </p:spPr>
        <p:txBody>
          <a:bodyPr wrap="square" rtlCol="0">
            <a:spAutoFit/>
          </a:bodyPr>
          <a:lstStyle/>
          <a:p>
            <a:r>
              <a:rPr lang="en-US" sz="1800" dirty="0" smtClean="0">
                <a:solidFill>
                  <a:schemeClr val="tx1"/>
                </a:solidFill>
              </a:rPr>
              <a:t>Subscriptions allow a report to be run on a schedule and emailed to specified recipients.</a:t>
            </a:r>
          </a:p>
        </p:txBody>
      </p:sp>
      <p:pic>
        <p:nvPicPr>
          <p:cNvPr id="6146" name="Picture 2"/>
          <p:cNvPicPr>
            <a:picLocks noChangeAspect="1" noChangeArrowheads="1"/>
          </p:cNvPicPr>
          <p:nvPr/>
        </p:nvPicPr>
        <p:blipFill>
          <a:blip r:embed="rId2"/>
          <a:srcRect/>
          <a:stretch>
            <a:fillRect/>
          </a:stretch>
        </p:blipFill>
        <p:spPr bwMode="auto">
          <a:xfrm>
            <a:off x="425805" y="1905000"/>
            <a:ext cx="3993795" cy="32766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4814888" y="1600200"/>
            <a:ext cx="3338512" cy="36031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Reports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1200329"/>
          </a:xfrm>
          <a:prstGeom prst="rect">
            <a:avLst/>
          </a:prstGeom>
          <a:noFill/>
        </p:spPr>
        <p:txBody>
          <a:bodyPr wrap="square" rtlCol="0">
            <a:spAutoFit/>
          </a:bodyPr>
          <a:lstStyle/>
          <a:p>
            <a:r>
              <a:rPr lang="en-US" sz="1800" dirty="0" smtClean="0">
                <a:solidFill>
                  <a:schemeClr val="tx1"/>
                </a:solidFill>
              </a:rPr>
              <a:t>Reports can also be accessed outside of WinMan using an internet browser.</a:t>
            </a:r>
          </a:p>
          <a:p>
            <a:endParaRPr lang="en-US" sz="1800" dirty="0" smtClean="0">
              <a:solidFill>
                <a:schemeClr val="tx1"/>
              </a:solidFill>
            </a:endParaRPr>
          </a:p>
          <a:p>
            <a:r>
              <a:rPr lang="en-US" sz="1800" dirty="0" smtClean="0">
                <a:solidFill>
                  <a:schemeClr val="tx1"/>
                </a:solidFill>
              </a:rPr>
              <a:t>In the browser, type the SQL server name and “\Reports”.  If the SQL server name is WinMan you would enter </a:t>
            </a:r>
            <a:r>
              <a:rPr lang="en-US" sz="1800" dirty="0" err="1" smtClean="0">
                <a:solidFill>
                  <a:schemeClr val="tx1"/>
                </a:solidFill>
              </a:rPr>
              <a:t>Winman</a:t>
            </a:r>
            <a:r>
              <a:rPr lang="en-US" sz="1800" dirty="0" smtClean="0">
                <a:solidFill>
                  <a:schemeClr val="tx1"/>
                </a:solidFill>
              </a:rPr>
              <a:t>\Reports.</a:t>
            </a:r>
          </a:p>
        </p:txBody>
      </p:sp>
      <p:pic>
        <p:nvPicPr>
          <p:cNvPr id="467970" name="Picture 2"/>
          <p:cNvPicPr>
            <a:picLocks noChangeAspect="1" noChangeArrowheads="1"/>
          </p:cNvPicPr>
          <p:nvPr/>
        </p:nvPicPr>
        <p:blipFill>
          <a:blip r:embed="rId2"/>
          <a:srcRect t="14603" b="47620"/>
          <a:stretch>
            <a:fillRect/>
          </a:stretch>
        </p:blipFill>
        <p:spPr bwMode="auto">
          <a:xfrm>
            <a:off x="457200" y="2819400"/>
            <a:ext cx="8039206"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Report Security</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1477328"/>
          </a:xfrm>
          <a:prstGeom prst="rect">
            <a:avLst/>
          </a:prstGeom>
          <a:noFill/>
        </p:spPr>
        <p:txBody>
          <a:bodyPr wrap="square" rtlCol="0">
            <a:spAutoFit/>
          </a:bodyPr>
          <a:lstStyle/>
          <a:p>
            <a:r>
              <a:rPr lang="en-US" sz="1800" dirty="0" smtClean="0">
                <a:solidFill>
                  <a:schemeClr val="tx1"/>
                </a:solidFill>
              </a:rPr>
              <a:t>To set-up report security enter the Report Portal and select the Show Details icon on the header bar. Security can be set for a specific folder or a specific report.  In the example below, security is set for a folder.  However, to set security for a specific report, simply drill down to the report and follow the same steps.</a:t>
            </a:r>
          </a:p>
          <a:p>
            <a:endParaRPr lang="en-US" sz="1800" dirty="0" smtClean="0">
              <a:solidFill>
                <a:schemeClr val="tx1"/>
              </a:solidFill>
            </a:endParaRPr>
          </a:p>
        </p:txBody>
      </p:sp>
      <p:pic>
        <p:nvPicPr>
          <p:cNvPr id="468994" name="Picture 2"/>
          <p:cNvPicPr>
            <a:picLocks noChangeAspect="1" noChangeArrowheads="1"/>
          </p:cNvPicPr>
          <p:nvPr/>
        </p:nvPicPr>
        <p:blipFill>
          <a:blip r:embed="rId2"/>
          <a:srcRect t="14603" b="35873"/>
          <a:stretch>
            <a:fillRect/>
          </a:stretch>
        </p:blipFill>
        <p:spPr bwMode="auto">
          <a:xfrm>
            <a:off x="304800" y="2590800"/>
            <a:ext cx="8642789"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Report Security</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646331"/>
          </a:xfrm>
          <a:prstGeom prst="rect">
            <a:avLst/>
          </a:prstGeom>
          <a:noFill/>
        </p:spPr>
        <p:txBody>
          <a:bodyPr wrap="square" rtlCol="0">
            <a:spAutoFit/>
          </a:bodyPr>
          <a:lstStyle/>
          <a:p>
            <a:r>
              <a:rPr lang="en-US" sz="1800" dirty="0" smtClean="0">
                <a:solidFill>
                  <a:schemeClr val="tx1"/>
                </a:solidFill>
              </a:rPr>
              <a:t>Select the Edit icon for the folder that security is being set for and then select the Security Tab</a:t>
            </a:r>
          </a:p>
        </p:txBody>
      </p:sp>
      <p:pic>
        <p:nvPicPr>
          <p:cNvPr id="470018" name="Picture 2"/>
          <p:cNvPicPr>
            <a:picLocks noChangeAspect="1" noChangeArrowheads="1"/>
          </p:cNvPicPr>
          <p:nvPr/>
        </p:nvPicPr>
        <p:blipFill>
          <a:blip r:embed="rId2"/>
          <a:srcRect t="13333" b="39999"/>
          <a:stretch>
            <a:fillRect/>
          </a:stretch>
        </p:blipFill>
        <p:spPr bwMode="auto">
          <a:xfrm>
            <a:off x="685800" y="1905000"/>
            <a:ext cx="7561455" cy="2209800"/>
          </a:xfrm>
          <a:prstGeom prst="rect">
            <a:avLst/>
          </a:prstGeom>
          <a:noFill/>
          <a:ln w="9525">
            <a:noFill/>
            <a:miter lim="800000"/>
            <a:headEnd/>
            <a:tailEnd/>
          </a:ln>
        </p:spPr>
      </p:pic>
      <p:pic>
        <p:nvPicPr>
          <p:cNvPr id="470019" name="Picture 3"/>
          <p:cNvPicPr>
            <a:picLocks noChangeAspect="1" noChangeArrowheads="1"/>
          </p:cNvPicPr>
          <p:nvPr/>
        </p:nvPicPr>
        <p:blipFill>
          <a:blip r:embed="rId3"/>
          <a:srcRect t="13333" b="53334"/>
          <a:stretch>
            <a:fillRect/>
          </a:stretch>
        </p:blipFill>
        <p:spPr bwMode="auto">
          <a:xfrm>
            <a:off x="685800" y="4495800"/>
            <a:ext cx="7702358"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Report Security</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923330"/>
          </a:xfrm>
          <a:prstGeom prst="rect">
            <a:avLst/>
          </a:prstGeom>
          <a:noFill/>
        </p:spPr>
        <p:txBody>
          <a:bodyPr wrap="square" rtlCol="0">
            <a:spAutoFit/>
          </a:bodyPr>
          <a:lstStyle/>
          <a:p>
            <a:r>
              <a:rPr lang="en-US" sz="1800" dirty="0" smtClean="0">
                <a:solidFill>
                  <a:schemeClr val="tx1"/>
                </a:solidFill>
              </a:rPr>
              <a:t>Click on the column heading Group or User. Grant access for users or user groups that have been setup in the Windows Domain Controller.</a:t>
            </a:r>
          </a:p>
          <a:p>
            <a:endParaRPr lang="en-US" sz="1800" dirty="0" smtClean="0">
              <a:solidFill>
                <a:schemeClr val="tx1"/>
              </a:solidFill>
            </a:endParaRPr>
          </a:p>
        </p:txBody>
      </p:sp>
      <p:pic>
        <p:nvPicPr>
          <p:cNvPr id="471042" name="Picture 2"/>
          <p:cNvPicPr>
            <a:picLocks noChangeAspect="1" noChangeArrowheads="1"/>
          </p:cNvPicPr>
          <p:nvPr/>
        </p:nvPicPr>
        <p:blipFill>
          <a:blip r:embed="rId2"/>
          <a:srcRect t="14722" b="57222"/>
          <a:stretch>
            <a:fillRect/>
          </a:stretch>
        </p:blipFill>
        <p:spPr bwMode="auto">
          <a:xfrm>
            <a:off x="381000" y="3124200"/>
            <a:ext cx="825676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Prints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1754326"/>
          </a:xfrm>
          <a:prstGeom prst="rect">
            <a:avLst/>
          </a:prstGeom>
          <a:noFill/>
        </p:spPr>
        <p:txBody>
          <a:bodyPr wrap="square" rtlCol="0">
            <a:spAutoFit/>
          </a:bodyPr>
          <a:lstStyle/>
          <a:p>
            <a:r>
              <a:rPr lang="en-US" sz="1800" dirty="0" smtClean="0">
                <a:solidFill>
                  <a:schemeClr val="tx1"/>
                </a:solidFill>
              </a:rPr>
              <a:t>Prints are reports such as invoices, sales orders, picking slips, etc. Prints are typically used for an individual item where a report is for a larger data set.  The available prints for the different areas of the system are shown in the print window on the bottom right hand side of the screen. The display window for the prints is the same one used for reports.</a:t>
            </a:r>
          </a:p>
          <a:p>
            <a:endParaRPr lang="en-US" sz="1800" dirty="0" smtClean="0">
              <a:solidFill>
                <a:schemeClr val="tx1"/>
              </a:solidFill>
            </a:endParaRPr>
          </a:p>
        </p:txBody>
      </p:sp>
      <p:pic>
        <p:nvPicPr>
          <p:cNvPr id="7" name="Picture 6"/>
          <p:cNvPicPr/>
          <p:nvPr/>
        </p:nvPicPr>
        <p:blipFill>
          <a:blip r:embed="rId2"/>
          <a:srcRect b="3631"/>
          <a:stretch>
            <a:fillRect/>
          </a:stretch>
        </p:blipFill>
        <p:spPr bwMode="auto">
          <a:xfrm>
            <a:off x="685800" y="3048000"/>
            <a:ext cx="4953000" cy="3200400"/>
          </a:xfrm>
          <a:prstGeom prst="rect">
            <a:avLst/>
          </a:prstGeom>
          <a:noFill/>
          <a:ln w="9525">
            <a:noFill/>
            <a:miter lim="800000"/>
            <a:headEnd/>
            <a:tailEnd/>
          </a:ln>
        </p:spPr>
      </p:pic>
      <p:sp>
        <p:nvSpPr>
          <p:cNvPr id="7170" name="AutoShape 2"/>
          <p:cNvSpPr>
            <a:spLocks noChangeArrowheads="1"/>
          </p:cNvSpPr>
          <p:nvPr/>
        </p:nvSpPr>
        <p:spPr bwMode="auto">
          <a:xfrm>
            <a:off x="4572000" y="5562600"/>
            <a:ext cx="1009650" cy="704850"/>
          </a:xfrm>
          <a:prstGeom prst="roundRect">
            <a:avLst>
              <a:gd name="adj" fmla="val 16667"/>
            </a:avLst>
          </a:prstGeom>
          <a:noFill/>
          <a:ln w="25400">
            <a:solidFill>
              <a:srgbClr val="9933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5943600" y="4038600"/>
            <a:ext cx="2971800" cy="1477328"/>
          </a:xfrm>
          <a:prstGeom prst="rect">
            <a:avLst/>
          </a:prstGeom>
          <a:noFill/>
        </p:spPr>
        <p:txBody>
          <a:bodyPr wrap="square" rtlCol="0">
            <a:spAutoFit/>
          </a:bodyPr>
          <a:lstStyle/>
          <a:p>
            <a:r>
              <a:rPr lang="en-US" sz="1800" dirty="0" smtClean="0">
                <a:solidFill>
                  <a:schemeClr val="tx1"/>
                </a:solidFill>
              </a:rPr>
              <a:t>Right clicking on a “Print” or document will allow you to specify where and/or how you want the system to output the report.</a:t>
            </a: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Print Preferences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2585323"/>
          </a:xfrm>
          <a:prstGeom prst="rect">
            <a:avLst/>
          </a:prstGeom>
          <a:noFill/>
        </p:spPr>
        <p:txBody>
          <a:bodyPr wrap="square" rtlCol="0">
            <a:spAutoFit/>
          </a:bodyPr>
          <a:lstStyle/>
          <a:p>
            <a:r>
              <a:rPr lang="en-US" sz="1800" dirty="0" smtClean="0">
                <a:solidFill>
                  <a:schemeClr val="tx1"/>
                </a:solidFill>
              </a:rPr>
              <a:t>Prints that are sent out to customers or suppliers can have print preferences set up.  </a:t>
            </a:r>
          </a:p>
          <a:p>
            <a:endParaRPr lang="en-US" sz="1800" dirty="0" smtClean="0">
              <a:solidFill>
                <a:schemeClr val="tx1"/>
              </a:solidFill>
            </a:endParaRPr>
          </a:p>
          <a:p>
            <a:r>
              <a:rPr lang="en-US" sz="1800" dirty="0" smtClean="0">
                <a:solidFill>
                  <a:schemeClr val="tx1"/>
                </a:solidFill>
              </a:rPr>
              <a:t>Print preferences can be set up for any standard print or custom print provided the print is a Print menu item in at least 1 module.  (</a:t>
            </a:r>
            <a:r>
              <a:rPr lang="en-US" sz="1800" dirty="0" err="1" smtClean="0">
                <a:solidFill>
                  <a:schemeClr val="tx1"/>
                </a:solidFill>
              </a:rPr>
              <a:t>ie</a:t>
            </a:r>
            <a:r>
              <a:rPr lang="en-US" sz="1800" dirty="0" smtClean="0">
                <a:solidFill>
                  <a:schemeClr val="tx1"/>
                </a:solidFill>
              </a:rPr>
              <a:t> Quotation print in the Sales Orders module)</a:t>
            </a:r>
          </a:p>
          <a:p>
            <a:endParaRPr lang="en-US" sz="1800" dirty="0" smtClean="0">
              <a:solidFill>
                <a:schemeClr val="tx1"/>
              </a:solidFill>
            </a:endParaRPr>
          </a:p>
          <a:p>
            <a:r>
              <a:rPr lang="en-US" sz="1800" dirty="0" smtClean="0">
                <a:solidFill>
                  <a:schemeClr val="tx1"/>
                </a:solidFill>
              </a:rPr>
              <a:t>Print Preferences have a default that is set up in the System Options module on the Process Events Tab, in the Report Preferences section</a:t>
            </a:r>
          </a:p>
        </p:txBody>
      </p:sp>
      <p:pic>
        <p:nvPicPr>
          <p:cNvPr id="1026" name="Picture 2"/>
          <p:cNvPicPr>
            <a:picLocks noChangeAspect="1" noChangeArrowheads="1"/>
          </p:cNvPicPr>
          <p:nvPr/>
        </p:nvPicPr>
        <p:blipFill>
          <a:blip r:embed="rId2"/>
          <a:srcRect t="9302" r="19375" b="54522"/>
          <a:stretch>
            <a:fillRect/>
          </a:stretch>
        </p:blipFill>
        <p:spPr bwMode="auto">
          <a:xfrm>
            <a:off x="381000" y="3962400"/>
            <a:ext cx="8077200" cy="2191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Print Preferences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pic>
        <p:nvPicPr>
          <p:cNvPr id="2050" name="Picture 2"/>
          <p:cNvPicPr>
            <a:picLocks noChangeAspect="1" noChangeArrowheads="1"/>
          </p:cNvPicPr>
          <p:nvPr/>
        </p:nvPicPr>
        <p:blipFill>
          <a:blip r:embed="rId2"/>
          <a:srcRect/>
          <a:stretch>
            <a:fillRect/>
          </a:stretch>
        </p:blipFill>
        <p:spPr bwMode="auto">
          <a:xfrm>
            <a:off x="228600" y="1219200"/>
            <a:ext cx="4191000" cy="332056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572000" y="2971800"/>
            <a:ext cx="4135515"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990600"/>
          </a:xfrm>
        </p:spPr>
        <p:txBody>
          <a:bodyPr/>
          <a:lstStyle/>
          <a:p>
            <a:r>
              <a:rPr lang="en-US" dirty="0" smtClean="0">
                <a:solidFill>
                  <a:schemeClr val="bg1"/>
                </a:solidFill>
              </a:rPr>
              <a:t>Print Preferences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4524315"/>
          </a:xfrm>
          <a:prstGeom prst="rect">
            <a:avLst/>
          </a:prstGeom>
          <a:noFill/>
        </p:spPr>
        <p:txBody>
          <a:bodyPr wrap="square" rtlCol="0">
            <a:spAutoFit/>
          </a:bodyPr>
          <a:lstStyle/>
          <a:p>
            <a:r>
              <a:rPr lang="en-US" sz="1800" dirty="0" smtClean="0">
                <a:solidFill>
                  <a:schemeClr val="tx1"/>
                </a:solidFill>
              </a:rPr>
              <a:t>Print Preferences set up for customers will have a setting in the customer module to change (See Customers documentation) and print preferences for suppliers will have a setting in the supplier module to change (See Suppliers documentation)</a:t>
            </a:r>
          </a:p>
          <a:p>
            <a:endParaRPr lang="en-US" sz="1800" dirty="0" smtClean="0">
              <a:solidFill>
                <a:schemeClr val="tx1"/>
              </a:solidFill>
            </a:endParaRPr>
          </a:p>
          <a:p>
            <a:r>
              <a:rPr lang="en-US" sz="1800" dirty="0" smtClean="0">
                <a:solidFill>
                  <a:schemeClr val="tx1"/>
                </a:solidFill>
              </a:rPr>
              <a:t>To add a Print Preference right click on either Customers or Suppliers and select Add.</a:t>
            </a:r>
          </a:p>
          <a:p>
            <a:endParaRPr lang="en-US" sz="1800" dirty="0" smtClean="0">
              <a:solidFill>
                <a:schemeClr val="tx1"/>
              </a:solidFill>
            </a:endParaRPr>
          </a:p>
          <a:p>
            <a:r>
              <a:rPr lang="en-US" sz="1800" dirty="0" smtClean="0">
                <a:solidFill>
                  <a:schemeClr val="tx1"/>
                </a:solidFill>
              </a:rPr>
              <a:t>Select the report and the default sending method.  Any or all print methods can be selected.  </a:t>
            </a:r>
          </a:p>
          <a:p>
            <a:r>
              <a:rPr lang="en-US" sz="1800" dirty="0" smtClean="0">
                <a:solidFill>
                  <a:schemeClr val="tx1"/>
                </a:solidFill>
              </a:rPr>
              <a:t>Note:  Archive will add a PDF copy of the print to the item (</a:t>
            </a:r>
            <a:r>
              <a:rPr lang="en-US" sz="1800" dirty="0" err="1" smtClean="0">
                <a:solidFill>
                  <a:schemeClr val="tx1"/>
                </a:solidFill>
              </a:rPr>
              <a:t>ie</a:t>
            </a:r>
            <a:r>
              <a:rPr lang="en-US" sz="1800" dirty="0" smtClean="0">
                <a:solidFill>
                  <a:schemeClr val="tx1"/>
                </a:solidFill>
              </a:rPr>
              <a:t> Sales Order) in the module the print was sent from (Sales Orders).</a:t>
            </a:r>
          </a:p>
          <a:p>
            <a:endParaRPr lang="en-US" sz="1800" dirty="0" smtClean="0">
              <a:solidFill>
                <a:schemeClr val="tx1"/>
              </a:solidFill>
            </a:endParaRPr>
          </a:p>
          <a:p>
            <a:r>
              <a:rPr lang="en-US" sz="1800" dirty="0" smtClean="0">
                <a:solidFill>
                  <a:schemeClr val="tx1"/>
                </a:solidFill>
              </a:rPr>
              <a:t>To add attachments use the attachment tab and right click in the area.  Select the option Add and add any documents to be attached.  This could be a terms and conditions document.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srcRect/>
          <a:stretch>
            <a:fillRect/>
          </a:stretch>
        </p:blipFill>
        <p:spPr bwMode="auto">
          <a:xfrm>
            <a:off x="304800" y="2895600"/>
            <a:ext cx="4354559" cy="3290888"/>
          </a:xfrm>
          <a:prstGeom prst="rect">
            <a:avLst/>
          </a:prstGeom>
          <a:noFill/>
          <a:ln w="9525">
            <a:noFill/>
            <a:miter lim="800000"/>
            <a:headEnd/>
            <a:tailEnd/>
          </a:ln>
          <a:effectLst/>
        </p:spPr>
      </p:pic>
      <p:sp>
        <p:nvSpPr>
          <p:cNvPr id="2" name="Title 1"/>
          <p:cNvSpPr>
            <a:spLocks noGrp="1"/>
          </p:cNvSpPr>
          <p:nvPr>
            <p:ph type="title"/>
          </p:nvPr>
        </p:nvSpPr>
        <p:spPr>
          <a:xfrm>
            <a:off x="381000" y="0"/>
            <a:ext cx="6553200" cy="990600"/>
          </a:xfrm>
        </p:spPr>
        <p:txBody>
          <a:bodyPr/>
          <a:lstStyle/>
          <a:p>
            <a:r>
              <a:rPr lang="en-US" sz="4000" dirty="0" smtClean="0">
                <a:solidFill>
                  <a:schemeClr val="bg1"/>
                </a:solidFill>
              </a:rPr>
              <a:t>Attached Documents</a:t>
            </a:r>
            <a:endParaRPr lang="en-US" sz="4000" dirty="0">
              <a:solidFill>
                <a:schemeClr val="bg1"/>
              </a:solidFill>
            </a:endParaRPr>
          </a:p>
        </p:txBody>
      </p:sp>
      <p:sp>
        <p:nvSpPr>
          <p:cNvPr id="3" name="Date Placeholder 2"/>
          <p:cNvSpPr>
            <a:spLocks noGrp="1"/>
          </p:cNvSpPr>
          <p:nvPr>
            <p:ph type="dt" sz="half" idx="10"/>
          </p:nvPr>
        </p:nvSpPr>
        <p:spPr/>
        <p:txBody>
          <a:bodyPr/>
          <a:lstStyle/>
          <a:p>
            <a:pPr>
              <a:defRPr/>
            </a:pPr>
            <a:r>
              <a:rPr lang="en-US" dirty="0" smtClean="0"/>
              <a:t>©2008 TTW</a:t>
            </a:r>
            <a:endParaRPr lang="en-US" dirty="0"/>
          </a:p>
        </p:txBody>
      </p:sp>
      <p:sp>
        <p:nvSpPr>
          <p:cNvPr id="4" name="TextBox 3"/>
          <p:cNvSpPr txBox="1"/>
          <p:nvPr/>
        </p:nvSpPr>
        <p:spPr>
          <a:xfrm>
            <a:off x="381000" y="1219200"/>
            <a:ext cx="8382000" cy="1477328"/>
          </a:xfrm>
          <a:prstGeom prst="rect">
            <a:avLst/>
          </a:prstGeom>
          <a:noFill/>
        </p:spPr>
        <p:txBody>
          <a:bodyPr wrap="square" rtlCol="0">
            <a:spAutoFit/>
          </a:bodyPr>
          <a:lstStyle/>
          <a:p>
            <a:r>
              <a:rPr lang="en-US" sz="1800" dirty="0" smtClean="0">
                <a:solidFill>
                  <a:schemeClr val="tx1"/>
                </a:solidFill>
              </a:rPr>
              <a:t>WinMan allows documents to be attached to a current record. A document added to the example below will relate to the current customer.  Any sort of document, drawing, or image/audio file may be attached. Note the list of existing documents. Key words may be added to search documents across multiple areas and screens. Often users use their names or a department as a key word.</a:t>
            </a:r>
          </a:p>
        </p:txBody>
      </p:sp>
      <p:sp>
        <p:nvSpPr>
          <p:cNvPr id="10" name="Oval 9"/>
          <p:cNvSpPr/>
          <p:nvPr/>
        </p:nvSpPr>
        <p:spPr>
          <a:xfrm>
            <a:off x="3657600" y="3367088"/>
            <a:ext cx="6096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rot="10800000">
            <a:off x="4648200" y="3748088"/>
            <a:ext cx="685800" cy="1588"/>
          </a:xfrm>
          <a:prstGeom prst="straightConnector1">
            <a:avLst/>
          </a:prstGeom>
          <a:ln w="12700">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57800" y="3443288"/>
            <a:ext cx="1371600" cy="646331"/>
          </a:xfrm>
          <a:prstGeom prst="rect">
            <a:avLst/>
          </a:prstGeom>
          <a:noFill/>
        </p:spPr>
        <p:txBody>
          <a:bodyPr wrap="square" rtlCol="0">
            <a:spAutoFit/>
          </a:bodyPr>
          <a:lstStyle/>
          <a:p>
            <a:r>
              <a:rPr lang="en-US" sz="1800" dirty="0" smtClean="0"/>
              <a:t>Documents tab</a:t>
            </a:r>
            <a:endParaRPr lang="en-US" sz="1800" dirty="0"/>
          </a:p>
        </p:txBody>
      </p:sp>
      <p:sp>
        <p:nvSpPr>
          <p:cNvPr id="15" name="TextBox 14"/>
          <p:cNvSpPr txBox="1"/>
          <p:nvPr/>
        </p:nvSpPr>
        <p:spPr>
          <a:xfrm>
            <a:off x="4724401" y="4092476"/>
            <a:ext cx="4114800" cy="2308324"/>
          </a:xfrm>
          <a:prstGeom prst="rect">
            <a:avLst/>
          </a:prstGeom>
          <a:noFill/>
        </p:spPr>
        <p:txBody>
          <a:bodyPr wrap="square" rtlCol="0">
            <a:spAutoFit/>
          </a:bodyPr>
          <a:lstStyle/>
          <a:p>
            <a:r>
              <a:rPr lang="en-US" sz="1800" dirty="0" smtClean="0">
                <a:solidFill>
                  <a:schemeClr val="tx1"/>
                </a:solidFill>
              </a:rPr>
              <a:t>Add Document – Adds a document</a:t>
            </a:r>
          </a:p>
          <a:p>
            <a:r>
              <a:rPr lang="en-US" sz="1800" dirty="0" smtClean="0">
                <a:solidFill>
                  <a:schemeClr val="tx1"/>
                </a:solidFill>
              </a:rPr>
              <a:t>New Document – Allow a note to be attached as a document</a:t>
            </a:r>
          </a:p>
          <a:p>
            <a:r>
              <a:rPr lang="en-US" sz="1800" dirty="0" smtClean="0">
                <a:solidFill>
                  <a:schemeClr val="tx1"/>
                </a:solidFill>
              </a:rPr>
              <a:t>Search – Brings up a search window.  Searches can be by title, date, keywords, etc.</a:t>
            </a:r>
          </a:p>
          <a:p>
            <a:r>
              <a:rPr lang="en-US" sz="1800" dirty="0" smtClean="0">
                <a:solidFill>
                  <a:schemeClr val="tx1"/>
                </a:solidFill>
              </a:rPr>
              <a:t>Import Email – Import an email from outlook</a:t>
            </a: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839200" cy="762000"/>
          </a:xfrm>
        </p:spPr>
        <p:txBody>
          <a:bodyPr/>
          <a:lstStyle/>
          <a:p>
            <a:r>
              <a:rPr lang="en-US" dirty="0" smtClean="0">
                <a:solidFill>
                  <a:schemeClr val="bg1"/>
                </a:solidFill>
              </a:rPr>
              <a:t>Financial Integration</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grpSp>
        <p:nvGrpSpPr>
          <p:cNvPr id="5" name="Group 4"/>
          <p:cNvGrpSpPr/>
          <p:nvPr/>
        </p:nvGrpSpPr>
        <p:grpSpPr>
          <a:xfrm>
            <a:off x="3789226" y="3109511"/>
            <a:ext cx="1565548" cy="1565548"/>
            <a:chOff x="1960425" y="2155127"/>
            <a:chExt cx="1565548" cy="1565548"/>
          </a:xfrm>
          <a:scene3d>
            <a:camera prst="orthographicFront"/>
            <a:lightRig rig="flat" dir="t"/>
          </a:scene3d>
        </p:grpSpPr>
        <p:sp>
          <p:nvSpPr>
            <p:cNvPr id="36" name="Oval 35"/>
            <p:cNvSpPr/>
            <p:nvPr/>
          </p:nvSpPr>
          <p:spPr>
            <a:xfrm>
              <a:off x="1960425" y="2155127"/>
              <a:ext cx="1565548" cy="1565548"/>
            </a:xfrm>
            <a:prstGeom prst="ellipse">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7" name="Oval 4"/>
            <p:cNvSpPr/>
            <p:nvPr/>
          </p:nvSpPr>
          <p:spPr>
            <a:xfrm>
              <a:off x="2189694" y="2384396"/>
              <a:ext cx="1107010" cy="11070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700" tIns="12700" rIns="12700" bIns="12700" numCol="1" spcCol="1270" anchor="ctr" anchorCtr="0">
              <a:noAutofit/>
            </a:bodyPr>
            <a:lstStyle/>
            <a:p>
              <a:pPr marR="0" lvl="0" algn="ctr" defTabSz="889000" rtl="0">
                <a:lnSpc>
                  <a:spcPct val="90000"/>
                </a:lnSpc>
                <a:spcBef>
                  <a:spcPct val="0"/>
                </a:spcBef>
                <a:spcAft>
                  <a:spcPct val="35000"/>
                </a:spcAft>
              </a:pPr>
              <a:r>
                <a:rPr lang="en-US" sz="2000" b="1" u="sng" kern="1200" baseline="0" smtClean="0">
                  <a:latin typeface="Calibri"/>
                </a:rPr>
                <a:t>Financials</a:t>
              </a:r>
              <a:endParaRPr lang="en-US" sz="2000" kern="1200" smtClean="0"/>
            </a:p>
          </p:txBody>
        </p:sp>
      </p:grpSp>
      <p:grpSp>
        <p:nvGrpSpPr>
          <p:cNvPr id="6" name="Group 5"/>
          <p:cNvGrpSpPr/>
          <p:nvPr/>
        </p:nvGrpSpPr>
        <p:grpSpPr>
          <a:xfrm>
            <a:off x="4546318" y="2636115"/>
            <a:ext cx="51363" cy="473396"/>
            <a:chOff x="2717517" y="1681731"/>
            <a:chExt cx="51363" cy="473396"/>
          </a:xfrm>
        </p:grpSpPr>
        <p:sp>
          <p:nvSpPr>
            <p:cNvPr id="34" name="Straight Connector 5"/>
            <p:cNvSpPr/>
            <p:nvPr/>
          </p:nvSpPr>
          <p:spPr>
            <a:xfrm rot="16200000">
              <a:off x="2506501" y="1892747"/>
              <a:ext cx="473396" cy="51363"/>
            </a:xfrm>
            <a:custGeom>
              <a:avLst/>
              <a:gdLst/>
              <a:ahLst/>
              <a:cxnLst/>
              <a:rect l="0" t="0" r="0" b="0"/>
              <a:pathLst>
                <a:path>
                  <a:moveTo>
                    <a:pt x="0" y="25681"/>
                  </a:moveTo>
                  <a:lnTo>
                    <a:pt x="473396" y="25681"/>
                  </a:lnTo>
                </a:path>
              </a:pathLst>
            </a:custGeom>
            <a:noFill/>
            <a:ln>
              <a:solidFill>
                <a:schemeClr val="accent1"/>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35" name="Straight Connector 6"/>
            <p:cNvSpPr/>
            <p:nvPr/>
          </p:nvSpPr>
          <p:spPr>
            <a:xfrm rot="16200000">
              <a:off x="2731365" y="1906594"/>
              <a:ext cx="23669" cy="23669"/>
            </a:xfrm>
            <a:prstGeom prst="rect">
              <a:avLst/>
            </a:prstGeom>
            <a:ln>
              <a:solidFill>
                <a:schemeClr val="accent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7" name="Group 6"/>
          <p:cNvGrpSpPr/>
          <p:nvPr/>
        </p:nvGrpSpPr>
        <p:grpSpPr>
          <a:xfrm>
            <a:off x="3789226" y="1070566"/>
            <a:ext cx="1565548" cy="1565548"/>
            <a:chOff x="1960425" y="116182"/>
            <a:chExt cx="1565548" cy="1565548"/>
          </a:xfrm>
          <a:scene3d>
            <a:camera prst="orthographicFront"/>
            <a:lightRig rig="flat" dir="t"/>
          </a:scene3d>
        </p:grpSpPr>
        <p:sp>
          <p:nvSpPr>
            <p:cNvPr id="32" name="Oval 31"/>
            <p:cNvSpPr/>
            <p:nvPr/>
          </p:nvSpPr>
          <p:spPr>
            <a:xfrm>
              <a:off x="1960425" y="116182"/>
              <a:ext cx="1565548" cy="1565548"/>
            </a:xfrm>
            <a:prstGeom prst="ellipse">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33" name="Oval 8"/>
            <p:cNvSpPr/>
            <p:nvPr/>
          </p:nvSpPr>
          <p:spPr>
            <a:xfrm>
              <a:off x="2189694" y="345451"/>
              <a:ext cx="1107010" cy="11070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350" tIns="6350" rIns="6350" bIns="6350" numCol="1" spcCol="1270" anchor="ctr" anchorCtr="0">
              <a:noAutofit/>
            </a:bodyPr>
            <a:lstStyle/>
            <a:p>
              <a:pPr marR="0" lvl="0" algn="ctr" defTabSz="444500" rtl="0">
                <a:lnSpc>
                  <a:spcPct val="90000"/>
                </a:lnSpc>
                <a:spcBef>
                  <a:spcPct val="0"/>
                </a:spcBef>
                <a:spcAft>
                  <a:spcPct val="35000"/>
                </a:spcAft>
              </a:pPr>
              <a:r>
                <a:rPr lang="en-US" sz="1000" u="sng" kern="1200" baseline="0" smtClean="0">
                  <a:latin typeface="Calibri"/>
                </a:rPr>
                <a:t>Manufacturing</a:t>
              </a:r>
            </a:p>
            <a:p>
              <a:pPr marR="0" lvl="0" algn="l" defTabSz="444500" rtl="0">
                <a:lnSpc>
                  <a:spcPct val="90000"/>
                </a:lnSpc>
                <a:spcBef>
                  <a:spcPct val="0"/>
                </a:spcBef>
                <a:spcAft>
                  <a:spcPct val="35000"/>
                </a:spcAft>
              </a:pPr>
              <a:r>
                <a:rPr lang="en-US" sz="1000" kern="1200" baseline="0" smtClean="0">
                  <a:latin typeface="Calibri"/>
                </a:rPr>
                <a:t>Labor</a:t>
              </a:r>
            </a:p>
            <a:p>
              <a:pPr marR="0" lvl="0" algn="l" defTabSz="444500" rtl="0">
                <a:lnSpc>
                  <a:spcPct val="90000"/>
                </a:lnSpc>
                <a:spcBef>
                  <a:spcPct val="0"/>
                </a:spcBef>
                <a:spcAft>
                  <a:spcPct val="35000"/>
                </a:spcAft>
              </a:pPr>
              <a:r>
                <a:rPr lang="en-US" sz="1000" kern="1200" baseline="0" smtClean="0">
                  <a:latin typeface="Calibri"/>
                </a:rPr>
                <a:t>Material Movement</a:t>
              </a:r>
            </a:p>
            <a:p>
              <a:pPr marR="0" lvl="0" algn="l" defTabSz="444500" rtl="0">
                <a:lnSpc>
                  <a:spcPct val="90000"/>
                </a:lnSpc>
                <a:spcBef>
                  <a:spcPct val="0"/>
                </a:spcBef>
                <a:spcAft>
                  <a:spcPct val="35000"/>
                </a:spcAft>
              </a:pPr>
              <a:r>
                <a:rPr lang="en-US" sz="1000" kern="1200" baseline="0" smtClean="0">
                  <a:latin typeface="Calibri"/>
                </a:rPr>
                <a:t>Consumption </a:t>
              </a:r>
              <a:endParaRPr lang="en-US" sz="1000" kern="1200" baseline="0" smtClean="0">
                <a:latin typeface="Times New Roman"/>
              </a:endParaRPr>
            </a:p>
            <a:p>
              <a:pPr marR="0" lvl="0" algn="l" defTabSz="444500" rtl="0">
                <a:lnSpc>
                  <a:spcPct val="90000"/>
                </a:lnSpc>
                <a:spcBef>
                  <a:spcPct val="0"/>
                </a:spcBef>
                <a:spcAft>
                  <a:spcPct val="35000"/>
                </a:spcAft>
              </a:pPr>
              <a:r>
                <a:rPr lang="en-US" sz="1000" kern="1200" baseline="0" smtClean="0">
                  <a:latin typeface="Calibri"/>
                </a:rPr>
                <a:t>Scrap</a:t>
              </a:r>
              <a:endParaRPr lang="en-US" sz="1000" kern="1200" smtClean="0"/>
            </a:p>
          </p:txBody>
        </p:sp>
      </p:grpSp>
      <p:grpSp>
        <p:nvGrpSpPr>
          <p:cNvPr id="8" name="Group 7"/>
          <p:cNvGrpSpPr/>
          <p:nvPr/>
        </p:nvGrpSpPr>
        <p:grpSpPr>
          <a:xfrm>
            <a:off x="5304878" y="3551570"/>
            <a:ext cx="473396" cy="51363"/>
            <a:chOff x="3476077" y="2597186"/>
            <a:chExt cx="473396" cy="51363"/>
          </a:xfrm>
        </p:grpSpPr>
        <p:sp>
          <p:nvSpPr>
            <p:cNvPr id="30" name="Straight Connector 9"/>
            <p:cNvSpPr/>
            <p:nvPr/>
          </p:nvSpPr>
          <p:spPr>
            <a:xfrm rot="20520000">
              <a:off x="3476077" y="2597186"/>
              <a:ext cx="473396" cy="51363"/>
            </a:xfrm>
            <a:custGeom>
              <a:avLst/>
              <a:gdLst/>
              <a:ahLst/>
              <a:cxnLst/>
              <a:rect l="0" t="0" r="0" b="0"/>
              <a:pathLst>
                <a:path>
                  <a:moveTo>
                    <a:pt x="0" y="25681"/>
                  </a:moveTo>
                  <a:lnTo>
                    <a:pt x="473396" y="25681"/>
                  </a:lnTo>
                </a:path>
              </a:pathLst>
            </a:custGeom>
            <a:noFill/>
            <a:ln>
              <a:solidFill>
                <a:schemeClr val="accent1"/>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31" name="Straight Connector 10"/>
            <p:cNvSpPr/>
            <p:nvPr/>
          </p:nvSpPr>
          <p:spPr>
            <a:xfrm rot="20520000">
              <a:off x="3700941" y="2611032"/>
              <a:ext cx="23669" cy="23669"/>
            </a:xfrm>
            <a:prstGeom prst="rect">
              <a:avLst/>
            </a:prstGeom>
            <a:ln>
              <a:solidFill>
                <a:schemeClr val="accent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9" name="Group 8"/>
          <p:cNvGrpSpPr/>
          <p:nvPr/>
        </p:nvGrpSpPr>
        <p:grpSpPr>
          <a:xfrm>
            <a:off x="5728378" y="2479442"/>
            <a:ext cx="1565548" cy="1565548"/>
            <a:chOff x="3899577" y="1525058"/>
            <a:chExt cx="1565548" cy="1565548"/>
          </a:xfrm>
          <a:scene3d>
            <a:camera prst="orthographicFront"/>
            <a:lightRig rig="flat" dir="t"/>
          </a:scene3d>
        </p:grpSpPr>
        <p:sp>
          <p:nvSpPr>
            <p:cNvPr id="28" name="Oval 27"/>
            <p:cNvSpPr/>
            <p:nvPr/>
          </p:nvSpPr>
          <p:spPr>
            <a:xfrm>
              <a:off x="3899577" y="1525058"/>
              <a:ext cx="1565548" cy="1565548"/>
            </a:xfrm>
            <a:prstGeom prst="ellipse">
              <a:avLst/>
            </a:prstGeom>
            <a:sp3d prstMaterial="dkEdge">
              <a:bevelT w="8200" h="38100"/>
            </a:sp3d>
          </p:spPr>
          <p:style>
            <a:lnRef idx="0">
              <a:schemeClr val="lt1">
                <a:hueOff val="0"/>
                <a:satOff val="0"/>
                <a:lumOff val="0"/>
                <a:alphaOff val="0"/>
              </a:schemeClr>
            </a:lnRef>
            <a:fillRef idx="2">
              <a:schemeClr val="accent2">
                <a:hueOff val="1170380"/>
                <a:satOff val="-1460"/>
                <a:lumOff val="343"/>
                <a:alphaOff val="0"/>
              </a:schemeClr>
            </a:fillRef>
            <a:effectRef idx="1">
              <a:schemeClr val="accent2">
                <a:hueOff val="1170380"/>
                <a:satOff val="-1460"/>
                <a:lumOff val="343"/>
                <a:alphaOff val="0"/>
              </a:schemeClr>
            </a:effectRef>
            <a:fontRef idx="minor">
              <a:schemeClr val="dk1"/>
            </a:fontRef>
          </p:style>
        </p:sp>
        <p:sp>
          <p:nvSpPr>
            <p:cNvPr id="29" name="Oval 12"/>
            <p:cNvSpPr/>
            <p:nvPr/>
          </p:nvSpPr>
          <p:spPr>
            <a:xfrm>
              <a:off x="4128846" y="1754327"/>
              <a:ext cx="1107010" cy="11070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350" tIns="6350" rIns="6350" bIns="6350" numCol="1" spcCol="1270" anchor="ctr" anchorCtr="0">
              <a:noAutofit/>
            </a:bodyPr>
            <a:lstStyle/>
            <a:p>
              <a:pPr marR="0" lvl="0" algn="ctr" defTabSz="444500" rtl="0">
                <a:lnSpc>
                  <a:spcPct val="90000"/>
                </a:lnSpc>
                <a:spcBef>
                  <a:spcPct val="0"/>
                </a:spcBef>
                <a:spcAft>
                  <a:spcPct val="35000"/>
                </a:spcAft>
              </a:pPr>
              <a:r>
                <a:rPr lang="en-US" sz="1000" u="sng" kern="1200" baseline="0" smtClean="0">
                  <a:latin typeface="Calibri"/>
                </a:rPr>
                <a:t>Purchasing</a:t>
              </a:r>
            </a:p>
            <a:p>
              <a:pPr marR="0" lvl="0" algn="l" defTabSz="444500" rtl="0">
                <a:lnSpc>
                  <a:spcPct val="90000"/>
                </a:lnSpc>
                <a:spcBef>
                  <a:spcPct val="0"/>
                </a:spcBef>
                <a:spcAft>
                  <a:spcPct val="35000"/>
                </a:spcAft>
              </a:pPr>
              <a:r>
                <a:rPr lang="en-US" sz="1000" kern="1200" baseline="0" smtClean="0">
                  <a:latin typeface="Calibri"/>
                </a:rPr>
                <a:t>Receiving</a:t>
              </a:r>
            </a:p>
            <a:p>
              <a:pPr marR="0" lvl="0" algn="l" defTabSz="444500" rtl="0">
                <a:lnSpc>
                  <a:spcPct val="90000"/>
                </a:lnSpc>
                <a:spcBef>
                  <a:spcPct val="0"/>
                </a:spcBef>
                <a:spcAft>
                  <a:spcPct val="35000"/>
                </a:spcAft>
              </a:pPr>
              <a:r>
                <a:rPr lang="en-US" sz="1000" kern="1200" baseline="0" smtClean="0">
                  <a:latin typeface="Calibri"/>
                </a:rPr>
                <a:t>Accounts Payables</a:t>
              </a:r>
              <a:endParaRPr lang="en-US" sz="1000" kern="1200" baseline="0" smtClean="0">
                <a:latin typeface="Times New Roman"/>
              </a:endParaRPr>
            </a:p>
            <a:p>
              <a:pPr marR="0" lvl="0" algn="l" defTabSz="444500" rtl="0">
                <a:lnSpc>
                  <a:spcPct val="90000"/>
                </a:lnSpc>
                <a:spcBef>
                  <a:spcPct val="0"/>
                </a:spcBef>
                <a:spcAft>
                  <a:spcPct val="35000"/>
                </a:spcAft>
              </a:pPr>
              <a:r>
                <a:rPr lang="en-US" sz="1000" kern="1200" baseline="0" smtClean="0">
                  <a:latin typeface="Calibri"/>
                </a:rPr>
                <a:t>Returns</a:t>
              </a:r>
              <a:endParaRPr lang="en-US" sz="1000" kern="1200" baseline="0" smtClean="0">
                <a:latin typeface="Times New Roman"/>
              </a:endParaRPr>
            </a:p>
          </p:txBody>
        </p:sp>
      </p:grpSp>
      <p:grpSp>
        <p:nvGrpSpPr>
          <p:cNvPr id="10" name="Group 9"/>
          <p:cNvGrpSpPr/>
          <p:nvPr/>
        </p:nvGrpSpPr>
        <p:grpSpPr>
          <a:xfrm>
            <a:off x="5145549" y="4480358"/>
            <a:ext cx="51363" cy="473396"/>
            <a:chOff x="3316748" y="3525974"/>
            <a:chExt cx="51363" cy="473396"/>
          </a:xfrm>
        </p:grpSpPr>
        <p:sp>
          <p:nvSpPr>
            <p:cNvPr id="26" name="Straight Connector 13"/>
            <p:cNvSpPr/>
            <p:nvPr/>
          </p:nvSpPr>
          <p:spPr>
            <a:xfrm rot="3240000">
              <a:off x="3105732" y="3736990"/>
              <a:ext cx="473396" cy="51363"/>
            </a:xfrm>
            <a:custGeom>
              <a:avLst/>
              <a:gdLst/>
              <a:ahLst/>
              <a:cxnLst/>
              <a:rect l="0" t="0" r="0" b="0"/>
              <a:pathLst>
                <a:path>
                  <a:moveTo>
                    <a:pt x="0" y="25681"/>
                  </a:moveTo>
                  <a:lnTo>
                    <a:pt x="473396" y="25681"/>
                  </a:lnTo>
                </a:path>
              </a:pathLst>
            </a:custGeom>
            <a:noFill/>
            <a:ln>
              <a:solidFill>
                <a:schemeClr val="accent1"/>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7" name="Straight Connector 14"/>
            <p:cNvSpPr/>
            <p:nvPr/>
          </p:nvSpPr>
          <p:spPr>
            <a:xfrm rot="3240000">
              <a:off x="3330596" y="3750837"/>
              <a:ext cx="23669" cy="23669"/>
            </a:xfrm>
            <a:prstGeom prst="rect">
              <a:avLst/>
            </a:prstGeom>
            <a:ln>
              <a:solidFill>
                <a:schemeClr val="accent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1" name="Group 10"/>
          <p:cNvGrpSpPr/>
          <p:nvPr/>
        </p:nvGrpSpPr>
        <p:grpSpPr>
          <a:xfrm>
            <a:off x="4987688" y="4759052"/>
            <a:ext cx="1565548" cy="1565548"/>
            <a:chOff x="3158887" y="3804668"/>
            <a:chExt cx="1565548" cy="1565548"/>
          </a:xfrm>
          <a:scene3d>
            <a:camera prst="orthographicFront"/>
            <a:lightRig rig="flat" dir="t"/>
          </a:scene3d>
        </p:grpSpPr>
        <p:sp>
          <p:nvSpPr>
            <p:cNvPr id="24" name="Oval 23"/>
            <p:cNvSpPr/>
            <p:nvPr/>
          </p:nvSpPr>
          <p:spPr>
            <a:xfrm>
              <a:off x="3158887" y="3804668"/>
              <a:ext cx="1565548" cy="1565548"/>
            </a:xfrm>
            <a:prstGeom prst="ellipse">
              <a:avLst/>
            </a:prstGeom>
            <a:sp3d prstMaterial="dkEdge">
              <a:bevelT w="8200" h="38100"/>
            </a:sp3d>
          </p:spPr>
          <p:style>
            <a:lnRef idx="0">
              <a:schemeClr val="lt1">
                <a:hueOff val="0"/>
                <a:satOff val="0"/>
                <a:lumOff val="0"/>
                <a:alphaOff val="0"/>
              </a:schemeClr>
            </a:lnRef>
            <a:fillRef idx="2">
              <a:schemeClr val="accent2">
                <a:hueOff val="2340759"/>
                <a:satOff val="-2919"/>
                <a:lumOff val="686"/>
                <a:alphaOff val="0"/>
              </a:schemeClr>
            </a:fillRef>
            <a:effectRef idx="1">
              <a:schemeClr val="accent2">
                <a:hueOff val="2340759"/>
                <a:satOff val="-2919"/>
                <a:lumOff val="686"/>
                <a:alphaOff val="0"/>
              </a:schemeClr>
            </a:effectRef>
            <a:fontRef idx="minor">
              <a:schemeClr val="dk1"/>
            </a:fontRef>
          </p:style>
        </p:sp>
        <p:sp>
          <p:nvSpPr>
            <p:cNvPr id="25" name="Oval 16"/>
            <p:cNvSpPr/>
            <p:nvPr/>
          </p:nvSpPr>
          <p:spPr>
            <a:xfrm>
              <a:off x="3388156" y="4033937"/>
              <a:ext cx="1107010" cy="11070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350" tIns="6350" rIns="6350" bIns="6350" numCol="1" spcCol="1270" anchor="ctr" anchorCtr="0">
              <a:noAutofit/>
            </a:bodyPr>
            <a:lstStyle/>
            <a:p>
              <a:pPr marR="0" lvl="0" algn="ctr" defTabSz="444500" rtl="0">
                <a:lnSpc>
                  <a:spcPct val="90000"/>
                </a:lnSpc>
                <a:spcBef>
                  <a:spcPct val="0"/>
                </a:spcBef>
                <a:spcAft>
                  <a:spcPct val="35000"/>
                </a:spcAft>
              </a:pPr>
              <a:r>
                <a:rPr lang="en-US" sz="1000" u="sng" kern="1200" baseline="0" smtClean="0">
                  <a:latin typeface="Calibri"/>
                </a:rPr>
                <a:t>Inventory</a:t>
              </a:r>
            </a:p>
            <a:p>
              <a:pPr marR="0" lvl="0" algn="l" defTabSz="444500" rtl="0">
                <a:lnSpc>
                  <a:spcPct val="90000"/>
                </a:lnSpc>
                <a:spcBef>
                  <a:spcPct val="0"/>
                </a:spcBef>
                <a:spcAft>
                  <a:spcPct val="35000"/>
                </a:spcAft>
              </a:pPr>
              <a:r>
                <a:rPr lang="en-US" sz="1000" kern="1200" baseline="0" smtClean="0">
                  <a:latin typeface="Calibri"/>
                </a:rPr>
                <a:t>Cycle Counts</a:t>
              </a:r>
            </a:p>
            <a:p>
              <a:pPr marR="0" lvl="0" algn="l" defTabSz="444500" rtl="0">
                <a:lnSpc>
                  <a:spcPct val="90000"/>
                </a:lnSpc>
                <a:spcBef>
                  <a:spcPct val="0"/>
                </a:spcBef>
                <a:spcAft>
                  <a:spcPct val="35000"/>
                </a:spcAft>
              </a:pPr>
              <a:r>
                <a:rPr lang="en-US" sz="1000" kern="1200" baseline="0" smtClean="0">
                  <a:latin typeface="Calibri"/>
                </a:rPr>
                <a:t>Physical Inventory</a:t>
              </a:r>
            </a:p>
            <a:p>
              <a:pPr marR="0" lvl="0" algn="l" defTabSz="444500" rtl="0">
                <a:lnSpc>
                  <a:spcPct val="90000"/>
                </a:lnSpc>
                <a:spcBef>
                  <a:spcPct val="0"/>
                </a:spcBef>
                <a:spcAft>
                  <a:spcPct val="35000"/>
                </a:spcAft>
              </a:pPr>
              <a:r>
                <a:rPr lang="en-US" sz="1000" kern="1200" baseline="0" smtClean="0">
                  <a:latin typeface="Calibri"/>
                </a:rPr>
                <a:t>Transfers</a:t>
              </a:r>
            </a:p>
            <a:p>
              <a:pPr marR="0" lvl="0" algn="l" defTabSz="444500" rtl="0">
                <a:lnSpc>
                  <a:spcPct val="90000"/>
                </a:lnSpc>
                <a:spcBef>
                  <a:spcPct val="0"/>
                </a:spcBef>
                <a:spcAft>
                  <a:spcPct val="35000"/>
                </a:spcAft>
              </a:pPr>
              <a:r>
                <a:rPr lang="en-US" sz="1000" kern="1200" baseline="0" smtClean="0">
                  <a:latin typeface="Calibri"/>
                </a:rPr>
                <a:t>Disposition</a:t>
              </a:r>
              <a:endParaRPr lang="en-US" sz="1000" kern="1200" smtClean="0"/>
            </a:p>
          </p:txBody>
        </p:sp>
      </p:grpSp>
      <p:grpSp>
        <p:nvGrpSpPr>
          <p:cNvPr id="12" name="Group 11"/>
          <p:cNvGrpSpPr/>
          <p:nvPr/>
        </p:nvGrpSpPr>
        <p:grpSpPr>
          <a:xfrm>
            <a:off x="3947087" y="4480358"/>
            <a:ext cx="51363" cy="473396"/>
            <a:chOff x="2118286" y="3525974"/>
            <a:chExt cx="51363" cy="473396"/>
          </a:xfrm>
          <a:noFill/>
        </p:grpSpPr>
        <p:sp>
          <p:nvSpPr>
            <p:cNvPr id="22" name="Straight Connector 17"/>
            <p:cNvSpPr/>
            <p:nvPr/>
          </p:nvSpPr>
          <p:spPr>
            <a:xfrm rot="7560000">
              <a:off x="1907270" y="3736990"/>
              <a:ext cx="473396" cy="51363"/>
            </a:xfrm>
            <a:custGeom>
              <a:avLst/>
              <a:gdLst/>
              <a:ahLst/>
              <a:cxnLst/>
              <a:rect l="0" t="0" r="0" b="0"/>
              <a:pathLst>
                <a:path>
                  <a:moveTo>
                    <a:pt x="0" y="25681"/>
                  </a:moveTo>
                  <a:lnTo>
                    <a:pt x="473396" y="25681"/>
                  </a:lnTo>
                </a:path>
              </a:pathLst>
            </a:custGeom>
            <a:grpFill/>
            <a:ln>
              <a:solidFill>
                <a:schemeClr val="accent1"/>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3" name="Straight Connector 18"/>
            <p:cNvSpPr/>
            <p:nvPr/>
          </p:nvSpPr>
          <p:spPr>
            <a:xfrm rot="18360000">
              <a:off x="2132134" y="3750837"/>
              <a:ext cx="23669" cy="23669"/>
            </a:xfrm>
            <a:prstGeom prst="rect">
              <a:avLst/>
            </a:prstGeom>
            <a:grpFill/>
            <a:ln>
              <a:solidFill>
                <a:schemeClr val="accent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3" name="Group 12"/>
          <p:cNvGrpSpPr/>
          <p:nvPr/>
        </p:nvGrpSpPr>
        <p:grpSpPr>
          <a:xfrm>
            <a:off x="2590764" y="4759052"/>
            <a:ext cx="1565548" cy="1565548"/>
            <a:chOff x="761963" y="3804668"/>
            <a:chExt cx="1565548" cy="1565548"/>
          </a:xfrm>
          <a:scene3d>
            <a:camera prst="orthographicFront"/>
            <a:lightRig rig="flat" dir="t"/>
          </a:scene3d>
        </p:grpSpPr>
        <p:sp>
          <p:nvSpPr>
            <p:cNvPr id="20" name="Oval 19"/>
            <p:cNvSpPr/>
            <p:nvPr/>
          </p:nvSpPr>
          <p:spPr>
            <a:xfrm>
              <a:off x="761963" y="3804668"/>
              <a:ext cx="1565548" cy="1565548"/>
            </a:xfrm>
            <a:prstGeom prst="ellipse">
              <a:avLst/>
            </a:prstGeom>
            <a:sp3d prstMaterial="dkEdge">
              <a:bevelT w="8200" h="38100"/>
            </a:sp3d>
          </p:spPr>
          <p:style>
            <a:lnRef idx="0">
              <a:schemeClr val="lt1">
                <a:hueOff val="0"/>
                <a:satOff val="0"/>
                <a:lumOff val="0"/>
                <a:alphaOff val="0"/>
              </a:schemeClr>
            </a:lnRef>
            <a:fillRef idx="2">
              <a:schemeClr val="accent2">
                <a:hueOff val="3511139"/>
                <a:satOff val="-4379"/>
                <a:lumOff val="1030"/>
                <a:alphaOff val="0"/>
              </a:schemeClr>
            </a:fillRef>
            <a:effectRef idx="1">
              <a:schemeClr val="accent2">
                <a:hueOff val="3511139"/>
                <a:satOff val="-4379"/>
                <a:lumOff val="1030"/>
                <a:alphaOff val="0"/>
              </a:schemeClr>
            </a:effectRef>
            <a:fontRef idx="minor">
              <a:schemeClr val="dk1"/>
            </a:fontRef>
          </p:style>
        </p:sp>
        <p:sp>
          <p:nvSpPr>
            <p:cNvPr id="21" name="Oval 20"/>
            <p:cNvSpPr/>
            <p:nvPr/>
          </p:nvSpPr>
          <p:spPr>
            <a:xfrm>
              <a:off x="991232" y="4033937"/>
              <a:ext cx="1107010" cy="11070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350" tIns="6350" rIns="6350" bIns="6350" numCol="1" spcCol="1270" anchor="ctr" anchorCtr="0">
              <a:noAutofit/>
            </a:bodyPr>
            <a:lstStyle/>
            <a:p>
              <a:pPr marR="0" lvl="0" algn="ctr" defTabSz="444500" rtl="0">
                <a:lnSpc>
                  <a:spcPct val="90000"/>
                </a:lnSpc>
                <a:spcBef>
                  <a:spcPct val="0"/>
                </a:spcBef>
                <a:spcAft>
                  <a:spcPct val="35000"/>
                </a:spcAft>
              </a:pPr>
              <a:r>
                <a:rPr lang="en-US" sz="1000" u="sng" kern="1200" baseline="0" smtClean="0">
                  <a:latin typeface="Calibri"/>
                </a:rPr>
                <a:t>Accounting</a:t>
              </a:r>
            </a:p>
            <a:p>
              <a:pPr marR="0" lvl="0" algn="l" defTabSz="444500" rtl="0">
                <a:lnSpc>
                  <a:spcPct val="90000"/>
                </a:lnSpc>
                <a:spcBef>
                  <a:spcPct val="0"/>
                </a:spcBef>
                <a:spcAft>
                  <a:spcPct val="35000"/>
                </a:spcAft>
              </a:pPr>
              <a:r>
                <a:rPr lang="en-US" sz="1000" kern="1200" baseline="0" smtClean="0">
                  <a:latin typeface="Calibri"/>
                </a:rPr>
                <a:t>Journal Entries</a:t>
              </a:r>
            </a:p>
            <a:p>
              <a:pPr marR="0" lvl="0" algn="l" defTabSz="444500" rtl="0">
                <a:lnSpc>
                  <a:spcPct val="90000"/>
                </a:lnSpc>
                <a:spcBef>
                  <a:spcPct val="0"/>
                </a:spcBef>
                <a:spcAft>
                  <a:spcPct val="35000"/>
                </a:spcAft>
              </a:pPr>
              <a:r>
                <a:rPr lang="en-US" sz="1000" kern="1200" baseline="0" smtClean="0">
                  <a:latin typeface="Calibri"/>
                </a:rPr>
                <a:t>Standard Cost Changes</a:t>
              </a:r>
            </a:p>
            <a:p>
              <a:pPr marR="0" lvl="0" algn="l" defTabSz="444500" rtl="0">
                <a:lnSpc>
                  <a:spcPct val="90000"/>
                </a:lnSpc>
                <a:spcBef>
                  <a:spcPct val="0"/>
                </a:spcBef>
                <a:spcAft>
                  <a:spcPct val="35000"/>
                </a:spcAft>
              </a:pPr>
              <a:r>
                <a:rPr lang="en-US" sz="1000" kern="1200" baseline="0" smtClean="0">
                  <a:latin typeface="Calibri"/>
                </a:rPr>
                <a:t>Cash transactions</a:t>
              </a:r>
            </a:p>
            <a:p>
              <a:pPr marR="0" lvl="0" algn="l" defTabSz="444500" rtl="0">
                <a:lnSpc>
                  <a:spcPct val="90000"/>
                </a:lnSpc>
                <a:spcBef>
                  <a:spcPct val="0"/>
                </a:spcBef>
                <a:spcAft>
                  <a:spcPct val="35000"/>
                </a:spcAft>
              </a:pPr>
              <a:r>
                <a:rPr lang="en-US" sz="1000" kern="1200" baseline="0" smtClean="0">
                  <a:latin typeface="Calibri"/>
                </a:rPr>
                <a:t>Consolidation</a:t>
              </a:r>
              <a:endParaRPr lang="en-US" sz="1000" kern="1200" smtClean="0"/>
            </a:p>
          </p:txBody>
        </p:sp>
      </p:grpSp>
      <p:grpSp>
        <p:nvGrpSpPr>
          <p:cNvPr id="14" name="Group 13"/>
          <p:cNvGrpSpPr/>
          <p:nvPr/>
        </p:nvGrpSpPr>
        <p:grpSpPr>
          <a:xfrm>
            <a:off x="3365726" y="3551570"/>
            <a:ext cx="473396" cy="51363"/>
            <a:chOff x="1536925" y="2597186"/>
            <a:chExt cx="473396" cy="51363"/>
          </a:xfrm>
        </p:grpSpPr>
        <p:sp>
          <p:nvSpPr>
            <p:cNvPr id="18" name="Straight Connector 21"/>
            <p:cNvSpPr/>
            <p:nvPr/>
          </p:nvSpPr>
          <p:spPr>
            <a:xfrm rot="11880000">
              <a:off x="1536925" y="2597186"/>
              <a:ext cx="473396" cy="51363"/>
            </a:xfrm>
            <a:custGeom>
              <a:avLst/>
              <a:gdLst/>
              <a:ahLst/>
              <a:cxnLst/>
              <a:rect l="0" t="0" r="0" b="0"/>
              <a:pathLst>
                <a:path>
                  <a:moveTo>
                    <a:pt x="0" y="25681"/>
                  </a:moveTo>
                  <a:lnTo>
                    <a:pt x="473396" y="25681"/>
                  </a:lnTo>
                </a:path>
              </a:pathLst>
            </a:custGeom>
            <a:noFill/>
            <a:ln>
              <a:solidFill>
                <a:schemeClr val="accent1"/>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9" name="Straight Connector 22"/>
            <p:cNvSpPr/>
            <p:nvPr/>
          </p:nvSpPr>
          <p:spPr>
            <a:xfrm rot="22680000">
              <a:off x="1761789" y="2611032"/>
              <a:ext cx="23669" cy="23669"/>
            </a:xfrm>
            <a:prstGeom prst="rect">
              <a:avLst/>
            </a:prstGeom>
            <a:ln>
              <a:solidFill>
                <a:schemeClr val="accent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5" name="Group 14"/>
          <p:cNvGrpSpPr/>
          <p:nvPr/>
        </p:nvGrpSpPr>
        <p:grpSpPr>
          <a:xfrm>
            <a:off x="1850074" y="2479442"/>
            <a:ext cx="1565548" cy="1565548"/>
            <a:chOff x="21273" y="1525058"/>
            <a:chExt cx="1565548" cy="1565548"/>
          </a:xfrm>
          <a:scene3d>
            <a:camera prst="orthographicFront"/>
            <a:lightRig rig="flat" dir="t"/>
          </a:scene3d>
        </p:grpSpPr>
        <p:sp>
          <p:nvSpPr>
            <p:cNvPr id="16" name="Oval 15"/>
            <p:cNvSpPr/>
            <p:nvPr/>
          </p:nvSpPr>
          <p:spPr>
            <a:xfrm>
              <a:off x="21273" y="1525058"/>
              <a:ext cx="1565548" cy="1565548"/>
            </a:xfrm>
            <a:prstGeom prst="ellipse">
              <a:avLst/>
            </a:prstGeom>
            <a:sp3d prstMaterial="dkEdge">
              <a:bevelT w="8200" h="38100"/>
            </a:sp3d>
          </p:spPr>
          <p:style>
            <a:lnRef idx="0">
              <a:schemeClr val="lt1">
                <a:hueOff val="0"/>
                <a:satOff val="0"/>
                <a:lumOff val="0"/>
                <a:alphaOff val="0"/>
              </a:schemeClr>
            </a:lnRef>
            <a:fillRef idx="2">
              <a:schemeClr val="accent2">
                <a:hueOff val="4681519"/>
                <a:satOff val="-5839"/>
                <a:lumOff val="1373"/>
                <a:alphaOff val="0"/>
              </a:schemeClr>
            </a:fillRef>
            <a:effectRef idx="1">
              <a:schemeClr val="accent2">
                <a:hueOff val="4681519"/>
                <a:satOff val="-5839"/>
                <a:lumOff val="1373"/>
                <a:alphaOff val="0"/>
              </a:schemeClr>
            </a:effectRef>
            <a:fontRef idx="minor">
              <a:schemeClr val="dk1"/>
            </a:fontRef>
          </p:style>
        </p:sp>
        <p:sp>
          <p:nvSpPr>
            <p:cNvPr id="17" name="Oval 24"/>
            <p:cNvSpPr/>
            <p:nvPr/>
          </p:nvSpPr>
          <p:spPr>
            <a:xfrm>
              <a:off x="250542" y="1754327"/>
              <a:ext cx="1107010" cy="11070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350" tIns="6350" rIns="6350" bIns="6350" numCol="1" spcCol="1270" anchor="ctr" anchorCtr="0">
              <a:noAutofit/>
            </a:bodyPr>
            <a:lstStyle/>
            <a:p>
              <a:pPr marR="0" lvl="0" algn="ctr" defTabSz="444500" rtl="0">
                <a:lnSpc>
                  <a:spcPct val="90000"/>
                </a:lnSpc>
                <a:spcBef>
                  <a:spcPct val="0"/>
                </a:spcBef>
                <a:spcAft>
                  <a:spcPct val="35000"/>
                </a:spcAft>
              </a:pPr>
              <a:r>
                <a:rPr lang="en-US" sz="1000" u="sng" kern="1200" baseline="0" smtClean="0">
                  <a:latin typeface="Calibri"/>
                </a:rPr>
                <a:t>Sales</a:t>
              </a:r>
            </a:p>
            <a:p>
              <a:pPr marR="0" lvl="0" algn="l" defTabSz="444500" rtl="0">
                <a:lnSpc>
                  <a:spcPct val="90000"/>
                </a:lnSpc>
                <a:spcBef>
                  <a:spcPct val="0"/>
                </a:spcBef>
                <a:spcAft>
                  <a:spcPct val="35000"/>
                </a:spcAft>
              </a:pPr>
              <a:r>
                <a:rPr lang="en-US" sz="1000" kern="1200" baseline="0" smtClean="0">
                  <a:latin typeface="Calibri"/>
                </a:rPr>
                <a:t>Shipping</a:t>
              </a:r>
            </a:p>
            <a:p>
              <a:pPr marR="0" lvl="0" algn="l" defTabSz="444500" rtl="0">
                <a:lnSpc>
                  <a:spcPct val="90000"/>
                </a:lnSpc>
                <a:spcBef>
                  <a:spcPct val="0"/>
                </a:spcBef>
                <a:spcAft>
                  <a:spcPct val="35000"/>
                </a:spcAft>
              </a:pPr>
              <a:r>
                <a:rPr lang="en-US" sz="1000" kern="1200" baseline="0" smtClean="0">
                  <a:latin typeface="Calibri"/>
                </a:rPr>
                <a:t>Accounts Receivable</a:t>
              </a:r>
            </a:p>
            <a:p>
              <a:pPr marR="0" lvl="0" algn="l" defTabSz="444500" rtl="0">
                <a:lnSpc>
                  <a:spcPct val="90000"/>
                </a:lnSpc>
                <a:spcBef>
                  <a:spcPct val="0"/>
                </a:spcBef>
                <a:spcAft>
                  <a:spcPct val="35000"/>
                </a:spcAft>
              </a:pPr>
              <a:r>
                <a:rPr lang="en-US" sz="1000" kern="1200" baseline="0" smtClean="0">
                  <a:latin typeface="Calibri"/>
                </a:rPr>
                <a:t>Returns &amp; Repairs</a:t>
              </a:r>
              <a:endParaRPr lang="en-US" sz="1000" kern="1200" smtClean="0"/>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Rectangle 5"/>
          <p:cNvSpPr/>
          <p:nvPr/>
        </p:nvSpPr>
        <p:spPr>
          <a:xfrm>
            <a:off x="2286000" y="1981200"/>
            <a:ext cx="4572000" cy="1754326"/>
          </a:xfrm>
          <a:prstGeom prst="rect">
            <a:avLst/>
          </a:prstGeom>
        </p:spPr>
        <p:txBody>
          <a:bodyPr>
            <a:spAutoFit/>
          </a:bodyPr>
          <a:lstStyle/>
          <a:p>
            <a:pPr algn="ctr"/>
            <a:r>
              <a:rPr lang="en-US" dirty="0" smtClean="0"/>
              <a:t>Product Training</a:t>
            </a:r>
          </a:p>
          <a:p>
            <a:pPr algn="ctr"/>
            <a:r>
              <a:rPr lang="en-US" dirty="0" smtClean="0"/>
              <a:t>System Data Setup and Defaults</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Setting Standing Data</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457200" y="990600"/>
            <a:ext cx="8153400" cy="5632311"/>
          </a:xfrm>
          <a:prstGeom prst="rect">
            <a:avLst/>
          </a:prstGeom>
          <a:noFill/>
        </p:spPr>
        <p:txBody>
          <a:bodyPr wrap="square" rtlCol="0">
            <a:spAutoFit/>
          </a:bodyPr>
          <a:lstStyle/>
          <a:p>
            <a:r>
              <a:rPr lang="en-US" sz="1800" dirty="0" smtClean="0">
                <a:solidFill>
                  <a:schemeClr val="tx1"/>
                </a:solidFill>
              </a:rPr>
              <a:t>WinMan utilizes many pieces of data to make the system easier to use for the end user and eliminate errors, a software version of “</a:t>
            </a:r>
            <a:r>
              <a:rPr lang="en-US" sz="1800" dirty="0" err="1" smtClean="0">
                <a:solidFill>
                  <a:schemeClr val="tx1"/>
                </a:solidFill>
              </a:rPr>
              <a:t>Poka</a:t>
            </a:r>
            <a:r>
              <a:rPr lang="en-US" sz="1800" dirty="0" smtClean="0">
                <a:solidFill>
                  <a:schemeClr val="tx1"/>
                </a:solidFill>
              </a:rPr>
              <a:t>-yoke”, or mistake proofing. Standing Data is often found in drop down boxes, such as units of measure, GL Accounts, etc.</a:t>
            </a:r>
          </a:p>
          <a:p>
            <a:endParaRPr lang="en-US" sz="1800" dirty="0" smtClean="0">
              <a:solidFill>
                <a:schemeClr val="tx1"/>
              </a:solidFill>
            </a:endParaRPr>
          </a:p>
          <a:p>
            <a:r>
              <a:rPr lang="en-US" sz="1800" dirty="0" smtClean="0">
                <a:solidFill>
                  <a:schemeClr val="tx1"/>
                </a:solidFill>
              </a:rPr>
              <a:t>The following data needs to be set up in order for WinMan to function properly.</a:t>
            </a:r>
          </a:p>
          <a:p>
            <a:endParaRPr lang="en-US" sz="1800" dirty="0" smtClean="0">
              <a:solidFill>
                <a:schemeClr val="tx1"/>
              </a:solidFill>
            </a:endParaRPr>
          </a:p>
          <a:p>
            <a:pPr>
              <a:buFont typeface="Arial" pitchFamily="34" charset="0"/>
              <a:buChar char="•"/>
            </a:pPr>
            <a:r>
              <a:rPr lang="en-US" sz="1800" dirty="0" smtClean="0">
                <a:solidFill>
                  <a:schemeClr val="tx1"/>
                </a:solidFill>
              </a:rPr>
              <a:t>Chart of Accounts</a:t>
            </a:r>
          </a:p>
          <a:p>
            <a:pPr>
              <a:buFont typeface="Arial" pitchFamily="34" charset="0"/>
              <a:buChar char="•"/>
            </a:pPr>
            <a:r>
              <a:rPr lang="en-US" sz="1800" dirty="0" smtClean="0">
                <a:solidFill>
                  <a:schemeClr val="tx1"/>
                </a:solidFill>
              </a:rPr>
              <a:t>Accounting Departments</a:t>
            </a:r>
          </a:p>
          <a:p>
            <a:pPr>
              <a:buFont typeface="Arial" pitchFamily="34" charset="0"/>
              <a:buChar char="•"/>
            </a:pPr>
            <a:r>
              <a:rPr lang="en-US" sz="1800" dirty="0" smtClean="0">
                <a:solidFill>
                  <a:schemeClr val="tx1"/>
                </a:solidFill>
              </a:rPr>
              <a:t>Accounting Divisions</a:t>
            </a:r>
          </a:p>
          <a:p>
            <a:pPr>
              <a:buFont typeface="Arial" pitchFamily="34" charset="0"/>
              <a:buChar char="•"/>
            </a:pPr>
            <a:r>
              <a:rPr lang="en-US" sz="1800" dirty="0" smtClean="0">
                <a:solidFill>
                  <a:schemeClr val="tx1"/>
                </a:solidFill>
              </a:rPr>
              <a:t>GL Classifications</a:t>
            </a:r>
          </a:p>
          <a:p>
            <a:pPr>
              <a:buFont typeface="Arial" pitchFamily="34" charset="0"/>
              <a:buChar char="•"/>
            </a:pPr>
            <a:r>
              <a:rPr lang="en-US" sz="1800" dirty="0" smtClean="0">
                <a:solidFill>
                  <a:schemeClr val="tx1"/>
                </a:solidFill>
              </a:rPr>
              <a:t>GL Categories</a:t>
            </a:r>
          </a:p>
          <a:p>
            <a:pPr>
              <a:buFont typeface="Arial" pitchFamily="34" charset="0"/>
              <a:buChar char="•"/>
            </a:pPr>
            <a:r>
              <a:rPr lang="en-US" sz="1800" dirty="0" smtClean="0">
                <a:solidFill>
                  <a:schemeClr val="tx1"/>
                </a:solidFill>
              </a:rPr>
              <a:t>GL Accounting Types</a:t>
            </a:r>
          </a:p>
          <a:p>
            <a:pPr>
              <a:buFont typeface="Arial" pitchFamily="34" charset="0"/>
              <a:buChar char="•"/>
            </a:pPr>
            <a:endParaRPr lang="en-US" sz="1800" dirty="0" smtClean="0">
              <a:solidFill>
                <a:schemeClr val="tx1"/>
              </a:solidFill>
            </a:endParaRPr>
          </a:p>
          <a:p>
            <a:pPr>
              <a:buFont typeface="Arial" pitchFamily="34" charset="0"/>
              <a:buChar char="•"/>
            </a:pPr>
            <a:r>
              <a:rPr lang="en-US" sz="1800" dirty="0" smtClean="0">
                <a:solidFill>
                  <a:schemeClr val="tx1"/>
                </a:solidFill>
              </a:rPr>
              <a:t>Security Profiles</a:t>
            </a:r>
          </a:p>
          <a:p>
            <a:pPr>
              <a:buFont typeface="Arial" pitchFamily="34" charset="0"/>
              <a:buChar char="•"/>
            </a:pPr>
            <a:r>
              <a:rPr lang="en-US" sz="1800" dirty="0" smtClean="0">
                <a:solidFill>
                  <a:schemeClr val="tx1"/>
                </a:solidFill>
              </a:rPr>
              <a:t>Users (Can be done later)</a:t>
            </a:r>
          </a:p>
          <a:p>
            <a:pPr>
              <a:buFont typeface="Arial" pitchFamily="34" charset="0"/>
              <a:buChar char="•"/>
            </a:pPr>
            <a:r>
              <a:rPr lang="en-US" sz="1800" dirty="0" smtClean="0">
                <a:solidFill>
                  <a:schemeClr val="tx1"/>
                </a:solidFill>
              </a:rPr>
              <a:t>Accounting Calendar</a:t>
            </a:r>
          </a:p>
          <a:p>
            <a:pPr>
              <a:buFont typeface="Arial" pitchFamily="34" charset="0"/>
              <a:buChar char="•"/>
            </a:pPr>
            <a:r>
              <a:rPr lang="en-US" sz="1800" dirty="0" smtClean="0">
                <a:solidFill>
                  <a:schemeClr val="tx1"/>
                </a:solidFill>
              </a:rPr>
              <a:t>Work Schedule</a:t>
            </a:r>
          </a:p>
          <a:p>
            <a:pPr>
              <a:buFont typeface="Arial" pitchFamily="34" charset="0"/>
              <a:buChar char="•"/>
            </a:pPr>
            <a:r>
              <a:rPr lang="en-US" sz="1800" dirty="0" smtClean="0">
                <a:solidFill>
                  <a:schemeClr val="tx1"/>
                </a:solidFill>
              </a:rPr>
              <a:t>Areas and Locations</a:t>
            </a:r>
          </a:p>
          <a:p>
            <a:pPr>
              <a:buFont typeface="Arial" pitchFamily="34" charset="0"/>
              <a:buChar char="•"/>
            </a:pPr>
            <a:r>
              <a:rPr lang="en-US" sz="1800" dirty="0" smtClean="0">
                <a:solidFill>
                  <a:schemeClr val="tx1"/>
                </a:solidFill>
              </a:rPr>
              <a:t>GL Classifications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Setting Standing Data</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457200" y="1143000"/>
            <a:ext cx="8153400" cy="5355312"/>
          </a:xfrm>
          <a:prstGeom prst="rect">
            <a:avLst/>
          </a:prstGeom>
          <a:noFill/>
        </p:spPr>
        <p:txBody>
          <a:bodyPr wrap="square" rtlCol="0">
            <a:spAutoFit/>
          </a:bodyPr>
          <a:lstStyle/>
          <a:p>
            <a:pPr>
              <a:buFont typeface="Arial" pitchFamily="34" charset="0"/>
              <a:buChar char="•"/>
            </a:pPr>
            <a:r>
              <a:rPr lang="en-US" sz="1800" dirty="0" smtClean="0">
                <a:solidFill>
                  <a:schemeClr val="tx1"/>
                </a:solidFill>
              </a:rPr>
              <a:t>Units of Measure</a:t>
            </a:r>
          </a:p>
          <a:p>
            <a:pPr>
              <a:buFont typeface="Arial" pitchFamily="34" charset="0"/>
              <a:buChar char="•"/>
            </a:pPr>
            <a:r>
              <a:rPr lang="en-US" sz="1800" dirty="0" smtClean="0">
                <a:solidFill>
                  <a:schemeClr val="tx1"/>
                </a:solidFill>
              </a:rPr>
              <a:t>Write Off Codes</a:t>
            </a:r>
          </a:p>
          <a:p>
            <a:pPr>
              <a:buFont typeface="Arial" pitchFamily="34" charset="0"/>
              <a:buChar char="•"/>
            </a:pPr>
            <a:r>
              <a:rPr lang="en-US" sz="1800" dirty="0" smtClean="0">
                <a:solidFill>
                  <a:schemeClr val="tx1"/>
                </a:solidFill>
              </a:rPr>
              <a:t>Inventory Reason Codes</a:t>
            </a:r>
          </a:p>
          <a:p>
            <a:pPr>
              <a:buFont typeface="Arial" pitchFamily="34" charset="0"/>
              <a:buChar char="•"/>
            </a:pPr>
            <a:r>
              <a:rPr lang="en-US" sz="1800" dirty="0" smtClean="0">
                <a:solidFill>
                  <a:schemeClr val="tx1"/>
                </a:solidFill>
              </a:rPr>
              <a:t>Banks</a:t>
            </a:r>
          </a:p>
          <a:p>
            <a:pPr>
              <a:buFont typeface="Arial" pitchFamily="34" charset="0"/>
              <a:buChar char="•"/>
            </a:pPr>
            <a:r>
              <a:rPr lang="en-US" sz="1800" dirty="0" smtClean="0">
                <a:solidFill>
                  <a:schemeClr val="tx1"/>
                </a:solidFill>
              </a:rPr>
              <a:t>Industry Codes</a:t>
            </a:r>
          </a:p>
          <a:p>
            <a:pPr>
              <a:buFont typeface="Arial" pitchFamily="34" charset="0"/>
              <a:buChar char="•"/>
            </a:pPr>
            <a:r>
              <a:rPr lang="en-US" sz="1800" dirty="0" smtClean="0">
                <a:solidFill>
                  <a:schemeClr val="tx1"/>
                </a:solidFill>
              </a:rPr>
              <a:t>Labor Rates</a:t>
            </a:r>
          </a:p>
          <a:p>
            <a:pPr>
              <a:buFont typeface="Arial" pitchFamily="34" charset="0"/>
              <a:buChar char="•"/>
            </a:pPr>
            <a:r>
              <a:rPr lang="en-US" sz="1800" dirty="0" smtClean="0">
                <a:solidFill>
                  <a:schemeClr val="tx1"/>
                </a:solidFill>
              </a:rPr>
              <a:t>Currencies</a:t>
            </a:r>
          </a:p>
          <a:p>
            <a:pPr>
              <a:buFont typeface="Arial" pitchFamily="34" charset="0"/>
              <a:buChar char="•"/>
            </a:pPr>
            <a:r>
              <a:rPr lang="en-US" sz="1800" dirty="0" smtClean="0">
                <a:solidFill>
                  <a:schemeClr val="tx1"/>
                </a:solidFill>
              </a:rPr>
              <a:t>Commodity Codes</a:t>
            </a:r>
          </a:p>
          <a:p>
            <a:pPr>
              <a:buFont typeface="Arial" pitchFamily="34" charset="0"/>
              <a:buChar char="•"/>
            </a:pPr>
            <a:r>
              <a:rPr lang="en-US" sz="1800" dirty="0" smtClean="0">
                <a:solidFill>
                  <a:schemeClr val="tx1"/>
                </a:solidFill>
              </a:rPr>
              <a:t>Countries</a:t>
            </a:r>
          </a:p>
          <a:p>
            <a:pPr>
              <a:buFont typeface="Arial" pitchFamily="34" charset="0"/>
              <a:buChar char="•"/>
            </a:pPr>
            <a:r>
              <a:rPr lang="en-US" sz="1800" dirty="0" smtClean="0">
                <a:solidFill>
                  <a:schemeClr val="tx1"/>
                </a:solidFill>
              </a:rPr>
              <a:t>Tax Codes</a:t>
            </a:r>
          </a:p>
          <a:p>
            <a:pPr>
              <a:buFont typeface="Arial" pitchFamily="34" charset="0"/>
              <a:buChar char="•"/>
            </a:pPr>
            <a:r>
              <a:rPr lang="en-US" sz="1800" dirty="0" smtClean="0">
                <a:solidFill>
                  <a:schemeClr val="tx1"/>
                </a:solidFill>
              </a:rPr>
              <a:t>Credit Terms</a:t>
            </a:r>
          </a:p>
          <a:p>
            <a:pPr>
              <a:buFont typeface="Arial" pitchFamily="34" charset="0"/>
              <a:buChar char="•"/>
            </a:pPr>
            <a:r>
              <a:rPr lang="en-US" sz="1800" dirty="0" smtClean="0">
                <a:solidFill>
                  <a:schemeClr val="tx1"/>
                </a:solidFill>
              </a:rPr>
              <a:t>Freight Methods</a:t>
            </a:r>
          </a:p>
          <a:p>
            <a:pPr>
              <a:buFont typeface="Arial" pitchFamily="34" charset="0"/>
              <a:buChar char="•"/>
            </a:pPr>
            <a:r>
              <a:rPr lang="en-US" sz="1800" dirty="0" smtClean="0">
                <a:solidFill>
                  <a:schemeClr val="tx1"/>
                </a:solidFill>
              </a:rPr>
              <a:t>Discounts</a:t>
            </a:r>
          </a:p>
          <a:p>
            <a:pPr>
              <a:buFont typeface="Arial" pitchFamily="34" charset="0"/>
              <a:buChar char="•"/>
            </a:pPr>
            <a:r>
              <a:rPr lang="en-US" sz="1800" dirty="0" smtClean="0">
                <a:solidFill>
                  <a:schemeClr val="tx1"/>
                </a:solidFill>
              </a:rPr>
              <a:t>Settlement Terms</a:t>
            </a:r>
          </a:p>
          <a:p>
            <a:pPr>
              <a:buFont typeface="Arial" pitchFamily="34" charset="0"/>
              <a:buChar char="•"/>
            </a:pPr>
            <a:r>
              <a:rPr lang="en-US" sz="1800" dirty="0" smtClean="0">
                <a:solidFill>
                  <a:schemeClr val="tx1"/>
                </a:solidFill>
              </a:rPr>
              <a:t>Departments</a:t>
            </a:r>
          </a:p>
          <a:p>
            <a:pPr>
              <a:buFont typeface="Arial" pitchFamily="34" charset="0"/>
              <a:buChar char="•"/>
            </a:pPr>
            <a:r>
              <a:rPr lang="en-US" sz="1800" dirty="0" smtClean="0">
                <a:solidFill>
                  <a:schemeClr val="tx1"/>
                </a:solidFill>
              </a:rPr>
              <a:t>States</a:t>
            </a:r>
          </a:p>
          <a:p>
            <a:pPr>
              <a:buFont typeface="Arial" pitchFamily="34" charset="0"/>
              <a:buChar char="•"/>
            </a:pPr>
            <a:r>
              <a:rPr lang="en-US" sz="1800" dirty="0" smtClean="0">
                <a:solidFill>
                  <a:schemeClr val="tx1"/>
                </a:solidFill>
              </a:rPr>
              <a:t>Messages</a:t>
            </a:r>
          </a:p>
          <a:p>
            <a:pPr>
              <a:buFont typeface="Arial" pitchFamily="34" charset="0"/>
              <a:buChar char="•"/>
            </a:pPr>
            <a:r>
              <a:rPr lang="en-US" sz="1800" dirty="0" smtClean="0">
                <a:solidFill>
                  <a:schemeClr val="tx1"/>
                </a:solidFill>
              </a:rPr>
              <a:t>Purchase Order Prefixes</a:t>
            </a:r>
          </a:p>
          <a:p>
            <a:pPr>
              <a:buFont typeface="Arial" pitchFamily="34" charset="0"/>
              <a:buChar char="•"/>
            </a:pPr>
            <a:r>
              <a:rPr lang="en-US" sz="1800" dirty="0" smtClean="0">
                <a:solidFill>
                  <a:schemeClr val="tx1"/>
                </a:solidFill>
              </a:rPr>
              <a:t>Sales Order Prefixes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Setting Standing Data</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457200" y="1143000"/>
            <a:ext cx="8153400" cy="3477875"/>
          </a:xfrm>
          <a:prstGeom prst="rect">
            <a:avLst/>
          </a:prstGeom>
          <a:noFill/>
        </p:spPr>
        <p:txBody>
          <a:bodyPr wrap="square" rtlCol="0">
            <a:spAutoFit/>
          </a:bodyPr>
          <a:lstStyle/>
          <a:p>
            <a:pPr>
              <a:buFont typeface="Arial" pitchFamily="34" charset="0"/>
              <a:buChar char="•"/>
            </a:pPr>
            <a:r>
              <a:rPr lang="en-US" sz="1800" dirty="0" smtClean="0">
                <a:solidFill>
                  <a:schemeClr val="tx1"/>
                </a:solidFill>
              </a:rPr>
              <a:t>Credit Reason Codes</a:t>
            </a:r>
          </a:p>
          <a:p>
            <a:pPr>
              <a:buFont typeface="Arial" pitchFamily="34" charset="0"/>
              <a:buChar char="•"/>
            </a:pPr>
            <a:r>
              <a:rPr lang="en-US" sz="1800" dirty="0" smtClean="0">
                <a:solidFill>
                  <a:schemeClr val="tx1"/>
                </a:solidFill>
              </a:rPr>
              <a:t>Prices</a:t>
            </a:r>
          </a:p>
          <a:p>
            <a:pPr>
              <a:buFont typeface="Arial" pitchFamily="34" charset="0"/>
              <a:buChar char="•"/>
            </a:pPr>
            <a:endParaRPr lang="en-US" sz="1800" dirty="0" smtClean="0">
              <a:solidFill>
                <a:schemeClr val="tx1"/>
              </a:solidFill>
            </a:endParaRPr>
          </a:p>
          <a:p>
            <a:pPr>
              <a:buFont typeface="Arial" pitchFamily="34" charset="0"/>
              <a:buChar char="•"/>
            </a:pPr>
            <a:endParaRPr lang="en-US" sz="1800" dirty="0" smtClean="0">
              <a:solidFill>
                <a:schemeClr val="tx1"/>
              </a:solidFill>
            </a:endParaRPr>
          </a:p>
          <a:p>
            <a:pPr>
              <a:buFont typeface="Arial" pitchFamily="34" charset="0"/>
              <a:buChar char="•"/>
            </a:pPr>
            <a:endParaRPr lang="en-US" sz="1800" dirty="0" smtClean="0">
              <a:solidFill>
                <a:schemeClr val="tx1"/>
              </a:solidFill>
            </a:endParaRPr>
          </a:p>
          <a:p>
            <a:pPr>
              <a:buFont typeface="Arial" pitchFamily="34" charset="0"/>
              <a:buChar char="•"/>
            </a:pPr>
            <a:endParaRPr lang="en-US" sz="1800" dirty="0" smtClean="0">
              <a:solidFill>
                <a:schemeClr val="tx1"/>
              </a:solidFill>
            </a:endParaRPr>
          </a:p>
          <a:p>
            <a:r>
              <a:rPr lang="en-US" sz="2800" dirty="0" smtClean="0">
                <a:solidFill>
                  <a:schemeClr val="tx1"/>
                </a:solidFill>
              </a:rPr>
              <a:t>Most of the Standing Data is discussed in the functional area they relate to.  A few are required when setting system defaults.  We will cover those next.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Setting System Defaults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pic>
        <p:nvPicPr>
          <p:cNvPr id="1027" name="Picture 3"/>
          <p:cNvPicPr>
            <a:picLocks noChangeAspect="1" noChangeArrowheads="1"/>
          </p:cNvPicPr>
          <p:nvPr/>
        </p:nvPicPr>
        <p:blipFill>
          <a:blip r:embed="rId2"/>
          <a:srcRect r="56250" b="37000"/>
          <a:stretch>
            <a:fillRect/>
          </a:stretch>
        </p:blipFill>
        <p:spPr bwMode="auto">
          <a:xfrm>
            <a:off x="1828800" y="1828800"/>
            <a:ext cx="4800600" cy="4320540"/>
          </a:xfrm>
          <a:prstGeom prst="rect">
            <a:avLst/>
          </a:prstGeom>
          <a:noFill/>
          <a:ln w="9525">
            <a:noFill/>
            <a:miter lim="800000"/>
            <a:headEnd/>
            <a:tailEnd/>
          </a:ln>
          <a:effectLst/>
        </p:spPr>
      </p:pic>
      <p:sp>
        <p:nvSpPr>
          <p:cNvPr id="6" name="TextBox 5"/>
          <p:cNvSpPr txBox="1"/>
          <p:nvPr/>
        </p:nvSpPr>
        <p:spPr>
          <a:xfrm>
            <a:off x="457200" y="1143000"/>
            <a:ext cx="8084329" cy="369332"/>
          </a:xfrm>
          <a:prstGeom prst="rect">
            <a:avLst/>
          </a:prstGeom>
          <a:noFill/>
        </p:spPr>
        <p:txBody>
          <a:bodyPr wrap="none" rtlCol="0">
            <a:spAutoFit/>
          </a:bodyPr>
          <a:lstStyle/>
          <a:p>
            <a:r>
              <a:rPr lang="en-US" sz="1800" dirty="0" smtClean="0">
                <a:solidFill>
                  <a:schemeClr val="tx1"/>
                </a:solidFill>
              </a:rPr>
              <a:t>The system setup and options are accessed through the Administration Menu.</a:t>
            </a:r>
            <a:endParaRPr lang="en-US" sz="1800" dirty="0">
              <a:solidFill>
                <a:schemeClr val="tx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Setting System Defaults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533400" y="5373469"/>
            <a:ext cx="8153400" cy="646331"/>
          </a:xfrm>
          <a:prstGeom prst="rect">
            <a:avLst/>
          </a:prstGeom>
          <a:noFill/>
        </p:spPr>
        <p:txBody>
          <a:bodyPr wrap="square" rtlCol="0">
            <a:spAutoFit/>
          </a:bodyPr>
          <a:lstStyle/>
          <a:p>
            <a:r>
              <a:rPr lang="en-US" sz="1800" dirty="0" smtClean="0">
                <a:solidFill>
                  <a:schemeClr val="tx1"/>
                </a:solidFill>
              </a:rPr>
              <a:t>The Version is a read only field.  The system administrator will know the domain.  The country determines certain formats for displaying and printing.</a:t>
            </a:r>
            <a:endParaRPr lang="en-US" sz="1800"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1905000" y="1041400"/>
            <a:ext cx="5029200" cy="4236882"/>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Setting System Defaults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533400" y="5373469"/>
            <a:ext cx="8153400" cy="646331"/>
          </a:xfrm>
          <a:prstGeom prst="rect">
            <a:avLst/>
          </a:prstGeom>
          <a:noFill/>
        </p:spPr>
        <p:txBody>
          <a:bodyPr wrap="square" rtlCol="0">
            <a:spAutoFit/>
          </a:bodyPr>
          <a:lstStyle/>
          <a:p>
            <a:r>
              <a:rPr lang="en-US" sz="1800" dirty="0" smtClean="0">
                <a:solidFill>
                  <a:schemeClr val="tx1"/>
                </a:solidFill>
              </a:rPr>
              <a:t>Set various default settings for creation of static data.  The unit weight indicates whether metric or English units are used.</a:t>
            </a:r>
            <a:endParaRPr lang="en-US" sz="1800"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1676400" y="1295400"/>
            <a:ext cx="5400675" cy="367665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Sites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28600" y="1219200"/>
            <a:ext cx="8153400" cy="369332"/>
          </a:xfrm>
          <a:prstGeom prst="rect">
            <a:avLst/>
          </a:prstGeom>
          <a:noFill/>
        </p:spPr>
        <p:txBody>
          <a:bodyPr wrap="square" rtlCol="0">
            <a:spAutoFit/>
          </a:bodyPr>
          <a:lstStyle/>
          <a:p>
            <a:r>
              <a:rPr lang="en-US" sz="1800" dirty="0" smtClean="0">
                <a:solidFill>
                  <a:schemeClr val="tx1"/>
                </a:solidFill>
              </a:rPr>
              <a:t>WinMan can handle multiple sites.  A typical structure might be as follows.</a:t>
            </a:r>
            <a:endParaRPr lang="en-US" sz="1800" dirty="0">
              <a:solidFill>
                <a:schemeClr val="tx1"/>
              </a:solidFill>
            </a:endParaRPr>
          </a:p>
        </p:txBody>
      </p:sp>
      <p:sp>
        <p:nvSpPr>
          <p:cNvPr id="7" name="Rounded Rectangle 6"/>
          <p:cNvSpPr/>
          <p:nvPr/>
        </p:nvSpPr>
        <p:spPr>
          <a:xfrm>
            <a:off x="3657600" y="18288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Corporate</a:t>
            </a:r>
            <a:endParaRPr lang="en-US" sz="2400" dirty="0"/>
          </a:p>
        </p:txBody>
      </p:sp>
      <p:sp>
        <p:nvSpPr>
          <p:cNvPr id="8" name="Rounded Rectangle 7"/>
          <p:cNvSpPr/>
          <p:nvPr/>
        </p:nvSpPr>
        <p:spPr>
          <a:xfrm>
            <a:off x="6934200" y="31242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Distribution West</a:t>
            </a:r>
            <a:endParaRPr lang="en-US" sz="1800" dirty="0"/>
          </a:p>
        </p:txBody>
      </p:sp>
      <p:sp>
        <p:nvSpPr>
          <p:cNvPr id="9" name="Rounded Rectangle 8"/>
          <p:cNvSpPr/>
          <p:nvPr/>
        </p:nvSpPr>
        <p:spPr>
          <a:xfrm>
            <a:off x="4800600" y="31242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Distribution Central</a:t>
            </a:r>
            <a:endParaRPr lang="en-US" sz="1800" dirty="0"/>
          </a:p>
        </p:txBody>
      </p:sp>
      <p:sp>
        <p:nvSpPr>
          <p:cNvPr id="10" name="Rounded Rectangle 9"/>
          <p:cNvSpPr/>
          <p:nvPr/>
        </p:nvSpPr>
        <p:spPr>
          <a:xfrm>
            <a:off x="2667000" y="31242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Distribution East</a:t>
            </a:r>
            <a:endParaRPr lang="en-US" sz="1800" dirty="0"/>
          </a:p>
        </p:txBody>
      </p:sp>
      <p:sp>
        <p:nvSpPr>
          <p:cNvPr id="11" name="Rounded Rectangle 10"/>
          <p:cNvSpPr/>
          <p:nvPr/>
        </p:nvSpPr>
        <p:spPr>
          <a:xfrm>
            <a:off x="457200" y="31242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Manufacturing</a:t>
            </a:r>
          </a:p>
        </p:txBody>
      </p:sp>
      <p:cxnSp>
        <p:nvCxnSpPr>
          <p:cNvPr id="33" name="Elbow Connector 32"/>
          <p:cNvCxnSpPr>
            <a:stCxn id="7" idx="2"/>
            <a:endCxn id="11" idx="0"/>
          </p:cNvCxnSpPr>
          <p:nvPr/>
        </p:nvCxnSpPr>
        <p:spPr>
          <a:xfrm rot="5400000">
            <a:off x="2628900" y="1219200"/>
            <a:ext cx="609600" cy="32004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7" idx="2"/>
            <a:endCxn id="10" idx="0"/>
          </p:cNvCxnSpPr>
          <p:nvPr/>
        </p:nvCxnSpPr>
        <p:spPr>
          <a:xfrm rot="5400000">
            <a:off x="3733800" y="2324100"/>
            <a:ext cx="609600" cy="9906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7" idx="2"/>
            <a:endCxn id="9" idx="0"/>
          </p:cNvCxnSpPr>
          <p:nvPr/>
        </p:nvCxnSpPr>
        <p:spPr>
          <a:xfrm rot="16200000" flipH="1">
            <a:off x="4800600" y="2247900"/>
            <a:ext cx="609600" cy="11430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7" idx="2"/>
            <a:endCxn id="8" idx="0"/>
          </p:cNvCxnSpPr>
          <p:nvPr/>
        </p:nvCxnSpPr>
        <p:spPr>
          <a:xfrm rot="16200000" flipH="1">
            <a:off x="5867400" y="1181100"/>
            <a:ext cx="609600" cy="32766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Sites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28600" y="1219200"/>
            <a:ext cx="8153400" cy="369332"/>
          </a:xfrm>
          <a:prstGeom prst="rect">
            <a:avLst/>
          </a:prstGeom>
          <a:noFill/>
        </p:spPr>
        <p:txBody>
          <a:bodyPr wrap="square" rtlCol="0">
            <a:spAutoFit/>
          </a:bodyPr>
          <a:lstStyle/>
          <a:p>
            <a:r>
              <a:rPr lang="en-US" sz="1800" dirty="0" smtClean="0">
                <a:solidFill>
                  <a:schemeClr val="tx1"/>
                </a:solidFill>
              </a:rPr>
              <a:t>Each site has its own set of information describing it and its defaults.</a:t>
            </a:r>
            <a:endParaRPr lang="en-US" sz="1800" dirty="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1447800" y="1676400"/>
            <a:ext cx="5829300" cy="4605867"/>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Sites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28600" y="1219200"/>
            <a:ext cx="8153400" cy="369332"/>
          </a:xfrm>
          <a:prstGeom prst="rect">
            <a:avLst/>
          </a:prstGeom>
          <a:noFill/>
        </p:spPr>
        <p:txBody>
          <a:bodyPr wrap="square" rtlCol="0">
            <a:spAutoFit/>
          </a:bodyPr>
          <a:lstStyle/>
          <a:p>
            <a:r>
              <a:rPr lang="en-US" sz="1800" dirty="0" smtClean="0">
                <a:solidFill>
                  <a:schemeClr val="tx1"/>
                </a:solidFill>
              </a:rPr>
              <a:t>Each site has its own set of information describing it and its defaults.</a:t>
            </a:r>
            <a:endParaRPr lang="en-US" sz="1800" dirty="0">
              <a:solidFill>
                <a:schemeClr val="tx1"/>
              </a:solidFill>
            </a:endParaRPr>
          </a:p>
        </p:txBody>
      </p:sp>
      <p:pic>
        <p:nvPicPr>
          <p:cNvPr id="5122" name="Picture 2"/>
          <p:cNvPicPr>
            <a:picLocks noChangeAspect="1" noChangeArrowheads="1"/>
          </p:cNvPicPr>
          <p:nvPr/>
        </p:nvPicPr>
        <p:blipFill>
          <a:blip r:embed="rId2"/>
          <a:srcRect/>
          <a:stretch>
            <a:fillRect/>
          </a:stretch>
        </p:blipFill>
        <p:spPr bwMode="auto">
          <a:xfrm>
            <a:off x="1447800" y="1676400"/>
            <a:ext cx="5791200" cy="4582835"/>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839200" cy="762000"/>
          </a:xfrm>
        </p:spPr>
        <p:txBody>
          <a:bodyPr/>
          <a:lstStyle/>
          <a:p>
            <a:r>
              <a:rPr lang="en-US" dirty="0" smtClean="0">
                <a:solidFill>
                  <a:schemeClr val="bg1"/>
                </a:solidFill>
              </a:rPr>
              <a:t>Financial Integration</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38" name="TextBox 37"/>
          <p:cNvSpPr txBox="1"/>
          <p:nvPr/>
        </p:nvSpPr>
        <p:spPr>
          <a:xfrm>
            <a:off x="228600" y="1447800"/>
            <a:ext cx="8686800" cy="5078313"/>
          </a:xfrm>
          <a:prstGeom prst="rect">
            <a:avLst/>
          </a:prstGeom>
          <a:noFill/>
        </p:spPr>
        <p:txBody>
          <a:bodyPr wrap="square" rtlCol="0">
            <a:spAutoFit/>
          </a:bodyPr>
          <a:lstStyle/>
          <a:p>
            <a:r>
              <a:rPr lang="en-US" sz="3200" dirty="0" smtClean="0">
                <a:solidFill>
                  <a:schemeClr val="tx1"/>
                </a:solidFill>
              </a:rPr>
              <a:t>WinMan Accounting uses either standard costing, actual costs, or actual material costs and standard labor costs. You choose what works best for your company.</a:t>
            </a:r>
          </a:p>
          <a:p>
            <a:endParaRPr lang="en-US" sz="3200" dirty="0" smtClean="0">
              <a:solidFill>
                <a:schemeClr val="tx1"/>
              </a:solidFill>
            </a:endParaRPr>
          </a:p>
          <a:p>
            <a:r>
              <a:rPr lang="en-US" sz="3200" dirty="0" smtClean="0">
                <a:solidFill>
                  <a:schemeClr val="tx1"/>
                </a:solidFill>
              </a:rPr>
              <a:t>All financial transactions are automatically generated as inventory, sales, purchasing, manufacturing and accounting activities take place.</a:t>
            </a:r>
          </a:p>
          <a:p>
            <a:endParaRPr lang="en-US" dirty="0">
              <a:solidFill>
                <a:schemeClr val="tx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Sites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28600" y="1219200"/>
            <a:ext cx="8153400" cy="646331"/>
          </a:xfrm>
          <a:prstGeom prst="rect">
            <a:avLst/>
          </a:prstGeom>
          <a:noFill/>
        </p:spPr>
        <p:txBody>
          <a:bodyPr wrap="square" rtlCol="0">
            <a:spAutoFit/>
          </a:bodyPr>
          <a:lstStyle/>
          <a:p>
            <a:r>
              <a:rPr lang="en-US" sz="1800" dirty="0" smtClean="0">
                <a:solidFill>
                  <a:schemeClr val="tx1"/>
                </a:solidFill>
              </a:rPr>
              <a:t>The locations tab allows the default locations for the site.  These defaults can be overridden at entry time.</a:t>
            </a:r>
            <a:endParaRPr lang="en-US" sz="1800" dirty="0">
              <a:solidFill>
                <a:schemeClr val="tx1"/>
              </a:solidFill>
            </a:endParaRPr>
          </a:p>
        </p:txBody>
      </p:sp>
      <p:pic>
        <p:nvPicPr>
          <p:cNvPr id="9218" name="Picture 2"/>
          <p:cNvPicPr>
            <a:picLocks noChangeAspect="1" noChangeArrowheads="1"/>
          </p:cNvPicPr>
          <p:nvPr/>
        </p:nvPicPr>
        <p:blipFill>
          <a:blip r:embed="rId2"/>
          <a:srcRect/>
          <a:stretch>
            <a:fillRect/>
          </a:stretch>
        </p:blipFill>
        <p:spPr bwMode="auto">
          <a:xfrm>
            <a:off x="2390775" y="2381250"/>
            <a:ext cx="4362450" cy="209550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Sites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28600" y="1219200"/>
            <a:ext cx="8153400" cy="646331"/>
          </a:xfrm>
          <a:prstGeom prst="rect">
            <a:avLst/>
          </a:prstGeom>
          <a:noFill/>
        </p:spPr>
        <p:txBody>
          <a:bodyPr wrap="square" rtlCol="0">
            <a:spAutoFit/>
          </a:bodyPr>
          <a:lstStyle/>
          <a:p>
            <a:r>
              <a:rPr lang="en-US" sz="1800" dirty="0" smtClean="0">
                <a:solidFill>
                  <a:schemeClr val="tx1"/>
                </a:solidFill>
              </a:rPr>
              <a:t>The Sales Defaults define the default values that will appear on sales orders associated with this site.</a:t>
            </a:r>
            <a:endParaRPr lang="en-US" sz="1800" dirty="0">
              <a:solidFill>
                <a:schemeClr val="tx1"/>
              </a:solidFill>
            </a:endParaRPr>
          </a:p>
        </p:txBody>
      </p:sp>
      <p:pic>
        <p:nvPicPr>
          <p:cNvPr id="7" name="Picture 6"/>
          <p:cNvPicPr/>
          <p:nvPr/>
        </p:nvPicPr>
        <p:blipFill>
          <a:blip r:embed="rId2"/>
          <a:srcRect/>
          <a:stretch>
            <a:fillRect/>
          </a:stretch>
        </p:blipFill>
        <p:spPr bwMode="auto">
          <a:xfrm>
            <a:off x="1752600" y="1981200"/>
            <a:ext cx="5486400" cy="4247358"/>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Sites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28600" y="1219200"/>
            <a:ext cx="8153400" cy="646331"/>
          </a:xfrm>
          <a:prstGeom prst="rect">
            <a:avLst/>
          </a:prstGeom>
          <a:noFill/>
        </p:spPr>
        <p:txBody>
          <a:bodyPr wrap="square" rtlCol="0">
            <a:spAutoFit/>
          </a:bodyPr>
          <a:lstStyle/>
          <a:p>
            <a:r>
              <a:rPr lang="en-US" sz="1800" dirty="0" smtClean="0">
                <a:solidFill>
                  <a:schemeClr val="tx1"/>
                </a:solidFill>
              </a:rPr>
              <a:t>The Purchase Defaults define the default values that will appear on purchase orders associated with this site.</a:t>
            </a:r>
            <a:endParaRPr lang="en-US" sz="1800" dirty="0">
              <a:solidFill>
                <a:schemeClr val="tx1"/>
              </a:solidFill>
            </a:endParaRPr>
          </a:p>
        </p:txBody>
      </p:sp>
      <p:pic>
        <p:nvPicPr>
          <p:cNvPr id="8" name="Picture 7"/>
          <p:cNvPicPr/>
          <p:nvPr/>
        </p:nvPicPr>
        <p:blipFill>
          <a:blip r:embed="rId2"/>
          <a:srcRect/>
          <a:stretch>
            <a:fillRect/>
          </a:stretch>
        </p:blipFill>
        <p:spPr bwMode="auto">
          <a:xfrm>
            <a:off x="1143000" y="1981200"/>
            <a:ext cx="6553200" cy="35052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Sites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28600" y="1219200"/>
            <a:ext cx="8153400" cy="369332"/>
          </a:xfrm>
          <a:prstGeom prst="rect">
            <a:avLst/>
          </a:prstGeom>
          <a:noFill/>
        </p:spPr>
        <p:txBody>
          <a:bodyPr wrap="square" rtlCol="0">
            <a:spAutoFit/>
          </a:bodyPr>
          <a:lstStyle/>
          <a:p>
            <a:r>
              <a:rPr lang="en-US" sz="1800" dirty="0" smtClean="0">
                <a:solidFill>
                  <a:schemeClr val="tx1"/>
                </a:solidFill>
              </a:rPr>
              <a:t>You can have a different delivery location for each site.</a:t>
            </a:r>
            <a:endParaRPr lang="en-US" sz="1800" dirty="0">
              <a:solidFill>
                <a:schemeClr val="tx1"/>
              </a:solidFill>
            </a:endParaRPr>
          </a:p>
        </p:txBody>
      </p:sp>
      <p:pic>
        <p:nvPicPr>
          <p:cNvPr id="10242" name="Picture 2"/>
          <p:cNvPicPr>
            <a:picLocks noChangeAspect="1" noChangeArrowheads="1"/>
          </p:cNvPicPr>
          <p:nvPr/>
        </p:nvPicPr>
        <p:blipFill>
          <a:blip r:embed="rId2"/>
          <a:srcRect/>
          <a:stretch>
            <a:fillRect/>
          </a:stretch>
        </p:blipFill>
        <p:spPr bwMode="auto">
          <a:xfrm>
            <a:off x="1447800" y="1752600"/>
            <a:ext cx="5334000" cy="4248978"/>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Sites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28600" y="1219200"/>
            <a:ext cx="8153400" cy="954107"/>
          </a:xfrm>
          <a:prstGeom prst="rect">
            <a:avLst/>
          </a:prstGeom>
          <a:noFill/>
        </p:spPr>
        <p:txBody>
          <a:bodyPr wrap="square" rtlCol="0">
            <a:spAutoFit/>
          </a:bodyPr>
          <a:lstStyle/>
          <a:p>
            <a:r>
              <a:rPr lang="en-US" sz="2800" dirty="0" smtClean="0">
                <a:solidFill>
                  <a:schemeClr val="tx1"/>
                </a:solidFill>
              </a:rPr>
              <a:t>The account setup will be discussed in full in the accounting section.</a:t>
            </a:r>
            <a:endParaRPr lang="en-US" sz="2800" dirty="0">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System Options</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228600" y="1219200"/>
            <a:ext cx="8153400" cy="1477328"/>
          </a:xfrm>
          <a:prstGeom prst="rect">
            <a:avLst/>
          </a:prstGeom>
          <a:noFill/>
        </p:spPr>
        <p:txBody>
          <a:bodyPr wrap="square" rtlCol="0">
            <a:spAutoFit/>
          </a:bodyPr>
          <a:lstStyle/>
          <a:p>
            <a:r>
              <a:rPr lang="en-US" sz="1800" dirty="0" smtClean="0">
                <a:solidFill>
                  <a:schemeClr val="tx1"/>
                </a:solidFill>
              </a:rPr>
              <a:t>System Options can change the appearance of the system, change behavior, or define formats within WinMan.  Double clicking on an option will activate the option for editing.  A green color means the options has been activated.</a:t>
            </a:r>
          </a:p>
          <a:p>
            <a:endParaRPr lang="en-US" sz="1800" dirty="0" smtClean="0">
              <a:solidFill>
                <a:schemeClr val="tx1"/>
              </a:solidFill>
            </a:endParaRPr>
          </a:p>
          <a:p>
            <a:r>
              <a:rPr lang="en-US" sz="1800" dirty="0" smtClean="0">
                <a:solidFill>
                  <a:schemeClr val="tx1"/>
                </a:solidFill>
              </a:rPr>
              <a:t>Options are categorized.</a:t>
            </a:r>
            <a:endParaRPr lang="en-US" sz="1800" dirty="0">
              <a:solidFill>
                <a:schemeClr val="tx1"/>
              </a:solidFill>
            </a:endParaRPr>
          </a:p>
        </p:txBody>
      </p:sp>
      <p:pic>
        <p:nvPicPr>
          <p:cNvPr id="11266" name="Picture 2"/>
          <p:cNvPicPr>
            <a:picLocks noChangeAspect="1" noChangeArrowheads="1"/>
          </p:cNvPicPr>
          <p:nvPr/>
        </p:nvPicPr>
        <p:blipFill>
          <a:blip r:embed="rId2"/>
          <a:srcRect/>
          <a:stretch>
            <a:fillRect/>
          </a:stretch>
        </p:blipFill>
        <p:spPr bwMode="auto">
          <a:xfrm>
            <a:off x="2971799" y="2209800"/>
            <a:ext cx="5791201" cy="4118588"/>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228600" y="2743200"/>
            <a:ext cx="2638425" cy="3438525"/>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ctrTitle"/>
          </p:nvPr>
        </p:nvSpPr>
        <p:spPr>
          <a:xfrm>
            <a:off x="685800" y="2133600"/>
            <a:ext cx="7696200" cy="1603375"/>
          </a:xfrm>
        </p:spPr>
        <p:txBody>
          <a:bodyPr/>
          <a:lstStyle/>
          <a:p>
            <a:pPr eaLnBrk="1" hangingPunct="1"/>
            <a:r>
              <a:rPr lang="en-US" dirty="0" smtClean="0"/>
              <a:t/>
            </a:r>
            <a:br>
              <a:rPr lang="en-US" dirty="0" smtClean="0"/>
            </a:br>
            <a:endParaRPr lang="en-US" b="1" dirty="0" smtClean="0"/>
          </a:p>
        </p:txBody>
      </p:sp>
      <p:sp>
        <p:nvSpPr>
          <p:cNvPr id="2050" name="Date Placeholder 3"/>
          <p:cNvSpPr>
            <a:spLocks noGrp="1"/>
          </p:cNvSpPr>
          <p:nvPr>
            <p:ph type="dt" sz="quarter" idx="10"/>
          </p:nvPr>
        </p:nvSpPr>
        <p:spPr/>
        <p:txBody>
          <a:bodyPr/>
          <a:lstStyle/>
          <a:p>
            <a:pPr>
              <a:defRPr/>
            </a:pPr>
            <a:r>
              <a:rPr lang="en-US" dirty="0"/>
              <a:t>©</a:t>
            </a:r>
            <a:r>
              <a:rPr lang="en-US" dirty="0" smtClean="0"/>
              <a:t>2008 </a:t>
            </a:r>
            <a:r>
              <a:rPr lang="en-US" dirty="0"/>
              <a:t>TTW</a:t>
            </a:r>
          </a:p>
        </p:txBody>
      </p:sp>
      <p:sp>
        <p:nvSpPr>
          <p:cNvPr id="4100" name="Text Box 6"/>
          <p:cNvSpPr txBox="1">
            <a:spLocks noChangeArrowheads="1"/>
          </p:cNvSpPr>
          <p:nvPr/>
        </p:nvSpPr>
        <p:spPr bwMode="auto">
          <a:xfrm>
            <a:off x="304800" y="1295400"/>
            <a:ext cx="7924800" cy="457200"/>
          </a:xfrm>
          <a:prstGeom prst="rect">
            <a:avLst/>
          </a:prstGeom>
          <a:noFill/>
          <a:ln w="9525" algn="in">
            <a:noFill/>
            <a:miter lim="800000"/>
            <a:headEnd/>
            <a:tailEnd/>
          </a:ln>
        </p:spPr>
        <p:txBody>
          <a:bodyPr lIns="36576" tIns="36576" rIns="36576" bIns="36576"/>
          <a:lstStyle/>
          <a:p>
            <a:endParaRPr lang="en-US" sz="2800" b="1">
              <a:solidFill>
                <a:schemeClr val="tx1"/>
              </a:solidFill>
            </a:endParaRPr>
          </a:p>
        </p:txBody>
      </p:sp>
      <p:sp>
        <p:nvSpPr>
          <p:cNvPr id="4101" name="Text Box 9"/>
          <p:cNvSpPr txBox="1">
            <a:spLocks noChangeArrowheads="1"/>
          </p:cNvSpPr>
          <p:nvPr/>
        </p:nvSpPr>
        <p:spPr bwMode="auto">
          <a:xfrm>
            <a:off x="1447800" y="4114800"/>
            <a:ext cx="6400800" cy="641350"/>
          </a:xfrm>
          <a:prstGeom prst="rect">
            <a:avLst/>
          </a:prstGeom>
          <a:noFill/>
          <a:ln w="9525">
            <a:noFill/>
            <a:miter lim="800000"/>
            <a:headEnd/>
            <a:tailEnd/>
          </a:ln>
        </p:spPr>
        <p:txBody>
          <a:bodyPr>
            <a:spAutoFit/>
          </a:bodyPr>
          <a:lstStyle/>
          <a:p>
            <a:pPr algn="ctr">
              <a:spcBef>
                <a:spcPct val="50000"/>
              </a:spcBef>
            </a:pPr>
            <a:r>
              <a:rPr lang="en-US" sz="1800" i="1"/>
              <a:t>Where “Lean” principles are considered common sense and are implemented with a passion!</a:t>
            </a:r>
          </a:p>
        </p:txBody>
      </p:sp>
      <p:sp>
        <p:nvSpPr>
          <p:cNvPr id="6" name="TextBox 5"/>
          <p:cNvSpPr txBox="1"/>
          <p:nvPr/>
        </p:nvSpPr>
        <p:spPr>
          <a:xfrm>
            <a:off x="1295400" y="2057400"/>
            <a:ext cx="6553200" cy="1200329"/>
          </a:xfrm>
          <a:prstGeom prst="rect">
            <a:avLst/>
          </a:prstGeom>
          <a:noFill/>
        </p:spPr>
        <p:txBody>
          <a:bodyPr wrap="square" rtlCol="0">
            <a:spAutoFit/>
          </a:bodyPr>
          <a:lstStyle/>
          <a:p>
            <a:pPr algn="ctr"/>
            <a:r>
              <a:rPr lang="en-US" dirty="0" smtClean="0"/>
              <a:t>Product Training</a:t>
            </a:r>
          </a:p>
          <a:p>
            <a:pPr algn="ctr"/>
            <a:r>
              <a:rPr lang="en-US" dirty="0" smtClean="0"/>
              <a:t>Standing Data</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Areas and Locations</a:t>
            </a:r>
            <a:endParaRPr lang="en-US" dirty="0"/>
          </a:p>
        </p:txBody>
      </p:sp>
      <p:pic>
        <p:nvPicPr>
          <p:cNvPr id="1027" name="Picture 3"/>
          <p:cNvPicPr>
            <a:picLocks noChangeAspect="1" noChangeArrowheads="1"/>
          </p:cNvPicPr>
          <p:nvPr/>
        </p:nvPicPr>
        <p:blipFill>
          <a:blip r:embed="rId2"/>
          <a:srcRect/>
          <a:stretch>
            <a:fillRect/>
          </a:stretch>
        </p:blipFill>
        <p:spPr bwMode="auto">
          <a:xfrm>
            <a:off x="685800" y="2133600"/>
            <a:ext cx="4467225" cy="3539417"/>
          </a:xfrm>
          <a:prstGeom prst="rect">
            <a:avLst/>
          </a:prstGeom>
          <a:noFill/>
          <a:ln w="9525">
            <a:noFill/>
            <a:miter lim="800000"/>
            <a:headEnd/>
            <a:tailEnd/>
          </a:ln>
          <a:effectLst/>
        </p:spPr>
      </p:pic>
      <p:sp>
        <p:nvSpPr>
          <p:cNvPr id="8" name="TextBox 7"/>
          <p:cNvSpPr txBox="1"/>
          <p:nvPr/>
        </p:nvSpPr>
        <p:spPr>
          <a:xfrm>
            <a:off x="5410200" y="1752600"/>
            <a:ext cx="3200400" cy="397031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In WinMan, the hierarchy for locations from largest to smallest is Sites, Areas and then Locations.  Sites are used when inventory, sales and purchasing needs to be kept separately.  Generally, there is a geographic gap between sites.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site can then have multiple areas.  Areas are used as a way to group locations.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Locations represent the smallest and most used designation.  Locations are where inventory is stored.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When adding an area select the site it relates to.</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4893647"/>
          </a:xfrm>
          <a:prstGeom prst="rect">
            <a:avLst/>
          </a:prstGeom>
          <a:noFill/>
        </p:spPr>
        <p:txBody>
          <a:bodyPr wrap="square" rtlCol="0">
            <a:spAutoFit/>
          </a:bodyPr>
          <a:lstStyle/>
          <a:p>
            <a:r>
              <a:rPr lang="en-US" sz="1800" dirty="0" smtClean="0">
                <a:solidFill>
                  <a:schemeClr val="tx1"/>
                </a:solidFill>
              </a:rPr>
              <a:t>General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Account Division – Select the accounting division that all inventory transactions will use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Capacity – Reference field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Availability</a:t>
            </a:r>
          </a:p>
          <a:p>
            <a:pPr marL="800100" lvl="1" indent="-342900">
              <a:buFont typeface="+mj-lt"/>
              <a:buAutoNum type="alphaLcParenR"/>
            </a:pPr>
            <a:r>
              <a:rPr lang="en-US" sz="1400" dirty="0" smtClean="0">
                <a:solidFill>
                  <a:schemeClr val="tx1"/>
                </a:solidFill>
              </a:rPr>
              <a:t>Sales – Inventory can be used for picking of shipments only</a:t>
            </a:r>
          </a:p>
          <a:p>
            <a:pPr marL="800100" lvl="1" indent="-342900">
              <a:buFont typeface="+mj-lt"/>
              <a:buAutoNum type="alphaLcParenR"/>
            </a:pPr>
            <a:r>
              <a:rPr lang="en-US" sz="1400" dirty="0" smtClean="0">
                <a:solidFill>
                  <a:schemeClr val="tx1"/>
                </a:solidFill>
              </a:rPr>
              <a:t>Manufacturing – Inventory can be used for issuing to manufacturing orders only</a:t>
            </a:r>
          </a:p>
          <a:p>
            <a:pPr marL="800100" lvl="1" indent="-342900">
              <a:buFont typeface="+mj-lt"/>
              <a:buAutoNum type="alphaLcParenR"/>
            </a:pPr>
            <a:r>
              <a:rPr lang="en-US" sz="1400" dirty="0" smtClean="0">
                <a:solidFill>
                  <a:schemeClr val="tx1"/>
                </a:solidFill>
              </a:rPr>
              <a:t>Sales and Manufacturing – Inventory can be used for picking shipments and issuing to manufacturing orders</a:t>
            </a:r>
          </a:p>
          <a:p>
            <a:pPr marL="800100" lvl="1" indent="-342900">
              <a:buFont typeface="+mj-lt"/>
              <a:buAutoNum type="alphaLcParenR"/>
            </a:pPr>
            <a:r>
              <a:rPr lang="en-US" sz="1400" dirty="0" smtClean="0">
                <a:solidFill>
                  <a:schemeClr val="tx1"/>
                </a:solidFill>
              </a:rPr>
              <a:t>Jobs – Can be used only for jobs </a:t>
            </a:r>
          </a:p>
          <a:p>
            <a:pPr marL="800100" lvl="1" indent="-342900">
              <a:buFont typeface="+mj-lt"/>
              <a:buAutoNum type="alphaLcParenR"/>
            </a:pPr>
            <a:r>
              <a:rPr lang="en-US" sz="1400" dirty="0" smtClean="0">
                <a:solidFill>
                  <a:schemeClr val="tx1"/>
                </a:solidFill>
              </a:rPr>
              <a:t>Unavailable – Can not be used for any operations</a:t>
            </a:r>
          </a:p>
          <a:p>
            <a:pPr marL="800100" lvl="1" indent="-342900">
              <a:buFont typeface="+mj-lt"/>
              <a:buAutoNum type="alphaLcParenR"/>
            </a:pPr>
            <a:r>
              <a:rPr lang="en-US" sz="1400" dirty="0" smtClean="0">
                <a:solidFill>
                  <a:schemeClr val="tx1"/>
                </a:solidFill>
              </a:rPr>
              <a:t>Consignment – Used for purchased parts that are received but still owned by vendor.  No accounting transactions occur until inventory is moved to a non-consignment location</a:t>
            </a:r>
          </a:p>
          <a:p>
            <a:pPr marL="800100" lvl="1" indent="-342900">
              <a:buFont typeface="+mj-lt"/>
              <a:buAutoNum type="alphaLcParenR"/>
            </a:pPr>
            <a:r>
              <a:rPr lang="en-US" sz="1400" dirty="0" smtClean="0">
                <a:solidFill>
                  <a:schemeClr val="tx1"/>
                </a:solidFill>
              </a:rPr>
              <a:t>Sub-Contractor – Used for parts on sub-contract </a:t>
            </a:r>
          </a:p>
          <a:p>
            <a:pPr marL="800100" lvl="1" indent="-342900">
              <a:buFont typeface="+mj-lt"/>
              <a:buAutoNum type="alphaLcParenR"/>
            </a:pPr>
            <a:r>
              <a:rPr lang="en-US" sz="1400" dirty="0" smtClean="0">
                <a:solidFill>
                  <a:schemeClr val="tx1"/>
                </a:solidFill>
              </a:rPr>
              <a:t>Bonded – Inventory can not be used.  Inventory must be moved to a non-bonded location to be used. Items that are received into a Bonded locations will not have duty until the items are moved to a non-bonded location.  Inventory values will go the GL upon receipt.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Exclude from MRP – Inventory in locations marked as exclude from MRP will not enter MRP calculations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252376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Consumable Sequence – Used when a specific location(s) is required to be picked from before another location.  Locations with a sequence number of 1 will be picked from (using a FIFO basis), then locations with a sequence number of 2 will be picked from, etc.  Multiple locations can share the same sequence number.</a:t>
            </a:r>
          </a:p>
          <a:p>
            <a:endParaRPr lang="en-US" sz="1400" dirty="0" smtClean="0">
              <a:solidFill>
                <a:schemeClr val="tx1"/>
              </a:solidFill>
            </a:endParaRPr>
          </a:p>
          <a:p>
            <a:pPr>
              <a:buFont typeface="Arial" pitchFamily="34" charset="0"/>
              <a:buChar char="•"/>
            </a:pPr>
            <a:r>
              <a:rPr lang="en-US" sz="1400" dirty="0" smtClean="0">
                <a:solidFill>
                  <a:schemeClr val="tx1"/>
                </a:solidFill>
              </a:rPr>
              <a:t> Pick Sequence – A reference field that can be used for pick list print sequence.</a:t>
            </a:r>
          </a:p>
          <a:p>
            <a:pPr>
              <a:buFont typeface="Arial" pitchFamily="34" charset="0"/>
              <a:buChar char="•"/>
            </a:pPr>
            <a:endParaRPr lang="en-US" sz="1400" dirty="0" smtClean="0">
              <a:solidFill>
                <a:schemeClr val="tx1"/>
              </a:solidFill>
            </a:endParaRPr>
          </a:p>
          <a:p>
            <a:r>
              <a:rPr lang="en-US" sz="1800" dirty="0" smtClean="0">
                <a:solidFill>
                  <a:schemeClr val="tx1"/>
                </a:solidFill>
              </a:rPr>
              <a:t>Dimensions Tab</a:t>
            </a:r>
          </a:p>
          <a:p>
            <a:endParaRPr lang="en-US" sz="1400" dirty="0" smtClean="0">
              <a:solidFill>
                <a:schemeClr val="tx1"/>
              </a:solidFill>
            </a:endParaRPr>
          </a:p>
          <a:p>
            <a:pPr>
              <a:buFont typeface="Arial" pitchFamily="34" charset="0"/>
              <a:buChar char="•"/>
            </a:pPr>
            <a:r>
              <a:rPr lang="en-US" sz="1400" dirty="0" smtClean="0">
                <a:solidFill>
                  <a:schemeClr val="tx1"/>
                </a:solidFill>
              </a:rPr>
              <a:t>All dimension are used for reference/reporting only.</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839200" cy="762000"/>
          </a:xfrm>
        </p:spPr>
        <p:txBody>
          <a:bodyPr/>
          <a:lstStyle/>
          <a:p>
            <a:r>
              <a:rPr lang="en-US" dirty="0" smtClean="0">
                <a:solidFill>
                  <a:schemeClr val="bg1"/>
                </a:solidFill>
              </a:rPr>
              <a:t>Order Flow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graphicFrame>
        <p:nvGraphicFramePr>
          <p:cNvPr id="5" name="Diagram 4"/>
          <p:cNvGraphicFramePr/>
          <p:nvPr/>
        </p:nvGraphicFramePr>
        <p:xfrm>
          <a:off x="1828800" y="1066800"/>
          <a:ext cx="54864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841" name="AutoShape 1"/>
          <p:cNvSpPr>
            <a:spLocks noChangeArrowheads="1"/>
          </p:cNvSpPr>
          <p:nvPr/>
        </p:nvSpPr>
        <p:spPr bwMode="auto">
          <a:xfrm>
            <a:off x="3657600" y="2895600"/>
            <a:ext cx="1889125" cy="1854200"/>
          </a:xfrm>
          <a:prstGeom prst="star32">
            <a:avLst>
              <a:gd name="adj" fmla="val 37500"/>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Financials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Classifications</a:t>
            </a:r>
            <a:endParaRPr lang="en-US" dirty="0"/>
          </a:p>
        </p:txBody>
      </p:sp>
      <p:pic>
        <p:nvPicPr>
          <p:cNvPr id="3076" name="Picture 4"/>
          <p:cNvPicPr>
            <a:picLocks noChangeAspect="1" noChangeArrowheads="1"/>
          </p:cNvPicPr>
          <p:nvPr/>
        </p:nvPicPr>
        <p:blipFill>
          <a:blip r:embed="rId2"/>
          <a:srcRect/>
          <a:stretch>
            <a:fillRect/>
          </a:stretch>
        </p:blipFill>
        <p:spPr bwMode="auto">
          <a:xfrm>
            <a:off x="381000" y="1752600"/>
            <a:ext cx="4571999" cy="3622430"/>
          </a:xfrm>
          <a:prstGeom prst="rect">
            <a:avLst/>
          </a:prstGeom>
          <a:noFill/>
          <a:ln w="9525">
            <a:noFill/>
            <a:miter lim="800000"/>
            <a:headEnd/>
            <a:tailEnd/>
          </a:ln>
          <a:effectLst/>
        </p:spPr>
      </p:pic>
      <p:pic>
        <p:nvPicPr>
          <p:cNvPr id="3077" name="Picture 5"/>
          <p:cNvPicPr>
            <a:picLocks noChangeAspect="1" noChangeArrowheads="1"/>
          </p:cNvPicPr>
          <p:nvPr/>
        </p:nvPicPr>
        <p:blipFill>
          <a:blip r:embed="rId3"/>
          <a:srcRect/>
          <a:stretch>
            <a:fillRect/>
          </a:stretch>
        </p:blipFill>
        <p:spPr bwMode="auto">
          <a:xfrm>
            <a:off x="2667000" y="3048000"/>
            <a:ext cx="4419600" cy="35016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344709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Classifications allow parts to be classified for reporting purposes as well as used for consumable materials.</a:t>
            </a:r>
          </a:p>
          <a:p>
            <a:r>
              <a:rPr lang="en-US" sz="1400" dirty="0" smtClean="0">
                <a:solidFill>
                  <a:schemeClr val="tx1"/>
                </a:solidFill>
              </a:rPr>
              <a:t> </a:t>
            </a:r>
          </a:p>
          <a:p>
            <a:r>
              <a:rPr lang="en-US" sz="1800" dirty="0" smtClean="0">
                <a:solidFill>
                  <a:schemeClr val="tx1"/>
                </a:solidFill>
              </a:rPr>
              <a:t>General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for the classification.</a:t>
            </a:r>
          </a:p>
          <a:p>
            <a:endParaRPr lang="en-US" sz="1400" dirty="0" smtClean="0">
              <a:solidFill>
                <a:schemeClr val="tx1"/>
              </a:solidFill>
            </a:endParaRPr>
          </a:p>
          <a:p>
            <a:r>
              <a:rPr lang="en-US" sz="1800" dirty="0" smtClean="0">
                <a:solidFill>
                  <a:schemeClr val="tx1"/>
                </a:solidFill>
              </a:rPr>
              <a:t>Consumables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Active – Select if consumables is active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Reason Code – The reason code that will be used to expense the consumables</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No of Days – The number of days after the receipt that the inventory will be consumed</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Departments</a:t>
            </a:r>
            <a:endParaRPr lang="en-US" dirty="0"/>
          </a:p>
        </p:txBody>
      </p:sp>
      <p:pic>
        <p:nvPicPr>
          <p:cNvPr id="3078" name="Picture 6"/>
          <p:cNvPicPr>
            <a:picLocks noChangeAspect="1" noChangeArrowheads="1"/>
          </p:cNvPicPr>
          <p:nvPr/>
        </p:nvPicPr>
        <p:blipFill>
          <a:blip r:embed="rId2"/>
          <a:srcRect/>
          <a:stretch>
            <a:fillRect/>
          </a:stretch>
        </p:blipFill>
        <p:spPr bwMode="auto">
          <a:xfrm>
            <a:off x="1295400" y="1828800"/>
            <a:ext cx="5403818" cy="42814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4678204"/>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Departments are used in a number of places throughout the system.  Departments are used to group WinMan users.  Departments are also found in Customers, where they could represent a non-commissionable Sales Rep, Suppliers, where they could represent a buyer and Products where a buyer could also be represented.</a:t>
            </a:r>
          </a:p>
          <a:p>
            <a:r>
              <a:rPr lang="en-US" sz="1400" dirty="0" smtClean="0">
                <a:solidFill>
                  <a:schemeClr val="tx1"/>
                </a:solidFill>
              </a:rPr>
              <a:t> </a:t>
            </a:r>
          </a:p>
          <a:p>
            <a:pPr>
              <a:buFont typeface="Arial" pitchFamily="34" charset="0"/>
              <a:buChar char="•"/>
            </a:pPr>
            <a:r>
              <a:rPr lang="en-US" sz="1400" dirty="0" smtClean="0">
                <a:solidFill>
                  <a:schemeClr val="tx1"/>
                </a:solidFill>
              </a:rPr>
              <a:t> If the department is to be used to relate WinMan users together, the action Add Users can be selected to add users to a department.  A listing of all users in WinMan will be displayed to select from.  A user can belong to many departments.  The relationship of users to departments can also be completed in the Users program where a user is selected and all available departments are displayed and then selected. </a:t>
            </a:r>
          </a:p>
          <a:p>
            <a:endParaRPr lang="en-US" sz="1400" dirty="0" smtClean="0">
              <a:solidFill>
                <a:schemeClr val="tx1"/>
              </a:solidFill>
            </a:endParaRPr>
          </a:p>
          <a:p>
            <a:r>
              <a:rPr lang="en-US" sz="1800" dirty="0" smtClean="0">
                <a:solidFill>
                  <a:schemeClr val="tx1"/>
                </a:solidFill>
              </a:rPr>
              <a:t>General Tab</a:t>
            </a:r>
          </a:p>
          <a:p>
            <a:endParaRPr lang="en-US" sz="1400" dirty="0" smtClean="0">
              <a:solidFill>
                <a:schemeClr val="tx1"/>
              </a:solidFill>
            </a:endParaRPr>
          </a:p>
          <a:p>
            <a:pPr>
              <a:buFont typeface="Arial" pitchFamily="34" charset="0"/>
              <a:buChar char="•"/>
            </a:pPr>
            <a:r>
              <a:rPr lang="en-US" sz="1400" dirty="0" smtClean="0">
                <a:solidFill>
                  <a:schemeClr val="tx1"/>
                </a:solidFill>
              </a:rPr>
              <a:t> Department – Enter a Department ID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for the department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Email Address – An email address for the department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Telephone – A telephone number for the department</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Units of Measure</a:t>
            </a:r>
            <a:endParaRPr lang="en-US" dirty="0"/>
          </a:p>
        </p:txBody>
      </p:sp>
      <p:pic>
        <p:nvPicPr>
          <p:cNvPr id="5122" name="Picture 2"/>
          <p:cNvPicPr>
            <a:picLocks noChangeAspect="1" noChangeArrowheads="1"/>
          </p:cNvPicPr>
          <p:nvPr/>
        </p:nvPicPr>
        <p:blipFill>
          <a:blip r:embed="rId2"/>
          <a:srcRect/>
          <a:stretch>
            <a:fillRect/>
          </a:stretch>
        </p:blipFill>
        <p:spPr bwMode="auto">
          <a:xfrm>
            <a:off x="609601" y="1828801"/>
            <a:ext cx="4039340" cy="32004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2209800" y="3048000"/>
            <a:ext cx="4114800" cy="3260188"/>
          </a:xfrm>
          <a:prstGeom prst="rect">
            <a:avLst/>
          </a:prstGeom>
          <a:noFill/>
          <a:ln w="9525">
            <a:noFill/>
            <a:miter lim="800000"/>
            <a:headEnd/>
            <a:tailEnd/>
          </a:ln>
          <a:effectLst/>
        </p:spPr>
      </p:pic>
      <p:sp>
        <p:nvSpPr>
          <p:cNvPr id="8" name="TextBox 7"/>
          <p:cNvSpPr txBox="1"/>
          <p:nvPr/>
        </p:nvSpPr>
        <p:spPr>
          <a:xfrm>
            <a:off x="4800600" y="1981200"/>
            <a:ext cx="1752600" cy="307777"/>
          </a:xfrm>
          <a:prstGeom prst="rect">
            <a:avLst/>
          </a:prstGeom>
          <a:noFill/>
        </p:spPr>
        <p:txBody>
          <a:bodyPr wrap="square" rtlCol="0">
            <a:spAutoFit/>
          </a:bodyPr>
          <a:lstStyle/>
          <a:p>
            <a:r>
              <a:rPr lang="en-US" sz="1400" dirty="0" smtClean="0"/>
              <a:t>Unit of Measure</a:t>
            </a:r>
            <a:endParaRPr lang="en-US" sz="1400" dirty="0"/>
          </a:p>
        </p:txBody>
      </p:sp>
      <p:sp>
        <p:nvSpPr>
          <p:cNvPr id="9" name="TextBox 8"/>
          <p:cNvSpPr txBox="1"/>
          <p:nvPr/>
        </p:nvSpPr>
        <p:spPr>
          <a:xfrm>
            <a:off x="6477000" y="3276600"/>
            <a:ext cx="2057400" cy="307777"/>
          </a:xfrm>
          <a:prstGeom prst="rect">
            <a:avLst/>
          </a:prstGeom>
          <a:noFill/>
        </p:spPr>
        <p:txBody>
          <a:bodyPr wrap="square" rtlCol="0">
            <a:spAutoFit/>
          </a:bodyPr>
          <a:lstStyle/>
          <a:p>
            <a:r>
              <a:rPr lang="en-US" sz="1400" dirty="0" smtClean="0"/>
              <a:t>Unit of Measure Factor</a:t>
            </a:r>
            <a:endParaRPr lang="en-US" sz="14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2133600"/>
            <a:ext cx="8382000" cy="3170099"/>
          </a:xfrm>
          <a:prstGeom prst="rect">
            <a:avLst/>
          </a:prstGeom>
          <a:noFill/>
        </p:spPr>
        <p:txBody>
          <a:bodyPr wrap="square" rtlCol="0">
            <a:spAutoFit/>
          </a:bodyPr>
          <a:lstStyle/>
          <a:p>
            <a:r>
              <a:rPr lang="en-US" sz="1400" dirty="0" smtClean="0">
                <a:solidFill>
                  <a:schemeClr val="tx1"/>
                </a:solidFill>
              </a:rPr>
              <a:t>Units of measure are used to identify the unit of measure for products.  An item can have only one unit of measure.  However, a unit of measure can have many unit of measure factors which include a conversion factor used for sales orders and purchase orders.  Unit of measure factors allow users to enter quantities on both sales orders and purchase orders in either the base unit of measure or any of the unit of measure factors they select.</a:t>
            </a:r>
          </a:p>
          <a:p>
            <a:pPr>
              <a:buFont typeface="Arial" pitchFamily="34" charset="0"/>
              <a:buChar char="•"/>
            </a:pPr>
            <a:endParaRPr lang="en-US" sz="1400" dirty="0" smtClean="0">
              <a:solidFill>
                <a:schemeClr val="tx1"/>
              </a:solidFill>
            </a:endParaRPr>
          </a:p>
          <a:p>
            <a:r>
              <a:rPr lang="en-US" sz="1800" dirty="0" smtClean="0">
                <a:solidFill>
                  <a:schemeClr val="tx1"/>
                </a:solidFill>
              </a:rPr>
              <a:t>General Tab – Unit of Measure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Unit of Measure – enter a unit of measure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enter a description of the unit of measure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Print Text – enter how you would like the unit of measure to appear on paperwork</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828800"/>
            <a:ext cx="8382000" cy="3170099"/>
          </a:xfrm>
          <a:prstGeom prst="rect">
            <a:avLst/>
          </a:prstGeom>
          <a:noFill/>
        </p:spPr>
        <p:txBody>
          <a:bodyPr wrap="square" rtlCol="0">
            <a:spAutoFit/>
          </a:bodyPr>
          <a:lstStyle/>
          <a:p>
            <a:r>
              <a:rPr lang="en-US" sz="1800" dirty="0" smtClean="0">
                <a:solidFill>
                  <a:schemeClr val="tx1"/>
                </a:solidFill>
              </a:rPr>
              <a:t>General Tab  - Unit of Measure factor</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Factor – What the conversion unit of measure is called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A description of the conversion unit of measure</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Print Text – What the conversion unit of measure will appear as on paperwork</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Conversion – What you would multiple the base unit of measure by to get the correct conversion.</a:t>
            </a:r>
          </a:p>
          <a:p>
            <a:pPr>
              <a:buFont typeface="Arial" pitchFamily="34" charset="0"/>
              <a:buChar char="•"/>
            </a:pPr>
            <a:endParaRPr lang="en-US" sz="1400" dirty="0" smtClean="0">
              <a:solidFill>
                <a:schemeClr val="tx1"/>
              </a:solidFill>
            </a:endParaRPr>
          </a:p>
          <a:p>
            <a:r>
              <a:rPr lang="en-US" sz="1400" dirty="0" smtClean="0">
                <a:solidFill>
                  <a:schemeClr val="tx1"/>
                </a:solidFill>
              </a:rPr>
              <a:t>Example:  A product is going to be stocked in Feet but sold in inches.  </a:t>
            </a:r>
          </a:p>
          <a:p>
            <a:r>
              <a:rPr lang="en-US" sz="1400" dirty="0" smtClean="0">
                <a:solidFill>
                  <a:schemeClr val="tx1"/>
                </a:solidFill>
              </a:rPr>
              <a:t>Set-up:  Create a unit of measure called Feet.  This will be the unit of measure in products.  Create a unit of measure factor called Inches for the unit of measure Feet.  The conversion factor will be 12 (12 inches = 1 Foot)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Commodity Codes</a:t>
            </a:r>
            <a:endParaRPr lang="en-US" dirty="0"/>
          </a:p>
        </p:txBody>
      </p:sp>
      <p:pic>
        <p:nvPicPr>
          <p:cNvPr id="6146" name="Picture 2"/>
          <p:cNvPicPr>
            <a:picLocks noChangeAspect="1" noChangeArrowheads="1"/>
          </p:cNvPicPr>
          <p:nvPr/>
        </p:nvPicPr>
        <p:blipFill>
          <a:blip r:embed="rId2"/>
          <a:srcRect/>
          <a:stretch>
            <a:fillRect/>
          </a:stretch>
        </p:blipFill>
        <p:spPr bwMode="auto">
          <a:xfrm>
            <a:off x="762000" y="1905000"/>
            <a:ext cx="4634420" cy="3671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2369880"/>
          </a:xfrm>
          <a:prstGeom prst="rect">
            <a:avLst/>
          </a:prstGeom>
          <a:noFill/>
        </p:spPr>
        <p:txBody>
          <a:bodyPr wrap="square" rtlCol="0">
            <a:spAutoFit/>
          </a:bodyPr>
          <a:lstStyle/>
          <a:p>
            <a:r>
              <a:rPr lang="en-US" sz="1400" dirty="0" smtClean="0">
                <a:solidFill>
                  <a:schemeClr val="tx1"/>
                </a:solidFill>
              </a:rPr>
              <a:t>Commodity codes are used as an additional way to classify products.  It is also used to group products to determine a Duty value.</a:t>
            </a:r>
          </a:p>
          <a:p>
            <a:r>
              <a:rPr lang="en-US" sz="1400" dirty="0" smtClean="0">
                <a:solidFill>
                  <a:schemeClr val="tx1"/>
                </a:solidFill>
              </a:rPr>
              <a:t> </a:t>
            </a:r>
          </a:p>
          <a:p>
            <a:r>
              <a:rPr lang="en-US" sz="1400" dirty="0" smtClean="0">
                <a:solidFill>
                  <a:schemeClr val="tx1"/>
                </a:solidFill>
              </a:rPr>
              <a:t> </a:t>
            </a:r>
          </a:p>
          <a:p>
            <a:r>
              <a:rPr lang="en-US" sz="1800" dirty="0" smtClean="0">
                <a:solidFill>
                  <a:schemeClr val="tx1"/>
                </a:solidFill>
              </a:rPr>
              <a:t>General Tab</a:t>
            </a:r>
          </a:p>
          <a:p>
            <a:endParaRPr lang="en-US" sz="1800" dirty="0" smtClean="0">
              <a:solidFill>
                <a:schemeClr val="tx1"/>
              </a:solidFill>
            </a:endParaRPr>
          </a:p>
          <a:p>
            <a:pPr>
              <a:buFont typeface="Arial" pitchFamily="34" charset="0"/>
              <a:buChar char="•"/>
            </a:pPr>
            <a:r>
              <a:rPr lang="en-US" sz="1400" dirty="0" smtClean="0">
                <a:solidFill>
                  <a:schemeClr val="tx1"/>
                </a:solidFill>
              </a:rPr>
              <a:t> Commodity Code – Enter the commodity code ID</a:t>
            </a:r>
          </a:p>
          <a:p>
            <a:r>
              <a:rPr lang="en-US" sz="1400" dirty="0" smtClean="0">
                <a:solidFill>
                  <a:schemeClr val="tx1"/>
                </a:solidFill>
              </a:rPr>
              <a:t> </a:t>
            </a:r>
          </a:p>
          <a:p>
            <a:pPr>
              <a:buFont typeface="Arial" pitchFamily="34" charset="0"/>
              <a:buChar char="•"/>
            </a:pPr>
            <a:r>
              <a:rPr lang="en-US" sz="1400" dirty="0" smtClean="0">
                <a:solidFill>
                  <a:schemeClr val="tx1"/>
                </a:solidFill>
              </a:rPr>
              <a:t>Description – Enter a description for the commodity code </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5791200" cy="646331"/>
          </a:xfrm>
          <a:prstGeom prst="rect">
            <a:avLst/>
          </a:prstGeom>
          <a:noFill/>
        </p:spPr>
        <p:txBody>
          <a:bodyPr wrap="square" rtlCol="0">
            <a:spAutoFit/>
          </a:bodyPr>
          <a:lstStyle/>
          <a:p>
            <a:r>
              <a:rPr lang="en-US" dirty="0" smtClean="0"/>
              <a:t>Discounts</a:t>
            </a:r>
            <a:endParaRPr lang="en-US" dirty="0"/>
          </a:p>
        </p:txBody>
      </p:sp>
      <p:pic>
        <p:nvPicPr>
          <p:cNvPr id="7170" name="Picture 2"/>
          <p:cNvPicPr>
            <a:picLocks noChangeAspect="1" noChangeArrowheads="1"/>
          </p:cNvPicPr>
          <p:nvPr/>
        </p:nvPicPr>
        <p:blipFill>
          <a:blip r:embed="rId2"/>
          <a:srcRect/>
          <a:stretch>
            <a:fillRect/>
          </a:stretch>
        </p:blipFill>
        <p:spPr bwMode="auto">
          <a:xfrm>
            <a:off x="457201" y="1828801"/>
            <a:ext cx="3962400" cy="313944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1828800" y="2971800"/>
            <a:ext cx="4191000" cy="3320562"/>
          </a:xfrm>
          <a:prstGeom prst="rect">
            <a:avLst/>
          </a:prstGeom>
          <a:noFill/>
          <a:ln w="9525">
            <a:noFill/>
            <a:miter lim="800000"/>
            <a:headEnd/>
            <a:tailEnd/>
          </a:ln>
          <a:effectLst/>
        </p:spPr>
      </p:pic>
      <p:sp>
        <p:nvSpPr>
          <p:cNvPr id="8" name="TextBox 7"/>
          <p:cNvSpPr txBox="1"/>
          <p:nvPr/>
        </p:nvSpPr>
        <p:spPr>
          <a:xfrm>
            <a:off x="4724400" y="2057400"/>
            <a:ext cx="1981200" cy="369332"/>
          </a:xfrm>
          <a:prstGeom prst="rect">
            <a:avLst/>
          </a:prstGeom>
          <a:noFill/>
        </p:spPr>
        <p:txBody>
          <a:bodyPr wrap="square" rtlCol="0">
            <a:spAutoFit/>
          </a:bodyPr>
          <a:lstStyle/>
          <a:p>
            <a:r>
              <a:rPr lang="en-US" sz="1800" dirty="0" smtClean="0">
                <a:solidFill>
                  <a:schemeClr val="tx1"/>
                </a:solidFill>
              </a:rPr>
              <a:t>Discounts</a:t>
            </a:r>
            <a:endParaRPr lang="en-US" sz="1800" dirty="0">
              <a:solidFill>
                <a:schemeClr val="tx1"/>
              </a:solidFill>
            </a:endParaRPr>
          </a:p>
        </p:txBody>
      </p:sp>
      <p:sp>
        <p:nvSpPr>
          <p:cNvPr id="9" name="TextBox 8"/>
          <p:cNvSpPr txBox="1"/>
          <p:nvPr/>
        </p:nvSpPr>
        <p:spPr>
          <a:xfrm>
            <a:off x="6324600" y="3657600"/>
            <a:ext cx="2438400" cy="369332"/>
          </a:xfrm>
          <a:prstGeom prst="rect">
            <a:avLst/>
          </a:prstGeom>
          <a:noFill/>
        </p:spPr>
        <p:txBody>
          <a:bodyPr wrap="square" rtlCol="0">
            <a:spAutoFit/>
          </a:bodyPr>
          <a:lstStyle/>
          <a:p>
            <a:r>
              <a:rPr lang="en-US" sz="1800" dirty="0" smtClean="0">
                <a:solidFill>
                  <a:schemeClr val="tx1"/>
                </a:solidFill>
              </a:rPr>
              <a:t>Discount Break</a:t>
            </a: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839200" cy="762000"/>
          </a:xfrm>
        </p:spPr>
        <p:txBody>
          <a:bodyPr/>
          <a:lstStyle/>
          <a:p>
            <a:r>
              <a:rPr lang="en-US" dirty="0" smtClean="0">
                <a:solidFill>
                  <a:schemeClr val="bg1"/>
                </a:solidFill>
              </a:rPr>
              <a:t>Order Flow</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19200"/>
            <a:ext cx="8382000" cy="5324535"/>
          </a:xfrm>
          <a:prstGeom prst="rect">
            <a:avLst/>
          </a:prstGeom>
          <a:noFill/>
        </p:spPr>
        <p:txBody>
          <a:bodyPr wrap="square" rtlCol="0">
            <a:spAutoFit/>
          </a:bodyPr>
          <a:lstStyle/>
          <a:p>
            <a:r>
              <a:rPr lang="en-US" sz="2000" dirty="0" smtClean="0">
                <a:solidFill>
                  <a:schemeClr val="tx1"/>
                </a:solidFill>
              </a:rPr>
              <a:t>The flow begins with the Customer Order and goes clockwise.  </a:t>
            </a:r>
          </a:p>
          <a:p>
            <a:r>
              <a:rPr lang="en-US" sz="2000" dirty="0" smtClean="0">
                <a:solidFill>
                  <a:schemeClr val="tx1"/>
                </a:solidFill>
              </a:rPr>
              <a:t> </a:t>
            </a:r>
          </a:p>
          <a:p>
            <a:pPr marL="342900" lvl="0" indent="-342900">
              <a:buFont typeface="+mj-lt"/>
              <a:buAutoNum type="arabicPeriod"/>
            </a:pPr>
            <a:r>
              <a:rPr lang="en-US" sz="2000" dirty="0" smtClean="0">
                <a:solidFill>
                  <a:schemeClr val="tx1"/>
                </a:solidFill>
              </a:rPr>
              <a:t>MRP determines the requirements based upon quantities on hand, quantities required, lead times, manufacturing times, order due date, etc. </a:t>
            </a:r>
          </a:p>
          <a:p>
            <a:pPr marL="342900" lvl="0" indent="-342900">
              <a:buFont typeface="+mj-lt"/>
              <a:buAutoNum type="arabicPeriod"/>
            </a:pPr>
            <a:r>
              <a:rPr lang="en-US" sz="2000" dirty="0" smtClean="0">
                <a:solidFill>
                  <a:schemeClr val="tx1"/>
                </a:solidFill>
              </a:rPr>
              <a:t>Manufacturing orders are firmed indicating to MRP that the supply for the demand has been set.</a:t>
            </a:r>
          </a:p>
          <a:p>
            <a:pPr marL="342900" lvl="0" indent="-342900">
              <a:buFont typeface="+mj-lt"/>
              <a:buAutoNum type="arabicPeriod"/>
            </a:pPr>
            <a:r>
              <a:rPr lang="en-US" sz="2000" dirty="0" smtClean="0">
                <a:solidFill>
                  <a:schemeClr val="tx1"/>
                </a:solidFill>
              </a:rPr>
              <a:t>Purchase orders are approved and material is orders.</a:t>
            </a:r>
          </a:p>
          <a:p>
            <a:pPr marL="342900" lvl="0" indent="-342900">
              <a:buFont typeface="+mj-lt"/>
              <a:buAutoNum type="arabicPeriod"/>
            </a:pPr>
            <a:r>
              <a:rPr lang="en-US" sz="2000" dirty="0" smtClean="0">
                <a:solidFill>
                  <a:schemeClr val="tx1"/>
                </a:solidFill>
              </a:rPr>
              <a:t>Purchased material is received.</a:t>
            </a:r>
          </a:p>
          <a:p>
            <a:pPr marL="342900" lvl="0" indent="-342900">
              <a:buFont typeface="+mj-lt"/>
              <a:buAutoNum type="arabicPeriod"/>
            </a:pPr>
            <a:r>
              <a:rPr lang="en-US" sz="2000" dirty="0" smtClean="0">
                <a:solidFill>
                  <a:schemeClr val="tx1"/>
                </a:solidFill>
              </a:rPr>
              <a:t>Manufacturing orders are released (this can be done earlier in the cycle, in fact, it could happen at step 2).</a:t>
            </a:r>
          </a:p>
          <a:p>
            <a:pPr marL="342900" lvl="0" indent="-342900">
              <a:buFont typeface="+mj-lt"/>
              <a:buAutoNum type="arabicPeriod"/>
            </a:pPr>
            <a:r>
              <a:rPr lang="en-US" sz="2000" dirty="0" smtClean="0">
                <a:solidFill>
                  <a:schemeClr val="tx1"/>
                </a:solidFill>
              </a:rPr>
              <a:t>Material is issued to the manufacturing order.</a:t>
            </a:r>
          </a:p>
          <a:p>
            <a:pPr marL="342900" lvl="0" indent="-342900">
              <a:buFont typeface="+mj-lt"/>
              <a:buAutoNum type="arabicPeriod"/>
            </a:pPr>
            <a:r>
              <a:rPr lang="en-US" sz="2000" dirty="0" smtClean="0">
                <a:solidFill>
                  <a:schemeClr val="tx1"/>
                </a:solidFill>
              </a:rPr>
              <a:t>The product is manufactured.</a:t>
            </a:r>
          </a:p>
          <a:p>
            <a:pPr marL="342900" lvl="0" indent="-342900">
              <a:buFont typeface="+mj-lt"/>
              <a:buAutoNum type="arabicPeriod"/>
            </a:pPr>
            <a:r>
              <a:rPr lang="en-US" sz="2000" dirty="0" smtClean="0">
                <a:solidFill>
                  <a:schemeClr val="tx1"/>
                </a:solidFill>
              </a:rPr>
              <a:t>The manufactured item is received into finished goods from work in process.</a:t>
            </a:r>
          </a:p>
          <a:p>
            <a:pPr marL="342900" lvl="0" indent="-342900">
              <a:buFont typeface="+mj-lt"/>
              <a:buAutoNum type="arabicPeriod"/>
            </a:pPr>
            <a:r>
              <a:rPr lang="en-US" sz="2000" dirty="0" smtClean="0">
                <a:solidFill>
                  <a:schemeClr val="tx1"/>
                </a:solidFill>
              </a:rPr>
              <a:t>The product is shipped to the customer.</a:t>
            </a:r>
          </a:p>
          <a:p>
            <a:endParaRPr lang="en-US" sz="20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4616648"/>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discounts program allows you to set up discounts that are used on both the purchase orders and sales orders.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Discounts can be set up with a straight percentage that will calculate on all transactions.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A discount could also be more focused and used only when a certain value or quantity is reached and then either a percentage discount or fixed value discount can be given.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Finally if more complicated rules are required, a combination of fixed discount can be used with a rule based discount.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a straight percentage is required, a good rule to follow would be to name the discount with the percentage to be used.  </a:t>
            </a:r>
            <a:r>
              <a:rPr lang="en-US" sz="1400" dirty="0" err="1" smtClean="0">
                <a:solidFill>
                  <a:schemeClr val="tx1"/>
                </a:solidFill>
              </a:rPr>
              <a:t>Ie</a:t>
            </a:r>
            <a:r>
              <a:rPr lang="en-US" sz="1400" dirty="0" smtClean="0">
                <a:solidFill>
                  <a:schemeClr val="tx1"/>
                </a:solidFill>
              </a:rPr>
              <a:t> 10%.  When using this method, make sure the Discount Percentage field on the Discount Tab of the Discount program accurately reflects the discount percentage.  Make sure there are no line items found in the Discount Breaks Tab.</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If a rule is required such as, if a quantity of 100 is required to obtain a 5% discount then the discount percentage should be set to 0.  A line item should be added where the Trigger type is Quantity and the trigger value is 100.  The discount break type should be set to Percentage and the discount break value would be set to 5.   </a:t>
            </a:r>
          </a:p>
          <a:p>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sz="3200" dirty="0" smtClean="0"/>
              <a:t>Customer/Product Pricing Classifications</a:t>
            </a:r>
            <a:r>
              <a:rPr lang="en-US" dirty="0" smtClean="0"/>
              <a:t> </a:t>
            </a:r>
            <a:endParaRPr lang="en-US" dirty="0"/>
          </a:p>
        </p:txBody>
      </p:sp>
      <p:sp>
        <p:nvSpPr>
          <p:cNvPr id="8" name="TextBox 7"/>
          <p:cNvSpPr txBox="1"/>
          <p:nvPr/>
        </p:nvSpPr>
        <p:spPr>
          <a:xfrm>
            <a:off x="4724400" y="2057400"/>
            <a:ext cx="1981200" cy="369332"/>
          </a:xfrm>
          <a:prstGeom prst="rect">
            <a:avLst/>
          </a:prstGeom>
          <a:noFill/>
        </p:spPr>
        <p:txBody>
          <a:bodyPr wrap="square" rtlCol="0">
            <a:spAutoFit/>
          </a:bodyPr>
          <a:lstStyle/>
          <a:p>
            <a:r>
              <a:rPr lang="en-US" sz="1800" dirty="0" smtClean="0">
                <a:solidFill>
                  <a:schemeClr val="tx1"/>
                </a:solidFill>
              </a:rPr>
              <a:t>Product Pricing</a:t>
            </a:r>
            <a:endParaRPr lang="en-US" sz="1800" dirty="0">
              <a:solidFill>
                <a:schemeClr val="tx1"/>
              </a:solidFill>
            </a:endParaRPr>
          </a:p>
        </p:txBody>
      </p:sp>
      <p:sp>
        <p:nvSpPr>
          <p:cNvPr id="9" name="TextBox 8"/>
          <p:cNvSpPr txBox="1"/>
          <p:nvPr/>
        </p:nvSpPr>
        <p:spPr>
          <a:xfrm>
            <a:off x="5562600" y="3657600"/>
            <a:ext cx="2438400" cy="646331"/>
          </a:xfrm>
          <a:prstGeom prst="rect">
            <a:avLst/>
          </a:prstGeom>
          <a:noFill/>
        </p:spPr>
        <p:txBody>
          <a:bodyPr wrap="square" rtlCol="0">
            <a:spAutoFit/>
          </a:bodyPr>
          <a:lstStyle/>
          <a:p>
            <a:r>
              <a:rPr lang="en-US" sz="1800" dirty="0" smtClean="0">
                <a:solidFill>
                  <a:schemeClr val="tx1"/>
                </a:solidFill>
              </a:rPr>
              <a:t>Product Pricing cross reference</a:t>
            </a:r>
            <a:endParaRPr lang="en-US" sz="1800" dirty="0">
              <a:solidFill>
                <a:schemeClr val="tx1"/>
              </a:solidFill>
            </a:endParaRPr>
          </a:p>
        </p:txBody>
      </p:sp>
      <p:pic>
        <p:nvPicPr>
          <p:cNvPr id="8194" name="Picture 2"/>
          <p:cNvPicPr>
            <a:picLocks noChangeAspect="1" noChangeArrowheads="1"/>
          </p:cNvPicPr>
          <p:nvPr/>
        </p:nvPicPr>
        <p:blipFill>
          <a:blip r:embed="rId2"/>
          <a:srcRect/>
          <a:stretch>
            <a:fillRect/>
          </a:stretch>
        </p:blipFill>
        <p:spPr bwMode="auto">
          <a:xfrm>
            <a:off x="304800" y="1981200"/>
            <a:ext cx="4039340" cy="32004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1524000" y="3124200"/>
            <a:ext cx="3810000" cy="30186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3539430"/>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The product pricing classifications programs allow you to define the grouping that are then selected for each part by way of the Product Pricing field on the Detailed tab of the products program.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The customer pricing classifications programs allow you to define the groupings that are selected for each customer by way of the Customer Pricing field on the Details tab of the Customers program.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Once both set of groupings have been defined, either program can be used to create the relationship between products and customers.  </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When adding a relationship, add the discount structure that is applicable (must have a discount) and the starting and ending date (only if applicable – if no dates are required leave blank).</a:t>
            </a:r>
          </a:p>
          <a:p>
            <a:endParaRPr lang="en-US" sz="1400" dirty="0" smtClean="0">
              <a:solidFill>
                <a:schemeClr val="tx1"/>
              </a:solidFill>
            </a:endParaRPr>
          </a:p>
          <a:p>
            <a:pPr>
              <a:buFont typeface="Arial" pitchFamily="34" charset="0"/>
              <a:buChar char="•"/>
            </a:pPr>
            <a:r>
              <a:rPr lang="en-US" sz="1400" dirty="0" smtClean="0">
                <a:solidFill>
                  <a:schemeClr val="tx1"/>
                </a:solidFill>
              </a:rPr>
              <a:t> Within the Product Pricing Classification is a Markup tab.  A markup can be added which if the standard price is used (i.e. no price list), and the standard price is greater than the cost threshold, the markup percentage will be added to the standard price.</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990600"/>
          </a:xfrm>
        </p:spPr>
        <p:txBody>
          <a:bodyPr/>
          <a:lstStyle/>
          <a:p>
            <a:r>
              <a:rPr lang="en-US" dirty="0" smtClean="0">
                <a:solidFill>
                  <a:schemeClr val="bg1"/>
                </a:solidFill>
              </a:rPr>
              <a:t>Work Schedule</a:t>
            </a:r>
            <a:endParaRPr lang="en-US" dirty="0">
              <a:solidFill>
                <a:schemeClr val="bg1"/>
              </a:solidFill>
            </a:endParaRPr>
          </a:p>
        </p:txBody>
      </p:sp>
      <p:sp>
        <p:nvSpPr>
          <p:cNvPr id="3" name="Date Placeholder 2"/>
          <p:cNvSpPr>
            <a:spLocks noGrp="1"/>
          </p:cNvSpPr>
          <p:nvPr>
            <p:ph type="dt" sz="half" idx="10"/>
          </p:nvPr>
        </p:nvSpPr>
        <p:spPr/>
        <p:txBody>
          <a:bodyPr/>
          <a:lstStyle/>
          <a:p>
            <a:pPr>
              <a:defRPr/>
            </a:pPr>
            <a:r>
              <a:rPr lang="en-US" smtClean="0"/>
              <a:t>©2007 TTW</a:t>
            </a:r>
            <a:endParaRPr lang="en-US"/>
          </a:p>
        </p:txBody>
      </p:sp>
      <p:sp>
        <p:nvSpPr>
          <p:cNvPr id="6" name="TextBox 5"/>
          <p:cNvSpPr txBox="1"/>
          <p:nvPr/>
        </p:nvSpPr>
        <p:spPr>
          <a:xfrm>
            <a:off x="457200" y="1143000"/>
            <a:ext cx="8305800" cy="1200329"/>
          </a:xfrm>
          <a:prstGeom prst="rect">
            <a:avLst/>
          </a:prstGeom>
          <a:noFill/>
        </p:spPr>
        <p:txBody>
          <a:bodyPr wrap="square" rtlCol="0">
            <a:spAutoFit/>
          </a:bodyPr>
          <a:lstStyle/>
          <a:p>
            <a:r>
              <a:rPr lang="en-US" sz="1800" dirty="0" smtClean="0">
                <a:solidFill>
                  <a:schemeClr val="tx1"/>
                </a:solidFill>
              </a:rPr>
              <a:t>As you will later see, in the Accounting Calendar, you set your default work schedule.  You may also have additional work schedules.  To modify, select a day with your cursor, right click and then click “Modify”.  You can also double click the line to achieve the same result.</a:t>
            </a:r>
            <a:endParaRPr lang="en-US" sz="1800" dirty="0">
              <a:solidFill>
                <a:schemeClr val="tx1"/>
              </a:solidFill>
            </a:endParaRPr>
          </a:p>
        </p:txBody>
      </p:sp>
      <p:pic>
        <p:nvPicPr>
          <p:cNvPr id="6146" name="Picture 2"/>
          <p:cNvPicPr>
            <a:picLocks noChangeAspect="1" noChangeArrowheads="1"/>
          </p:cNvPicPr>
          <p:nvPr/>
        </p:nvPicPr>
        <p:blipFill>
          <a:blip r:embed="rId2"/>
          <a:srcRect/>
          <a:stretch>
            <a:fillRect/>
          </a:stretch>
        </p:blipFill>
        <p:spPr bwMode="auto">
          <a:xfrm>
            <a:off x="457200" y="2590800"/>
            <a:ext cx="8410575" cy="3819525"/>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Product Overhead Types </a:t>
            </a:r>
            <a:endParaRPr lang="en-US" dirty="0"/>
          </a:p>
        </p:txBody>
      </p:sp>
      <p:pic>
        <p:nvPicPr>
          <p:cNvPr id="9218" name="Picture 2"/>
          <p:cNvPicPr>
            <a:picLocks noChangeAspect="1" noChangeArrowheads="1"/>
          </p:cNvPicPr>
          <p:nvPr/>
        </p:nvPicPr>
        <p:blipFill>
          <a:blip r:embed="rId2"/>
          <a:srcRect/>
          <a:stretch>
            <a:fillRect/>
          </a:stretch>
        </p:blipFill>
        <p:spPr bwMode="auto">
          <a:xfrm>
            <a:off x="1066800" y="1981200"/>
            <a:ext cx="4467225" cy="35394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2954655"/>
          </a:xfrm>
          <a:prstGeom prst="rect">
            <a:avLst/>
          </a:prstGeom>
          <a:noFill/>
        </p:spPr>
        <p:txBody>
          <a:bodyPr wrap="square" rtlCol="0">
            <a:spAutoFit/>
          </a:bodyPr>
          <a:lstStyle/>
          <a:p>
            <a:pPr>
              <a:buFont typeface="Arial" pitchFamily="34" charset="0"/>
              <a:buChar char="•"/>
            </a:pPr>
            <a:r>
              <a:rPr lang="en-US" sz="1400" dirty="0" smtClean="0">
                <a:solidFill>
                  <a:schemeClr val="tx1"/>
                </a:solidFill>
              </a:rPr>
              <a:t> Product Overhead Types are used to set-up multiple types of overhead that could relate to a product.  Overhead Types might include freight, agent costs or import duties.  Multiple overhead types may be added to the same part.</a:t>
            </a:r>
          </a:p>
          <a:p>
            <a:endParaRPr lang="en-US" sz="1400" dirty="0" smtClean="0">
              <a:solidFill>
                <a:schemeClr val="tx1"/>
              </a:solidFill>
            </a:endParaRPr>
          </a:p>
          <a:p>
            <a:r>
              <a:rPr lang="en-US" sz="1800" dirty="0" smtClean="0">
                <a:solidFill>
                  <a:schemeClr val="tx1"/>
                </a:solidFill>
              </a:rPr>
              <a:t>General Tab</a:t>
            </a:r>
          </a:p>
          <a:p>
            <a:r>
              <a:rPr lang="en-US" sz="1400" dirty="0" smtClean="0">
                <a:solidFill>
                  <a:schemeClr val="tx1"/>
                </a:solidFill>
              </a:rPr>
              <a:t> </a:t>
            </a:r>
          </a:p>
          <a:p>
            <a:pPr>
              <a:buFont typeface="Arial" pitchFamily="34" charset="0"/>
              <a:buChar char="•"/>
            </a:pPr>
            <a:r>
              <a:rPr lang="en-US" sz="1400" dirty="0" smtClean="0">
                <a:solidFill>
                  <a:schemeClr val="tx1"/>
                </a:solidFill>
              </a:rPr>
              <a:t> Product Overhead – Select the Overhead ID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Enter a description for the Overhead ID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Percentage Type – Check if the overhead is to be a percentage, leave un-checked if the overhead is an absolute value.</a:t>
            </a:r>
          </a:p>
          <a:p>
            <a:pPr>
              <a:buFont typeface="Arial" pitchFamily="34" charset="0"/>
              <a:buChar char="•"/>
            </a:pPr>
            <a:endParaRPr lang="en-US" sz="1400" dirty="0" smtClean="0">
              <a:solidFill>
                <a:schemeClr val="tx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Prices </a:t>
            </a:r>
            <a:endParaRPr lang="en-US" dirty="0"/>
          </a:p>
        </p:txBody>
      </p:sp>
      <p:pic>
        <p:nvPicPr>
          <p:cNvPr id="10243" name="Picture 3"/>
          <p:cNvPicPr>
            <a:picLocks noChangeAspect="1" noChangeArrowheads="1"/>
          </p:cNvPicPr>
          <p:nvPr/>
        </p:nvPicPr>
        <p:blipFill>
          <a:blip r:embed="rId2"/>
          <a:srcRect/>
          <a:stretch>
            <a:fillRect/>
          </a:stretch>
        </p:blipFill>
        <p:spPr bwMode="auto">
          <a:xfrm>
            <a:off x="533400" y="1828800"/>
            <a:ext cx="4419600" cy="3501683"/>
          </a:xfrm>
          <a:prstGeom prst="rect">
            <a:avLst/>
          </a:prstGeom>
          <a:noFill/>
          <a:ln w="9525">
            <a:noFill/>
            <a:miter lim="800000"/>
            <a:headEnd/>
            <a:tailEnd/>
          </a:ln>
          <a:effectLst/>
        </p:spPr>
      </p:pic>
      <p:pic>
        <p:nvPicPr>
          <p:cNvPr id="10244" name="Picture 4"/>
          <p:cNvPicPr>
            <a:picLocks noChangeAspect="1" noChangeArrowheads="1"/>
          </p:cNvPicPr>
          <p:nvPr/>
        </p:nvPicPr>
        <p:blipFill>
          <a:blip r:embed="rId3"/>
          <a:srcRect/>
          <a:stretch>
            <a:fillRect/>
          </a:stretch>
        </p:blipFill>
        <p:spPr bwMode="auto">
          <a:xfrm>
            <a:off x="1447801" y="3137462"/>
            <a:ext cx="4267200" cy="33809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3816429"/>
          </a:xfrm>
          <a:prstGeom prst="rect">
            <a:avLst/>
          </a:prstGeom>
          <a:noFill/>
        </p:spPr>
        <p:txBody>
          <a:bodyPr wrap="square" rtlCol="0">
            <a:spAutoFit/>
          </a:bodyPr>
          <a:lstStyle/>
          <a:p>
            <a:r>
              <a:rPr lang="en-US" sz="1400" dirty="0" smtClean="0">
                <a:solidFill>
                  <a:schemeClr val="tx1"/>
                </a:solidFill>
              </a:rPr>
              <a:t>Price lists can be created and then related to a customer to provide a price list that one or many customer will receive for product pricing.  Pricing records can then be created for a price list that specify the price of the item.  </a:t>
            </a:r>
          </a:p>
          <a:p>
            <a:endParaRPr lang="en-US" sz="1400" dirty="0" smtClean="0">
              <a:solidFill>
                <a:schemeClr val="tx1"/>
              </a:solidFill>
            </a:endParaRPr>
          </a:p>
          <a:p>
            <a:r>
              <a:rPr lang="en-US" sz="1400" dirty="0" smtClean="0">
                <a:solidFill>
                  <a:schemeClr val="tx1"/>
                </a:solidFill>
              </a:rPr>
              <a:t>A part can appear more than once on the same price list.  In a case where multiple prices exist for the same part, the minimum quantity is reached and they both have valid date ranges, the price with the smallest validation period will be used.</a:t>
            </a:r>
          </a:p>
          <a:p>
            <a:r>
              <a:rPr lang="en-US" sz="1400" dirty="0" smtClean="0">
                <a:solidFill>
                  <a:schemeClr val="tx1"/>
                </a:solidFill>
              </a:rPr>
              <a:t> </a:t>
            </a:r>
          </a:p>
          <a:p>
            <a:endParaRPr lang="en-US" sz="1400" dirty="0" smtClean="0">
              <a:solidFill>
                <a:schemeClr val="tx1"/>
              </a:solidFill>
            </a:endParaRPr>
          </a:p>
          <a:p>
            <a:r>
              <a:rPr lang="en-US" sz="1800" dirty="0" err="1" smtClean="0">
                <a:solidFill>
                  <a:schemeClr val="tx1"/>
                </a:solidFill>
              </a:rPr>
              <a:t>Genereal</a:t>
            </a:r>
            <a:r>
              <a:rPr lang="en-US" sz="1800" dirty="0" smtClean="0">
                <a:solidFill>
                  <a:schemeClr val="tx1"/>
                </a:solidFill>
              </a:rPr>
              <a:t> Tab – Price List</a:t>
            </a:r>
          </a:p>
          <a:p>
            <a:endParaRPr lang="en-US" sz="1400" dirty="0" smtClean="0">
              <a:solidFill>
                <a:schemeClr val="tx1"/>
              </a:solidFill>
            </a:endParaRPr>
          </a:p>
          <a:p>
            <a:pPr>
              <a:buFont typeface="Arial" pitchFamily="34" charset="0"/>
              <a:buChar char="•"/>
            </a:pPr>
            <a:r>
              <a:rPr lang="en-US" sz="1400" dirty="0" smtClean="0">
                <a:solidFill>
                  <a:schemeClr val="tx1"/>
                </a:solidFill>
              </a:rPr>
              <a:t> Price List – Enter the Price list ID</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Description – Enter the description of the Price List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Currency – Enter the currency of the Price List</a:t>
            </a:r>
          </a:p>
          <a:p>
            <a:r>
              <a:rPr lang="en-US" sz="1400" dirty="0" smtClean="0">
                <a:solidFill>
                  <a:schemeClr val="tx1"/>
                </a:solidFill>
              </a:rPr>
              <a:t>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6" name="TextBox 5"/>
          <p:cNvSpPr txBox="1"/>
          <p:nvPr/>
        </p:nvSpPr>
        <p:spPr>
          <a:xfrm>
            <a:off x="381000" y="1295400"/>
            <a:ext cx="8382000" cy="4370427"/>
          </a:xfrm>
          <a:prstGeom prst="rect">
            <a:avLst/>
          </a:prstGeom>
          <a:noFill/>
        </p:spPr>
        <p:txBody>
          <a:bodyPr wrap="square" rtlCol="0">
            <a:spAutoFit/>
          </a:bodyPr>
          <a:lstStyle/>
          <a:p>
            <a:r>
              <a:rPr lang="en-US" sz="1800" dirty="0" smtClean="0">
                <a:solidFill>
                  <a:schemeClr val="tx1"/>
                </a:solidFill>
              </a:rPr>
              <a:t>General Tab - Prices</a:t>
            </a:r>
          </a:p>
          <a:p>
            <a:endParaRPr lang="en-US" sz="1400" dirty="0" smtClean="0">
              <a:solidFill>
                <a:schemeClr val="tx1"/>
              </a:solidFill>
            </a:endParaRPr>
          </a:p>
          <a:p>
            <a:pPr>
              <a:buFont typeface="Arial" pitchFamily="34" charset="0"/>
              <a:buChar char="•"/>
            </a:pPr>
            <a:r>
              <a:rPr lang="en-US" sz="1400" dirty="0" smtClean="0">
                <a:solidFill>
                  <a:schemeClr val="tx1"/>
                </a:solidFill>
              </a:rPr>
              <a:t> Select the product for pricing</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Price – Enter the price of the item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Sales </a:t>
            </a:r>
            <a:r>
              <a:rPr lang="en-US" sz="1400" dirty="0" err="1" smtClean="0">
                <a:solidFill>
                  <a:schemeClr val="tx1"/>
                </a:solidFill>
              </a:rPr>
              <a:t>Leadtime</a:t>
            </a:r>
            <a:r>
              <a:rPr lang="en-US" sz="1400" dirty="0" smtClean="0">
                <a:solidFill>
                  <a:schemeClr val="tx1"/>
                </a:solidFill>
              </a:rPr>
              <a:t> – Enter the </a:t>
            </a:r>
            <a:r>
              <a:rPr lang="en-US" sz="1400" dirty="0" err="1" smtClean="0">
                <a:solidFill>
                  <a:schemeClr val="tx1"/>
                </a:solidFill>
              </a:rPr>
              <a:t>leadtime</a:t>
            </a:r>
            <a:r>
              <a:rPr lang="en-US" sz="1400" dirty="0" smtClean="0">
                <a:solidFill>
                  <a:schemeClr val="tx1"/>
                </a:solidFill>
              </a:rPr>
              <a:t> of the item (Time it will take to make the item and have it ready to ship).</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General Ledger sales Account – The revenue account for the item</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Minimum effective quantity – If volume pricing is required select the minimum quantity that is required for the price.</a:t>
            </a:r>
          </a:p>
          <a:p>
            <a:r>
              <a:rPr lang="en-US" sz="1400" dirty="0" smtClean="0">
                <a:solidFill>
                  <a:schemeClr val="tx1"/>
                </a:solidFill>
              </a:rPr>
              <a:t> </a:t>
            </a:r>
          </a:p>
          <a:p>
            <a:r>
              <a:rPr lang="en-US" sz="1800" dirty="0" smtClean="0">
                <a:solidFill>
                  <a:schemeClr val="tx1"/>
                </a:solidFill>
              </a:rPr>
              <a:t>Effective Dates Tab</a:t>
            </a:r>
          </a:p>
          <a:p>
            <a:endParaRPr lang="en-US" sz="1800" dirty="0" smtClean="0">
              <a:solidFill>
                <a:schemeClr val="tx1"/>
              </a:solidFill>
            </a:endParaRPr>
          </a:p>
          <a:p>
            <a:pPr>
              <a:buFont typeface="Arial" pitchFamily="34" charset="0"/>
              <a:buChar char="•"/>
            </a:pPr>
            <a:r>
              <a:rPr lang="en-US" sz="1400" dirty="0" smtClean="0">
                <a:solidFill>
                  <a:schemeClr val="tx1"/>
                </a:solidFill>
              </a:rPr>
              <a:t> Start Date – Date the pricing record will take affect</a:t>
            </a:r>
          </a:p>
          <a:p>
            <a:pPr>
              <a:buFont typeface="Arial" pitchFamily="34" charset="0"/>
              <a:buChar char="•"/>
            </a:pPr>
            <a:endParaRPr lang="en-US" sz="1400" dirty="0" smtClean="0">
              <a:solidFill>
                <a:schemeClr val="tx1"/>
              </a:solidFill>
            </a:endParaRPr>
          </a:p>
          <a:p>
            <a:pPr>
              <a:buFont typeface="Arial" pitchFamily="34" charset="0"/>
              <a:buChar char="•"/>
            </a:pPr>
            <a:r>
              <a:rPr lang="en-US" sz="1400" dirty="0" smtClean="0">
                <a:solidFill>
                  <a:schemeClr val="tx1"/>
                </a:solidFill>
              </a:rPr>
              <a:t> End Date – Date the pricing record will no longer be in affect</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81800" cy="762000"/>
          </a:xfrm>
        </p:spPr>
        <p:txBody>
          <a:bodyPr/>
          <a:lstStyle/>
          <a:p>
            <a:r>
              <a:rPr lang="en-US" dirty="0" smtClean="0">
                <a:solidFill>
                  <a:schemeClr val="bg1"/>
                </a:solidFill>
              </a:rPr>
              <a:t>Standing Data</a:t>
            </a:r>
            <a:endParaRPr lang="en-US" dirty="0">
              <a:solidFill>
                <a:schemeClr val="bg1"/>
              </a:solidFill>
            </a:endParaRPr>
          </a:p>
        </p:txBody>
      </p:sp>
      <p:sp>
        <p:nvSpPr>
          <p:cNvPr id="3" name="Date Placeholder 2"/>
          <p:cNvSpPr>
            <a:spLocks noGrp="1"/>
          </p:cNvSpPr>
          <p:nvPr>
            <p:ph type="dt" sz="half" idx="10"/>
          </p:nvPr>
        </p:nvSpPr>
        <p:spPr>
          <a:xfrm>
            <a:off x="457200" y="6244634"/>
            <a:ext cx="2133600" cy="476250"/>
          </a:xfrm>
        </p:spPr>
        <p:txBody>
          <a:bodyPr/>
          <a:lstStyle/>
          <a:p>
            <a:pPr>
              <a:defRPr/>
            </a:pPr>
            <a:r>
              <a:rPr lang="en-US" smtClean="0"/>
              <a:t>©2007 TTW</a:t>
            </a:r>
            <a:endParaRPr lang="en-US"/>
          </a:p>
        </p:txBody>
      </p:sp>
      <p:sp>
        <p:nvSpPr>
          <p:cNvPr id="7" name="TextBox 6"/>
          <p:cNvSpPr txBox="1"/>
          <p:nvPr/>
        </p:nvSpPr>
        <p:spPr>
          <a:xfrm>
            <a:off x="533400" y="1143000"/>
            <a:ext cx="8153400" cy="646331"/>
          </a:xfrm>
          <a:prstGeom prst="rect">
            <a:avLst/>
          </a:prstGeom>
          <a:noFill/>
        </p:spPr>
        <p:txBody>
          <a:bodyPr wrap="square" rtlCol="0">
            <a:spAutoFit/>
          </a:bodyPr>
          <a:lstStyle/>
          <a:p>
            <a:r>
              <a:rPr lang="en-US" dirty="0" smtClean="0"/>
              <a:t>Warranties </a:t>
            </a:r>
            <a:endParaRPr lang="en-US" dirty="0"/>
          </a:p>
        </p:txBody>
      </p:sp>
      <p:pic>
        <p:nvPicPr>
          <p:cNvPr id="11266" name="Picture 2"/>
          <p:cNvPicPr>
            <a:picLocks noChangeAspect="1" noChangeArrowheads="1"/>
          </p:cNvPicPr>
          <p:nvPr/>
        </p:nvPicPr>
        <p:blipFill>
          <a:blip r:embed="rId2"/>
          <a:srcRect/>
          <a:stretch>
            <a:fillRect/>
          </a:stretch>
        </p:blipFill>
        <p:spPr bwMode="auto">
          <a:xfrm>
            <a:off x="914400" y="1981200"/>
            <a:ext cx="4924425" cy="39016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lide master-010108">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6699CC"/>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6699CC"/>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0CF66F8683664EBC30A26B5DBFADD3" ma:contentTypeVersion="4" ma:contentTypeDescription="Create a new document." ma:contentTypeScope="" ma:versionID="c7097fc2891ede284ce2fd91d500eeb9">
  <xsd:schema xmlns:xsd="http://www.w3.org/2001/XMLSchema" xmlns:xs="http://www.w3.org/2001/XMLSchema" xmlns:p="http://schemas.microsoft.com/office/2006/metadata/properties" xmlns:ns2="a47e549a-171b-4300-96e2-e3fe1b4e2ae0" xmlns:ns3="62403354-edc9-4047-bdd7-163a08f6bb95" targetNamespace="http://schemas.microsoft.com/office/2006/metadata/properties" ma:root="true" ma:fieldsID="b5ec64bf9832b34fd9f535a89207fee2" ns2:_="" ns3:_="">
    <xsd:import namespace="a47e549a-171b-4300-96e2-e3fe1b4e2ae0"/>
    <xsd:import namespace="62403354-edc9-4047-bdd7-163a08f6bb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7e549a-171b-4300-96e2-e3fe1b4e2ae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403354-edc9-4047-bdd7-163a08f6bb9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1C629-FC62-4A8C-8022-0252917D01DB}"/>
</file>

<file path=customXml/itemProps2.xml><?xml version="1.0" encoding="utf-8"?>
<ds:datastoreItem xmlns:ds="http://schemas.openxmlformats.org/officeDocument/2006/customXml" ds:itemID="{2BD9AAB3-CE79-434F-89DF-BDBA85360D0B}"/>
</file>

<file path=customXml/itemProps3.xml><?xml version="1.0" encoding="utf-8"?>
<ds:datastoreItem xmlns:ds="http://schemas.openxmlformats.org/officeDocument/2006/customXml" ds:itemID="{9BA7B2CA-0179-4873-B6F6-83EDFD16550A}"/>
</file>

<file path=docProps/app.xml><?xml version="1.0" encoding="utf-8"?>
<Properties xmlns="http://schemas.openxmlformats.org/officeDocument/2006/extended-properties" xmlns:vt="http://schemas.openxmlformats.org/officeDocument/2006/docPropsVTypes">
  <Template>slide master-010108</Template>
  <TotalTime>6532</TotalTime>
  <Words>25575</Words>
  <Application>Microsoft Office PowerPoint</Application>
  <PresentationFormat>On-screen Show (4:3)</PresentationFormat>
  <Paragraphs>2999</Paragraphs>
  <Slides>427</Slides>
  <Notes>15</Notes>
  <HiddenSlides>0</HiddenSlides>
  <MMClips>0</MMClips>
  <ScaleCrop>false</ScaleCrop>
  <HeadingPairs>
    <vt:vector size="4" baseType="variant">
      <vt:variant>
        <vt:lpstr>Theme</vt:lpstr>
      </vt:variant>
      <vt:variant>
        <vt:i4>2</vt:i4>
      </vt:variant>
      <vt:variant>
        <vt:lpstr>Slide Titles</vt:lpstr>
      </vt:variant>
      <vt:variant>
        <vt:i4>427</vt:i4>
      </vt:variant>
    </vt:vector>
  </HeadingPairs>
  <TitlesOfParts>
    <vt:vector size="429" baseType="lpstr">
      <vt:lpstr>slide master-010108</vt:lpstr>
      <vt:lpstr>Office Theme</vt:lpstr>
      <vt:lpstr> </vt:lpstr>
      <vt:lpstr>Basics of an Enterprise System</vt:lpstr>
      <vt:lpstr>The ERP Balancing Act</vt:lpstr>
      <vt:lpstr>Steady State</vt:lpstr>
      <vt:lpstr>Lean and Integrated</vt:lpstr>
      <vt:lpstr>Financial Integration</vt:lpstr>
      <vt:lpstr>Financial Integration</vt:lpstr>
      <vt:lpstr>Order Flow</vt:lpstr>
      <vt:lpstr>Order Flow</vt:lpstr>
      <vt:lpstr>Order Flow</vt:lpstr>
      <vt:lpstr>Order Flow – Lean</vt:lpstr>
      <vt:lpstr> </vt:lpstr>
      <vt:lpstr>Basics for using the system</vt:lpstr>
      <vt:lpstr>WinMan Central</vt:lpstr>
      <vt:lpstr>WinMan Central</vt:lpstr>
      <vt:lpstr>WinMan Central</vt:lpstr>
      <vt:lpstr>WinMan Central</vt:lpstr>
      <vt:lpstr>WinMan Toolbar</vt:lpstr>
      <vt:lpstr>WinMan Toolbar - Tasks</vt:lpstr>
      <vt:lpstr>Tools Menu</vt:lpstr>
      <vt:lpstr>WinMan Toolbar - Tools</vt:lpstr>
      <vt:lpstr>WinMan Toolbar - Tools</vt:lpstr>
      <vt:lpstr>WinMan Toolbar - Tools</vt:lpstr>
      <vt:lpstr>Navigation</vt:lpstr>
      <vt:lpstr>Navigation</vt:lpstr>
      <vt:lpstr>Adding/Amending/Deleting</vt:lpstr>
      <vt:lpstr>Searching for Data</vt:lpstr>
      <vt:lpstr>Searching for Data</vt:lpstr>
      <vt:lpstr>Searching for Data</vt:lpstr>
      <vt:lpstr>Modifying Data</vt:lpstr>
      <vt:lpstr>Deleting Data</vt:lpstr>
      <vt:lpstr>Actions</vt:lpstr>
      <vt:lpstr>Recent</vt:lpstr>
      <vt:lpstr>Reports and Relations</vt:lpstr>
      <vt:lpstr>Definable Fields</vt:lpstr>
      <vt:lpstr>Changing Labels</vt:lpstr>
      <vt:lpstr>Grid Management</vt:lpstr>
      <vt:lpstr>Grid Management</vt:lpstr>
      <vt:lpstr>Drill Downs</vt:lpstr>
      <vt:lpstr>Tab Management</vt:lpstr>
      <vt:lpstr>Tab Management</vt:lpstr>
      <vt:lpstr>Tab Management</vt:lpstr>
      <vt:lpstr>Tab Management</vt:lpstr>
      <vt:lpstr> </vt:lpstr>
      <vt:lpstr>Reports</vt:lpstr>
      <vt:lpstr>Reports</vt:lpstr>
      <vt:lpstr>Reports</vt:lpstr>
      <vt:lpstr>Reports</vt:lpstr>
      <vt:lpstr>Reports</vt:lpstr>
      <vt:lpstr>Reports</vt:lpstr>
      <vt:lpstr>Reports</vt:lpstr>
      <vt:lpstr>Report Security</vt:lpstr>
      <vt:lpstr>Report Security</vt:lpstr>
      <vt:lpstr>Report Security</vt:lpstr>
      <vt:lpstr>Prints</vt:lpstr>
      <vt:lpstr>Print Preferences</vt:lpstr>
      <vt:lpstr>Print Preferences</vt:lpstr>
      <vt:lpstr>Print Preferences</vt:lpstr>
      <vt:lpstr>Attached Documents</vt:lpstr>
      <vt:lpstr> </vt:lpstr>
      <vt:lpstr>Setting Standing Data</vt:lpstr>
      <vt:lpstr>Setting Standing Data</vt:lpstr>
      <vt:lpstr>Setting Standing Data</vt:lpstr>
      <vt:lpstr>Setting System Defaults</vt:lpstr>
      <vt:lpstr>Setting System Defaults</vt:lpstr>
      <vt:lpstr>Setting System Defaults</vt:lpstr>
      <vt:lpstr>Sites</vt:lpstr>
      <vt:lpstr>Sites</vt:lpstr>
      <vt:lpstr>Sites</vt:lpstr>
      <vt:lpstr>Sites</vt:lpstr>
      <vt:lpstr>Sites</vt:lpstr>
      <vt:lpstr>Sites</vt:lpstr>
      <vt:lpstr>Sites</vt:lpstr>
      <vt:lpstr>Sites</vt:lpstr>
      <vt:lpstr>System Options</vt:lpstr>
      <vt:lpstr> </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Work Schedule</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Standing Data</vt:lpstr>
      <vt:lpstr>Work Schedule</vt:lpstr>
      <vt:lpstr>Work Schedule</vt:lpstr>
      <vt:lpstr>Work Schedule</vt:lpstr>
      <vt:lpstr>Work Schedule</vt:lpstr>
      <vt:lpstr>Product Training </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Products</vt:lpstr>
      <vt:lpstr> </vt:lpstr>
      <vt:lpstr>Slide 205</vt:lpstr>
      <vt:lpstr>Slide 206</vt:lpstr>
      <vt:lpstr>Slide 207</vt:lpstr>
      <vt:lpstr>Product Structure Overview</vt:lpstr>
      <vt:lpstr>Product Structure Navigation</vt:lpstr>
      <vt:lpstr>Product Structure Entry</vt:lpstr>
      <vt:lpstr>Product Structure Entry</vt:lpstr>
      <vt:lpstr>Product Structure Entry</vt:lpstr>
      <vt:lpstr>Product Structure Entry</vt:lpstr>
      <vt:lpstr>Product Structure Entry</vt:lpstr>
      <vt:lpstr>Product Structure Entry</vt:lpstr>
      <vt:lpstr>Product Structure Entry</vt:lpstr>
      <vt:lpstr>Product Structure Entry</vt:lpstr>
      <vt:lpstr>Where Used</vt:lpstr>
      <vt:lpstr>Where Used</vt:lpstr>
      <vt:lpstr>Engineering Change Control</vt:lpstr>
      <vt:lpstr>Engineering Change Control</vt:lpstr>
      <vt:lpstr>Engineering Change Control</vt:lpstr>
      <vt:lpstr>Engineering Change Control</vt:lpstr>
      <vt:lpstr>Engineering Change Control</vt:lpstr>
      <vt:lpstr>Engineering Change Control</vt:lpstr>
      <vt:lpstr>Product Structures</vt:lpstr>
      <vt:lpstr>Product Structures</vt:lpstr>
      <vt:lpstr>Product Structures</vt:lpstr>
      <vt:lpstr>Slide 229</vt:lpstr>
      <vt:lpstr> </vt:lpstr>
      <vt:lpstr>Routings</vt:lpstr>
      <vt:lpstr>Routings</vt:lpstr>
      <vt:lpstr>Routings</vt:lpstr>
      <vt:lpstr>Routings Prerequisites Labor Rates</vt:lpstr>
      <vt:lpstr>Routings Prerequisites Labor Rates</vt:lpstr>
      <vt:lpstr>Routings Prerequisites Labor Rates</vt:lpstr>
      <vt:lpstr>Routings Prerequisites Labor Rates</vt:lpstr>
      <vt:lpstr>Routings Prerequisites Chargeable Rates</vt:lpstr>
      <vt:lpstr>Routings Prerequisites Activity Centers</vt:lpstr>
      <vt:lpstr>Routings Prerequisites Activity Centers</vt:lpstr>
      <vt:lpstr>Routings Prerequisites Processes</vt:lpstr>
      <vt:lpstr>Routings Entry</vt:lpstr>
      <vt:lpstr>Routings Entry</vt:lpstr>
      <vt:lpstr>Routings Entry</vt:lpstr>
      <vt:lpstr>Product Cost</vt:lpstr>
      <vt:lpstr>Product Costs</vt:lpstr>
      <vt:lpstr>Other Utilities</vt:lpstr>
      <vt:lpstr>Customers Training </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Customers</vt:lpstr>
      <vt:lpstr> </vt:lpstr>
      <vt:lpstr>Sales</vt:lpstr>
      <vt:lpstr>Sales Orders/Quotations</vt:lpstr>
      <vt:lpstr>Sales Order Header</vt:lpstr>
      <vt:lpstr>Sales Order Header</vt:lpstr>
      <vt:lpstr>Sales Order Header</vt:lpstr>
      <vt:lpstr>Sales Order Header</vt:lpstr>
      <vt:lpstr>Sales Order Header</vt:lpstr>
      <vt:lpstr>Sales Order Header</vt:lpstr>
      <vt:lpstr>Sales Order Header</vt:lpstr>
      <vt:lpstr>Sales Order Header</vt:lpstr>
      <vt:lpstr>Sales Order Header</vt:lpstr>
      <vt:lpstr>Sales Order Header</vt:lpstr>
      <vt:lpstr>Sales Order Header</vt:lpstr>
      <vt:lpstr>Sales Order Header</vt:lpstr>
      <vt:lpstr>Sales Order Header</vt:lpstr>
      <vt:lpstr>Sales Order Header</vt:lpstr>
      <vt:lpstr>Sales Order Items</vt:lpstr>
      <vt:lpstr>Sales Order Items</vt:lpstr>
      <vt:lpstr>Sales Order Items</vt:lpstr>
      <vt:lpstr>Sales Order Items</vt:lpstr>
      <vt:lpstr>Sales Order Items</vt:lpstr>
      <vt:lpstr>Sales Order Items</vt:lpstr>
      <vt:lpstr>Sales Order Items</vt:lpstr>
      <vt:lpstr>Sales Order Items</vt:lpstr>
      <vt:lpstr>Sales Order Items</vt:lpstr>
      <vt:lpstr>Sales Order Items</vt:lpstr>
      <vt:lpstr>Sales Order Items</vt:lpstr>
      <vt:lpstr>Sales Order Items</vt:lpstr>
      <vt:lpstr>Sales Order Items</vt:lpstr>
      <vt:lpstr>Sales Order Items</vt:lpstr>
      <vt:lpstr>Sales Order Items</vt:lpstr>
      <vt:lpstr>Sales Order Items</vt:lpstr>
      <vt:lpstr>Sales Order Items</vt:lpstr>
      <vt:lpstr>Sales Order Header</vt:lpstr>
      <vt:lpstr>Sales Order Header</vt:lpstr>
      <vt:lpstr>Sales Order Header</vt:lpstr>
      <vt:lpstr>Sales Order Header</vt:lpstr>
      <vt:lpstr>Sales Order Actions</vt:lpstr>
      <vt:lpstr>Sales Order Actions</vt:lpstr>
      <vt:lpstr>Sales Order Actions</vt:lpstr>
      <vt:lpstr>Sales Order Actions</vt:lpstr>
      <vt:lpstr>Sales Order Actions</vt:lpstr>
      <vt:lpstr>Sales Order Actions</vt:lpstr>
      <vt:lpstr>Sales Order Actions</vt:lpstr>
      <vt:lpstr>Sales Order Actions</vt:lpstr>
      <vt:lpstr> </vt:lpstr>
      <vt:lpstr>Shipments</vt:lpstr>
      <vt:lpstr>Shipments</vt:lpstr>
      <vt:lpstr>Shipment Header</vt:lpstr>
      <vt:lpstr>Shipment Header</vt:lpstr>
      <vt:lpstr>Shipment Header</vt:lpstr>
      <vt:lpstr>Shipment Header</vt:lpstr>
      <vt:lpstr>Shipment Header</vt:lpstr>
      <vt:lpstr>Shipment Header</vt:lpstr>
      <vt:lpstr>Shipment Header</vt:lpstr>
      <vt:lpstr>Shipment Items</vt:lpstr>
      <vt:lpstr>Shipment Items</vt:lpstr>
      <vt:lpstr>Shipment Items</vt:lpstr>
      <vt:lpstr>Shipment Items</vt:lpstr>
      <vt:lpstr>Shipment Items</vt:lpstr>
      <vt:lpstr>Shipment Items</vt:lpstr>
      <vt:lpstr>Shipment Items</vt:lpstr>
      <vt:lpstr>Shipment Items</vt:lpstr>
      <vt:lpstr>Shipment Items</vt:lpstr>
      <vt:lpstr>Shipment Header</vt:lpstr>
      <vt:lpstr>Shipment Header</vt:lpstr>
      <vt:lpstr>Shipment Actions</vt:lpstr>
      <vt:lpstr>Shipment Actions</vt:lpstr>
      <vt:lpstr>Shipment Actions</vt:lpstr>
      <vt:lpstr>Shipment Actions</vt:lpstr>
      <vt:lpstr>Shipment Actions</vt:lpstr>
      <vt:lpstr>Shipment Actions</vt:lpstr>
      <vt:lpstr>Shipment Actions</vt:lpstr>
      <vt:lpstr> </vt:lpstr>
      <vt:lpstr>Credit Checks</vt:lpstr>
      <vt:lpstr>Credit Checks</vt:lpstr>
      <vt:lpstr>Credit Checks</vt:lpstr>
      <vt:lpstr>Credit Checks</vt:lpstr>
      <vt:lpstr>Credit Checks</vt:lpstr>
      <vt:lpstr> </vt:lpstr>
      <vt:lpstr>Suppliers</vt:lpstr>
      <vt:lpstr>General Tab</vt:lpstr>
      <vt:lpstr>General Tab</vt:lpstr>
      <vt:lpstr>General Tab</vt:lpstr>
      <vt:lpstr>Financial Tab</vt:lpstr>
      <vt:lpstr>Financial Tab</vt:lpstr>
      <vt:lpstr>Financial Tab</vt:lpstr>
      <vt:lpstr>Accounting Tab</vt:lpstr>
      <vt:lpstr>Accounting Tab</vt:lpstr>
      <vt:lpstr>Details Tab</vt:lpstr>
      <vt:lpstr>Details Tab</vt:lpstr>
      <vt:lpstr>BACS Tab</vt:lpstr>
      <vt:lpstr>BACS Tab</vt:lpstr>
      <vt:lpstr>Products Tab</vt:lpstr>
      <vt:lpstr>Contacts and Branches Tab</vt:lpstr>
      <vt:lpstr>Contacts and Branches Tab</vt:lpstr>
      <vt:lpstr>Notes Tab</vt:lpstr>
      <vt:lpstr>Carriers Tab</vt:lpstr>
      <vt:lpstr>Prompt Text Tab</vt:lpstr>
      <vt:lpstr>Process Events Tab</vt:lpstr>
      <vt:lpstr>Process Events Tab</vt:lpstr>
      <vt:lpstr> </vt:lpstr>
      <vt:lpstr>Purchasing</vt:lpstr>
      <vt:lpstr>Purchase Orders</vt:lpstr>
      <vt:lpstr>Purchase Order Header</vt:lpstr>
      <vt:lpstr>Purchase Order Header</vt:lpstr>
      <vt:lpstr>Purchase Order Header</vt:lpstr>
      <vt:lpstr>Purchase Order Header</vt:lpstr>
      <vt:lpstr>Purchase Order Header</vt:lpstr>
      <vt:lpstr>Purchase Order Header</vt:lpstr>
      <vt:lpstr>Purchase Order Header</vt:lpstr>
      <vt:lpstr>Purchase Order Header</vt:lpstr>
      <vt:lpstr>Purchase Order Items</vt:lpstr>
      <vt:lpstr>Purchase Order Items</vt:lpstr>
      <vt:lpstr>Purchase Order Items</vt:lpstr>
      <vt:lpstr>Purchase Order Items</vt:lpstr>
      <vt:lpstr>Purchase Order Items</vt:lpstr>
      <vt:lpstr>Purchase Order Items</vt:lpstr>
      <vt:lpstr>Purchase Order Items</vt:lpstr>
      <vt:lpstr>Purchase Order Items</vt:lpstr>
      <vt:lpstr>Purchase Order Items</vt:lpstr>
      <vt:lpstr>Purchase Order Items</vt:lpstr>
      <vt:lpstr>Purchase Order Items</vt:lpstr>
      <vt:lpstr>Purchase Order Header</vt:lpstr>
      <vt:lpstr>Purchase Order Header</vt:lpstr>
      <vt:lpstr>Purchase Order Header</vt:lpstr>
      <vt:lpstr>Purchase Order Actions</vt:lpstr>
      <vt:lpstr>Purchase Order Actions</vt:lpstr>
      <vt:lpstr>Purchase Order Actions</vt:lpstr>
      <vt:lpstr> </vt:lpstr>
      <vt:lpstr>Receiving</vt:lpstr>
      <vt:lpstr>Goods Receiving</vt:lpstr>
      <vt:lpstr>Goods Receipt Header</vt:lpstr>
      <vt:lpstr>Goods Receipt Header</vt:lpstr>
      <vt:lpstr>Goods Receipt Header</vt:lpstr>
      <vt:lpstr>Goods Receipt Header</vt:lpstr>
      <vt:lpstr>Goods Receipt Header</vt:lpstr>
      <vt:lpstr>Goods Receipt Items</vt:lpstr>
      <vt:lpstr>Goods Receipt Items</vt:lpstr>
      <vt:lpstr>Goods Receipt Items</vt:lpstr>
      <vt:lpstr>Goods Receipt Items</vt:lpstr>
      <vt:lpstr>Goods Receipt Items</vt:lpstr>
      <vt:lpstr>Goods Receipt Items</vt:lpstr>
      <vt:lpstr>Goods Receipt Header</vt:lpstr>
      <vt:lpstr>Goods Receipt Header</vt:lpstr>
      <vt:lpstr>Goods Receipt Actions</vt:lpstr>
      <vt:lpstr>Goods Receipt Actions</vt:lpstr>
      <vt:lpstr>Goods Receipt Actions</vt:lpstr>
      <vt:lpstr>Goods Receipt Actions</vt:lpstr>
    </vt:vector>
  </TitlesOfParts>
  <Company>Sabino Creek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Jeff Leinwand</dc:creator>
  <cp:lastModifiedBy>Matthew DePiero</cp:lastModifiedBy>
  <cp:revision>645</cp:revision>
  <dcterms:created xsi:type="dcterms:W3CDTF">2008-02-14T20:40:01Z</dcterms:created>
  <dcterms:modified xsi:type="dcterms:W3CDTF">2008-08-14T19:45:42Z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0x0101006D0CF66F8683664EBC30A26B5DBFADD3</vt:lpwstr>
  </property>
</Properties>
</file>