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27.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2.xml" ContentType="application/vnd.openxmlformats-officedocument.presentationml.slideLayout+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handoutMasterIdLst>
    <p:handoutMasterId r:id="rId31"/>
  </p:handoutMasterIdLst>
  <p:sldIdLst>
    <p:sldId id="259" r:id="rId3"/>
    <p:sldId id="260" r:id="rId4"/>
    <p:sldId id="262" r:id="rId5"/>
    <p:sldId id="313" r:id="rId6"/>
    <p:sldId id="339" r:id="rId7"/>
    <p:sldId id="281" r:id="rId8"/>
    <p:sldId id="280" r:id="rId9"/>
    <p:sldId id="310" r:id="rId10"/>
    <p:sldId id="340" r:id="rId11"/>
    <p:sldId id="342" r:id="rId12"/>
    <p:sldId id="341" r:id="rId13"/>
    <p:sldId id="343" r:id="rId14"/>
    <p:sldId id="344" r:id="rId15"/>
    <p:sldId id="317" r:id="rId16"/>
    <p:sldId id="345" r:id="rId17"/>
    <p:sldId id="346" r:id="rId18"/>
    <p:sldId id="347" r:id="rId19"/>
    <p:sldId id="348" r:id="rId20"/>
    <p:sldId id="349" r:id="rId21"/>
    <p:sldId id="350" r:id="rId22"/>
    <p:sldId id="351" r:id="rId23"/>
    <p:sldId id="352" r:id="rId24"/>
    <p:sldId id="353" r:id="rId25"/>
    <p:sldId id="354" r:id="rId26"/>
    <p:sldId id="355" r:id="rId27"/>
    <p:sldId id="356" r:id="rId28"/>
    <p:sldId id="357" r:id="rId29"/>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2" autoAdjust="0"/>
    <p:restoredTop sz="9471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B0552E14-E0D7-41F9-B295-3B369A366864}" type="datetimeFigureOut">
              <a:rPr lang="en-US" smtClean="0"/>
              <a:pPr/>
              <a:t>9/5/2008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B556388B-00F8-445D-803A-EF543844F85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58888" y="720725"/>
            <a:ext cx="4802187" cy="3600450"/>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685800" y="2133600"/>
            <a:ext cx="7696200" cy="1603375"/>
          </a:xfrm>
        </p:spPr>
        <p:txBody>
          <a:bodyPr/>
          <a:lstStyle/>
          <a:p>
            <a:pPr eaLnBrk="1" hangingPunct="1"/>
            <a:r>
              <a:rPr lang="en-US" dirty="0" smtClean="0"/>
              <a:t/>
            </a:r>
            <a:br>
              <a:rPr lang="en-US" dirty="0" smtClean="0"/>
            </a:br>
            <a:endParaRPr lang="en-US" b="1" dirty="0" smtClean="0"/>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
        <p:nvSpPr>
          <p:cNvPr id="6" name="TextBox 5"/>
          <p:cNvSpPr txBox="1"/>
          <p:nvPr/>
        </p:nvSpPr>
        <p:spPr>
          <a:xfrm>
            <a:off x="1295400" y="2057400"/>
            <a:ext cx="6553200" cy="1200329"/>
          </a:xfrm>
          <a:prstGeom prst="rect">
            <a:avLst/>
          </a:prstGeom>
          <a:noFill/>
        </p:spPr>
        <p:txBody>
          <a:bodyPr wrap="square" rtlCol="0">
            <a:spAutoFit/>
          </a:bodyPr>
          <a:lstStyle/>
          <a:p>
            <a:pPr algn="ctr"/>
            <a:r>
              <a:rPr lang="en-US" dirty="0" smtClean="0"/>
              <a:t>Product Training</a:t>
            </a:r>
          </a:p>
          <a:p>
            <a:pPr algn="ctr"/>
            <a:r>
              <a:rPr lang="en-US" dirty="0" smtClean="0"/>
              <a:t>Jobs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Values Tab</a:t>
            </a:r>
            <a:endParaRPr lang="en-US" dirty="0"/>
          </a:p>
        </p:txBody>
      </p:sp>
      <p:pic>
        <p:nvPicPr>
          <p:cNvPr id="4098" name="Picture 2"/>
          <p:cNvPicPr>
            <a:picLocks noChangeAspect="1" noChangeArrowheads="1"/>
          </p:cNvPicPr>
          <p:nvPr/>
        </p:nvPicPr>
        <p:blipFill>
          <a:blip r:embed="rId2"/>
          <a:srcRect/>
          <a:stretch>
            <a:fillRect/>
          </a:stretch>
        </p:blipFill>
        <p:spPr bwMode="auto">
          <a:xfrm>
            <a:off x="1752600" y="2057400"/>
            <a:ext cx="5457825" cy="432427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600200"/>
            <a:ext cx="8382000" cy="2677656"/>
          </a:xfrm>
          <a:prstGeom prst="rect">
            <a:avLst/>
          </a:prstGeom>
          <a:noFill/>
        </p:spPr>
        <p:txBody>
          <a:bodyPr wrap="square" rtlCol="0">
            <a:spAutoFit/>
          </a:bodyPr>
          <a:lstStyle/>
          <a:p>
            <a:pPr marL="0" lvl="3">
              <a:buFont typeface="Arial" pitchFamily="34" charset="0"/>
              <a:buChar char="•"/>
            </a:pPr>
            <a:r>
              <a:rPr lang="en-US" sz="1400" dirty="0" smtClean="0">
                <a:solidFill>
                  <a:schemeClr val="tx1"/>
                </a:solidFill>
              </a:rPr>
              <a:t> </a:t>
            </a:r>
            <a:r>
              <a:rPr lang="en-US" sz="1400" dirty="0" smtClean="0">
                <a:solidFill>
                  <a:schemeClr val="tx1"/>
                </a:solidFill>
              </a:rPr>
              <a:t>Price List – The default price list from the customer master.  Used to create default prices for any product that has a price list.</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Discount – The discount for the selected item.</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Discount Value – The Discount value calculated</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Total Value – The total extended price – the total discount</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Tax code – The applicable tax code used to calculate taxes</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Tax value – The value of tax for th</a:t>
            </a:r>
            <a:r>
              <a:rPr lang="en-US" sz="1400" dirty="0" smtClean="0">
                <a:solidFill>
                  <a:schemeClr val="tx1"/>
                </a:solidFill>
              </a:rPr>
              <a:t>e line item</a:t>
            </a:r>
            <a:r>
              <a:rPr lang="en-US" sz="1400" dirty="0" smtClean="0">
                <a:solidFill>
                  <a:schemeClr val="tx1"/>
                </a:solidFill>
              </a:rPr>
              <a:t> </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Related Items Tab</a:t>
            </a:r>
            <a:endParaRPr lang="en-US" dirty="0"/>
          </a:p>
        </p:txBody>
      </p:sp>
      <p:pic>
        <p:nvPicPr>
          <p:cNvPr id="5122" name="Picture 2"/>
          <p:cNvPicPr>
            <a:picLocks noChangeAspect="1" noChangeArrowheads="1"/>
          </p:cNvPicPr>
          <p:nvPr/>
        </p:nvPicPr>
        <p:blipFill>
          <a:blip r:embed="rId2"/>
          <a:srcRect/>
          <a:stretch>
            <a:fillRect/>
          </a:stretch>
        </p:blipFill>
        <p:spPr bwMode="auto">
          <a:xfrm>
            <a:off x="304800" y="2133600"/>
            <a:ext cx="4808738" cy="3810000"/>
          </a:xfrm>
          <a:prstGeom prst="rect">
            <a:avLst/>
          </a:prstGeom>
          <a:noFill/>
          <a:ln w="9525">
            <a:noFill/>
            <a:miter lim="800000"/>
            <a:headEnd/>
            <a:tailEnd/>
          </a:ln>
          <a:effectLst/>
        </p:spPr>
      </p:pic>
      <p:sp>
        <p:nvSpPr>
          <p:cNvPr id="8" name="TextBox 7"/>
          <p:cNvSpPr txBox="1"/>
          <p:nvPr/>
        </p:nvSpPr>
        <p:spPr>
          <a:xfrm>
            <a:off x="5334000" y="2286000"/>
            <a:ext cx="3581400" cy="2800767"/>
          </a:xfrm>
          <a:prstGeom prst="rect">
            <a:avLst/>
          </a:prstGeom>
          <a:noFill/>
        </p:spPr>
        <p:txBody>
          <a:bodyPr wrap="square" rtlCol="0">
            <a:spAutoFit/>
          </a:bodyPr>
          <a:lstStyle/>
          <a:p>
            <a:r>
              <a:rPr lang="en-US" sz="1600" dirty="0" smtClean="0"/>
              <a:t>Sales Invoice – The invoice created from the Jobs module for the line item</a:t>
            </a:r>
          </a:p>
          <a:p>
            <a:endParaRPr lang="en-US" sz="1600" dirty="0" smtClean="0"/>
          </a:p>
          <a:p>
            <a:r>
              <a:rPr lang="en-US" sz="1600" dirty="0" smtClean="0"/>
              <a:t>Sales Order – The sales order created from the Jobs Module</a:t>
            </a:r>
          </a:p>
          <a:p>
            <a:endParaRPr lang="en-US" sz="1600" dirty="0" smtClean="0"/>
          </a:p>
          <a:p>
            <a:r>
              <a:rPr lang="en-US" sz="1600" dirty="0" smtClean="0"/>
              <a:t>Note:  It the sales orders is shipped and invoiced outside the Jobs module the Sales Invoice field will not populate</a:t>
            </a: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Accounts Tab</a:t>
            </a:r>
            <a:endParaRPr lang="en-US" dirty="0"/>
          </a:p>
        </p:txBody>
      </p:sp>
      <p:sp>
        <p:nvSpPr>
          <p:cNvPr id="8" name="TextBox 7"/>
          <p:cNvSpPr txBox="1"/>
          <p:nvPr/>
        </p:nvSpPr>
        <p:spPr>
          <a:xfrm>
            <a:off x="5334000" y="2286000"/>
            <a:ext cx="3581400" cy="3539430"/>
          </a:xfrm>
          <a:prstGeom prst="rect">
            <a:avLst/>
          </a:prstGeom>
          <a:noFill/>
        </p:spPr>
        <p:txBody>
          <a:bodyPr wrap="square" rtlCol="0">
            <a:spAutoFit/>
          </a:bodyPr>
          <a:lstStyle/>
          <a:p>
            <a:r>
              <a:rPr lang="en-US" sz="1600" dirty="0" smtClean="0"/>
              <a:t>GL Account – The default Jobs account as found in the system set-up.  This can be amended by the user</a:t>
            </a:r>
          </a:p>
          <a:p>
            <a:endParaRPr lang="en-US" sz="1600" dirty="0" smtClean="0"/>
          </a:p>
          <a:p>
            <a:r>
              <a:rPr lang="en-US" sz="1600" dirty="0" smtClean="0"/>
              <a:t>GL Year Period – The period that the transaction will post to the GL.  This is calculated based on the date selected for the line.  To change the posting period, the user must change the date, and the period will automatically update.  The period itself is for reference and not  be changed by the user.</a:t>
            </a:r>
            <a:endParaRPr lang="en-US" sz="1600" dirty="0"/>
          </a:p>
        </p:txBody>
      </p:sp>
      <p:pic>
        <p:nvPicPr>
          <p:cNvPr id="6146" name="Picture 2"/>
          <p:cNvPicPr>
            <a:picLocks noChangeAspect="1" noChangeArrowheads="1"/>
          </p:cNvPicPr>
          <p:nvPr/>
        </p:nvPicPr>
        <p:blipFill>
          <a:blip r:embed="rId2"/>
          <a:srcRect/>
          <a:stretch>
            <a:fillRect/>
          </a:stretch>
        </p:blipFill>
        <p:spPr bwMode="auto">
          <a:xfrm>
            <a:off x="228600" y="2133600"/>
            <a:ext cx="4808737" cy="381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Estimated</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pic>
        <p:nvPicPr>
          <p:cNvPr id="7170" name="Picture 2"/>
          <p:cNvPicPr>
            <a:picLocks noChangeAspect="1" noChangeArrowheads="1"/>
          </p:cNvPicPr>
          <p:nvPr/>
        </p:nvPicPr>
        <p:blipFill>
          <a:blip r:embed="rId2"/>
          <a:srcRect t="11369" r="18125" b="36951"/>
          <a:stretch>
            <a:fillRect/>
          </a:stretch>
        </p:blipFill>
        <p:spPr bwMode="auto">
          <a:xfrm>
            <a:off x="381000" y="1600200"/>
            <a:ext cx="8153400" cy="31119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Estimated</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3754874"/>
          </a:xfrm>
          <a:prstGeom prst="rect">
            <a:avLst/>
          </a:prstGeom>
          <a:noFill/>
        </p:spPr>
        <p:txBody>
          <a:bodyPr wrap="square" rtlCol="0">
            <a:spAutoFit/>
          </a:bodyPr>
          <a:lstStyle/>
          <a:p>
            <a:pPr marL="0" lvl="3">
              <a:buFont typeface="Arial" pitchFamily="34" charset="0"/>
              <a:buChar char="•"/>
            </a:pPr>
            <a:r>
              <a:rPr lang="en-US" sz="1400" dirty="0" smtClean="0">
                <a:solidFill>
                  <a:schemeClr val="tx1"/>
                </a:solidFill>
              </a:rPr>
              <a:t> </a:t>
            </a:r>
            <a:r>
              <a:rPr lang="en-US" sz="1400" dirty="0" smtClean="0">
                <a:solidFill>
                  <a:schemeClr val="tx1"/>
                </a:solidFill>
              </a:rPr>
              <a:t>Estimated items are found on the Estimated Items Tab</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Estimated items can be created into Quoted items.  A specific line item can be right clicked on and selected for quote, or the action Create a Quote can be used to select any unquoted, estimated line items.</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A single quote can be created for the entire job or </a:t>
            </a:r>
            <a:r>
              <a:rPr lang="en-US" sz="1400" dirty="0" smtClean="0">
                <a:solidFill>
                  <a:schemeClr val="tx1"/>
                </a:solidFill>
              </a:rPr>
              <a:t>separate quotes can be created.</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Quotes can be viewed in the Sales Order module.  They can be converted to a sales order, shipped and invoiced in the manner as if the quote was created manually.</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A bill of Material can be added to the Estimated items using the action Import a BOM.  This action will add the top level BOM as Estimated items.  The Import a BOM action only works for estimated items and not with Confirmed items </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Once a Job is firmed, the estimate items that are products, will become requirements to MRP and have proposed orders generated.  To firm a job use the action Firm Job</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Confirmed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pic>
        <p:nvPicPr>
          <p:cNvPr id="7170" name="Picture 2"/>
          <p:cNvPicPr>
            <a:picLocks noChangeAspect="1" noChangeArrowheads="1"/>
          </p:cNvPicPr>
          <p:nvPr/>
        </p:nvPicPr>
        <p:blipFill>
          <a:blip r:embed="rId2"/>
          <a:srcRect t="11369" r="18125" b="36951"/>
          <a:stretch>
            <a:fillRect/>
          </a:stretch>
        </p:blipFill>
        <p:spPr bwMode="auto">
          <a:xfrm>
            <a:off x="381000" y="1600200"/>
            <a:ext cx="8153400" cy="3111985"/>
          </a:xfrm>
          <a:prstGeom prst="rect">
            <a:avLst/>
          </a:prstGeom>
          <a:noFill/>
          <a:ln w="9525">
            <a:noFill/>
            <a:miter lim="800000"/>
            <a:headEnd/>
            <a:tailEnd/>
          </a:ln>
          <a:effectLst/>
        </p:spPr>
      </p:pic>
      <p:sp>
        <p:nvSpPr>
          <p:cNvPr id="5" name="TextBox 4"/>
          <p:cNvSpPr txBox="1"/>
          <p:nvPr/>
        </p:nvSpPr>
        <p:spPr>
          <a:xfrm>
            <a:off x="381000" y="4800600"/>
            <a:ext cx="8305800" cy="1292662"/>
          </a:xfrm>
          <a:prstGeom prst="rect">
            <a:avLst/>
          </a:prstGeom>
          <a:noFill/>
        </p:spPr>
        <p:txBody>
          <a:bodyPr wrap="square" rtlCol="0">
            <a:spAutoFit/>
          </a:bodyPr>
          <a:lstStyle/>
          <a:p>
            <a:r>
              <a:rPr lang="en-US" sz="2000" dirty="0" smtClean="0">
                <a:solidFill>
                  <a:schemeClr val="tx1"/>
                </a:solidFill>
              </a:rPr>
              <a:t>Confirmed Items can be viewed on the Confirmed Items Tab</a:t>
            </a:r>
          </a:p>
          <a:p>
            <a:endParaRPr lang="en-US" sz="2000" dirty="0" smtClean="0">
              <a:solidFill>
                <a:schemeClr val="tx1"/>
              </a:solidFill>
            </a:endParaRPr>
          </a:p>
          <a:p>
            <a:pPr marL="0" lvl="3"/>
            <a:r>
              <a:rPr lang="en-US" sz="2000" dirty="0" smtClean="0">
                <a:solidFill>
                  <a:schemeClr val="tx1"/>
                </a:solidFill>
              </a:rPr>
              <a:t> Only Jobs that have been firmed can have Confirmed items added</a:t>
            </a:r>
          </a:p>
          <a:p>
            <a:endParaRPr lang="en-US" sz="1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Confirmed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1169551"/>
          </a:xfrm>
          <a:prstGeom prst="rect">
            <a:avLst/>
          </a:prstGeom>
          <a:noFill/>
        </p:spPr>
        <p:txBody>
          <a:bodyPr wrap="square" rtlCol="0">
            <a:spAutoFit/>
          </a:bodyPr>
          <a:lstStyle/>
          <a:p>
            <a:pPr marL="0" lvl="3">
              <a:buFont typeface="Arial" pitchFamily="34" charset="0"/>
              <a:buChar char="•"/>
            </a:pPr>
            <a:r>
              <a:rPr lang="en-US" sz="1400" dirty="0" smtClean="0">
                <a:solidFill>
                  <a:schemeClr val="tx1"/>
                </a:solidFill>
              </a:rPr>
              <a:t> </a:t>
            </a:r>
            <a:r>
              <a:rPr lang="en-US" sz="1400" dirty="0" smtClean="0">
                <a:solidFill>
                  <a:schemeClr val="tx1"/>
                </a:solidFill>
              </a:rPr>
              <a:t>Confirmed items can be added using Add item action, or using the action Confirm Estimate Items.</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Confirm Estimate Items can confirm any amount of estimate line items from the job</a:t>
            </a:r>
            <a:endParaRPr lang="en-US" sz="1400" dirty="0" smtClean="0">
              <a:solidFill>
                <a:schemeClr val="tx1"/>
              </a:solidFill>
            </a:endParaRP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Items selected to be confirmed are then issued to the Job.</a:t>
            </a:r>
            <a:endParaRPr lang="en-US" sz="1400" dirty="0" smtClean="0">
              <a:solidFill>
                <a:schemeClr val="tx1"/>
              </a:solidFill>
            </a:endParaRPr>
          </a:p>
        </p:txBody>
      </p:sp>
      <p:pic>
        <p:nvPicPr>
          <p:cNvPr id="8194" name="Picture 2"/>
          <p:cNvPicPr>
            <a:picLocks noChangeAspect="1" noChangeArrowheads="1"/>
          </p:cNvPicPr>
          <p:nvPr/>
        </p:nvPicPr>
        <p:blipFill>
          <a:blip r:embed="rId2"/>
          <a:srcRect b="34800"/>
          <a:stretch>
            <a:fillRect/>
          </a:stretch>
        </p:blipFill>
        <p:spPr bwMode="auto">
          <a:xfrm>
            <a:off x="228600" y="3048000"/>
            <a:ext cx="5534025" cy="2057400"/>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a:srcRect b="47147"/>
          <a:stretch>
            <a:fillRect/>
          </a:stretch>
        </p:blipFill>
        <p:spPr bwMode="auto">
          <a:xfrm>
            <a:off x="3352800" y="4800600"/>
            <a:ext cx="5562600" cy="1676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Confirmed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3970318"/>
          </a:xfrm>
          <a:prstGeom prst="rect">
            <a:avLst/>
          </a:prstGeom>
          <a:noFill/>
        </p:spPr>
        <p:txBody>
          <a:bodyPr wrap="square" rtlCol="0">
            <a:spAutoFit/>
          </a:bodyPr>
          <a:lstStyle/>
          <a:p>
            <a:pPr>
              <a:buFont typeface="Arial" pitchFamily="34" charset="0"/>
              <a:buChar char="•"/>
            </a:pPr>
            <a:r>
              <a:rPr lang="en-GB" sz="1800" dirty="0" smtClean="0">
                <a:solidFill>
                  <a:schemeClr val="tx1"/>
                </a:solidFill>
              </a:rPr>
              <a:t> The </a:t>
            </a:r>
            <a:r>
              <a:rPr lang="en-GB" sz="1800" dirty="0" smtClean="0">
                <a:solidFill>
                  <a:schemeClr val="tx1"/>
                </a:solidFill>
              </a:rPr>
              <a:t>user can select to firm up either the whole or a part of </a:t>
            </a:r>
            <a:r>
              <a:rPr lang="en-GB" sz="1800" dirty="0" smtClean="0">
                <a:solidFill>
                  <a:schemeClr val="tx1"/>
                </a:solidFill>
              </a:rPr>
              <a:t>an </a:t>
            </a:r>
            <a:r>
              <a:rPr lang="en-GB" sz="1800" dirty="0" smtClean="0">
                <a:solidFill>
                  <a:schemeClr val="tx1"/>
                </a:solidFill>
              </a:rPr>
              <a:t>estimate item.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When </a:t>
            </a:r>
            <a:r>
              <a:rPr lang="en-GB" sz="1800" dirty="0" smtClean="0">
                <a:solidFill>
                  <a:schemeClr val="tx1"/>
                </a:solidFill>
              </a:rPr>
              <a:t>an estimate item is firmed up it’s completed value is updated automatically (i.e. if 5 products are firmed up from an estimate item for 10 products then the estimate item will be set as 50% completed)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If </a:t>
            </a:r>
            <a:r>
              <a:rPr lang="en-GB" sz="1800" dirty="0" smtClean="0">
                <a:solidFill>
                  <a:schemeClr val="tx1"/>
                </a:solidFill>
              </a:rPr>
              <a:t>the estimate item is related to a milestone then the milestone’s completed value will be updated automatically.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The </a:t>
            </a:r>
            <a:r>
              <a:rPr lang="en-GB" sz="1800" dirty="0" smtClean="0">
                <a:solidFill>
                  <a:schemeClr val="tx1"/>
                </a:solidFill>
              </a:rPr>
              <a:t>estimate item’s cost outstanding and value outstanding will be reduced by the cost and value of the quantity of the estimate items being firmed up.</a:t>
            </a:r>
            <a:endParaRPr lang="en-US" sz="1800" dirty="0" smtClean="0">
              <a:solidFill>
                <a:schemeClr val="tx1"/>
              </a:solidFill>
            </a:endParaRPr>
          </a:p>
          <a:p>
            <a:endParaRPr lang="en-US" sz="1800" dirty="0" smtClean="0">
              <a:solidFill>
                <a:schemeClr val="tx1"/>
              </a:solidFill>
            </a:endParaRPr>
          </a:p>
          <a:p>
            <a:pPr>
              <a:buFont typeface="Arial" pitchFamily="34" charset="0"/>
              <a:buChar char="•"/>
            </a:pPr>
            <a:r>
              <a:rPr lang="en-GB" sz="1800" dirty="0" smtClean="0">
                <a:solidFill>
                  <a:schemeClr val="tx1"/>
                </a:solidFill>
              </a:rPr>
              <a:t> If </a:t>
            </a:r>
            <a:r>
              <a:rPr lang="en-GB" sz="1800" dirty="0" smtClean="0">
                <a:solidFill>
                  <a:schemeClr val="tx1"/>
                </a:solidFill>
              </a:rPr>
              <a:t>a milestone item is firmed up then all of it’s related estimate items are firmed up automatically and set to 100% completed.</a:t>
            </a: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5" name="TextBox 4"/>
          <p:cNvSpPr txBox="1"/>
          <p:nvPr/>
        </p:nvSpPr>
        <p:spPr>
          <a:xfrm>
            <a:off x="533400" y="1143000"/>
            <a:ext cx="5791200" cy="646331"/>
          </a:xfrm>
          <a:prstGeom prst="rect">
            <a:avLst/>
          </a:prstGeom>
          <a:noFill/>
        </p:spPr>
        <p:txBody>
          <a:bodyPr wrap="square" rtlCol="0">
            <a:spAutoFit/>
          </a:bodyPr>
          <a:lstStyle/>
          <a:p>
            <a:r>
              <a:rPr lang="en-US" dirty="0" smtClean="0"/>
              <a:t>Purchase Item</a:t>
            </a:r>
            <a:endParaRPr lang="en-US" dirty="0"/>
          </a:p>
        </p:txBody>
      </p:sp>
      <p:pic>
        <p:nvPicPr>
          <p:cNvPr id="9219" name="Picture 3"/>
          <p:cNvPicPr>
            <a:picLocks noChangeAspect="1" noChangeArrowheads="1"/>
          </p:cNvPicPr>
          <p:nvPr/>
        </p:nvPicPr>
        <p:blipFill>
          <a:blip r:embed="rId2"/>
          <a:srcRect/>
          <a:stretch>
            <a:fillRect/>
          </a:stretch>
        </p:blipFill>
        <p:spPr bwMode="auto">
          <a:xfrm>
            <a:off x="457201" y="1828801"/>
            <a:ext cx="4038600" cy="3199814"/>
          </a:xfrm>
          <a:prstGeom prst="rect">
            <a:avLst/>
          </a:prstGeom>
          <a:noFill/>
          <a:ln w="9525">
            <a:noFill/>
            <a:miter lim="800000"/>
            <a:headEnd/>
            <a:tailEnd/>
          </a:ln>
          <a:effectLst/>
        </p:spPr>
      </p:pic>
      <p:pic>
        <p:nvPicPr>
          <p:cNvPr id="9220" name="Picture 4"/>
          <p:cNvPicPr>
            <a:picLocks noChangeAspect="1" noChangeArrowheads="1"/>
          </p:cNvPicPr>
          <p:nvPr/>
        </p:nvPicPr>
        <p:blipFill>
          <a:blip r:embed="rId3"/>
          <a:srcRect/>
          <a:stretch>
            <a:fillRect/>
          </a:stretch>
        </p:blipFill>
        <p:spPr bwMode="auto">
          <a:xfrm>
            <a:off x="4648200" y="2895600"/>
            <a:ext cx="3895725" cy="311345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447800"/>
            <a:ext cx="8382000" cy="3046988"/>
          </a:xfrm>
          <a:prstGeom prst="rect">
            <a:avLst/>
          </a:prstGeom>
          <a:noFill/>
        </p:spPr>
        <p:txBody>
          <a:bodyPr wrap="square" rtlCol="0">
            <a:spAutoFit/>
          </a:bodyPr>
          <a:lstStyle/>
          <a:p>
            <a:r>
              <a:rPr lang="en-US" sz="2400" dirty="0" smtClean="0">
                <a:solidFill>
                  <a:schemeClr val="tx1"/>
                </a:solidFill>
              </a:rPr>
              <a:t>A Job </a:t>
            </a:r>
            <a:r>
              <a:rPr lang="en-US" sz="2400" dirty="0" smtClean="0">
                <a:solidFill>
                  <a:schemeClr val="tx1"/>
                </a:solidFill>
              </a:rPr>
              <a:t>can be used to track costs for projects.  Projects could be internal, such as R&amp;D, or external, such as the sale of a custom or capital item.</a:t>
            </a:r>
          </a:p>
          <a:p>
            <a:endParaRPr lang="en-US" sz="2400" dirty="0" smtClean="0">
              <a:solidFill>
                <a:schemeClr val="tx1"/>
              </a:solidFill>
            </a:endParaRPr>
          </a:p>
          <a:p>
            <a:r>
              <a:rPr lang="en-US" sz="2400" dirty="0" smtClean="0">
                <a:solidFill>
                  <a:schemeClr val="tx1"/>
                </a:solidFill>
              </a:rPr>
              <a:t>Jobs</a:t>
            </a:r>
            <a:r>
              <a:rPr lang="en-US" sz="2400" dirty="0" smtClean="0">
                <a:solidFill>
                  <a:schemeClr val="tx1"/>
                </a:solidFill>
              </a:rPr>
              <a:t> </a:t>
            </a:r>
            <a:r>
              <a:rPr lang="en-US" sz="2400" dirty="0" smtClean="0">
                <a:solidFill>
                  <a:schemeClr val="tx1"/>
                </a:solidFill>
              </a:rPr>
              <a:t>consist of one </a:t>
            </a:r>
            <a:r>
              <a:rPr lang="en-US" sz="2400" dirty="0" smtClean="0">
                <a:solidFill>
                  <a:schemeClr val="tx1"/>
                </a:solidFill>
              </a:rPr>
              <a:t>job</a:t>
            </a:r>
            <a:r>
              <a:rPr lang="en-US" sz="2400" dirty="0" smtClean="0">
                <a:solidFill>
                  <a:schemeClr val="tx1"/>
                </a:solidFill>
              </a:rPr>
              <a:t> </a:t>
            </a:r>
            <a:r>
              <a:rPr lang="en-US" sz="2400" dirty="0" smtClean="0">
                <a:solidFill>
                  <a:schemeClr val="tx1"/>
                </a:solidFill>
              </a:rPr>
              <a:t>header and at least 1 line item.  The </a:t>
            </a:r>
            <a:r>
              <a:rPr lang="en-US" sz="2400" dirty="0" smtClean="0">
                <a:solidFill>
                  <a:schemeClr val="tx1"/>
                </a:solidFill>
              </a:rPr>
              <a:t>job</a:t>
            </a:r>
            <a:r>
              <a:rPr lang="en-US" sz="2400" dirty="0" smtClean="0">
                <a:solidFill>
                  <a:schemeClr val="tx1"/>
                </a:solidFill>
              </a:rPr>
              <a:t> </a:t>
            </a:r>
            <a:r>
              <a:rPr lang="en-US" sz="2400" dirty="0" smtClean="0">
                <a:solidFill>
                  <a:schemeClr val="tx1"/>
                </a:solidFill>
              </a:rPr>
              <a:t>header contains information for the entire </a:t>
            </a:r>
            <a:r>
              <a:rPr lang="en-US" sz="2400" dirty="0" smtClean="0">
                <a:solidFill>
                  <a:schemeClr val="tx1"/>
                </a:solidFill>
              </a:rPr>
              <a:t>job</a:t>
            </a:r>
            <a:r>
              <a:rPr lang="en-US" sz="2400" dirty="0" smtClean="0">
                <a:solidFill>
                  <a:schemeClr val="tx1"/>
                </a:solidFill>
              </a:rPr>
              <a:t> </a:t>
            </a:r>
            <a:r>
              <a:rPr lang="en-US" sz="2400" dirty="0" smtClean="0">
                <a:solidFill>
                  <a:schemeClr val="tx1"/>
                </a:solidFill>
              </a:rPr>
              <a:t>such as the customer or </a:t>
            </a:r>
            <a:r>
              <a:rPr lang="en-US" sz="2400" dirty="0" smtClean="0">
                <a:solidFill>
                  <a:schemeClr val="tx1"/>
                </a:solidFill>
              </a:rPr>
              <a:t>job</a:t>
            </a:r>
            <a:r>
              <a:rPr lang="en-US" sz="2400" dirty="0" smtClean="0">
                <a:solidFill>
                  <a:schemeClr val="tx1"/>
                </a:solidFill>
              </a:rPr>
              <a:t> </a:t>
            </a:r>
            <a:r>
              <a:rPr lang="en-US" sz="2400" dirty="0" smtClean="0">
                <a:solidFill>
                  <a:schemeClr val="tx1"/>
                </a:solidFill>
              </a:rPr>
              <a:t>date.  The lines contain information for each item on the </a:t>
            </a:r>
            <a:r>
              <a:rPr lang="en-US" sz="2400" dirty="0" smtClean="0">
                <a:solidFill>
                  <a:schemeClr val="tx1"/>
                </a:solidFill>
              </a:rPr>
              <a:t>job</a:t>
            </a:r>
            <a:r>
              <a:rPr lang="en-US" sz="2400" dirty="0" smtClean="0">
                <a:solidFill>
                  <a:schemeClr val="tx1"/>
                </a:solidFill>
              </a:rPr>
              <a:t> </a:t>
            </a:r>
            <a:r>
              <a:rPr lang="en-US" sz="2400" dirty="0" smtClean="0">
                <a:solidFill>
                  <a:schemeClr val="tx1"/>
                </a:solidFill>
              </a:rPr>
              <a:t>such as the item and quantity.</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4524315"/>
          </a:xfrm>
          <a:prstGeom prst="rect">
            <a:avLst/>
          </a:prstGeom>
          <a:noFill/>
        </p:spPr>
        <p:txBody>
          <a:bodyPr wrap="square" rtlCol="0">
            <a:spAutoFit/>
          </a:bodyPr>
          <a:lstStyle/>
          <a:p>
            <a:pPr>
              <a:buFont typeface="Arial" pitchFamily="34" charset="0"/>
              <a:buChar char="•"/>
            </a:pPr>
            <a:r>
              <a:rPr lang="en-GB" sz="1800" dirty="0" smtClean="0">
                <a:solidFill>
                  <a:schemeClr val="tx1"/>
                </a:solidFill>
              </a:rPr>
              <a:t> Products </a:t>
            </a:r>
            <a:r>
              <a:rPr lang="en-GB" sz="1800" dirty="0" smtClean="0">
                <a:solidFill>
                  <a:schemeClr val="tx1"/>
                </a:solidFill>
              </a:rPr>
              <a:t>can be purchased specifically for a job by clicking on the ‘Purchase Item’ action on the right hand menu. </a:t>
            </a:r>
            <a:r>
              <a:rPr lang="en-GB" sz="1800" dirty="0" smtClean="0">
                <a:solidFill>
                  <a:schemeClr val="tx1"/>
                </a:solidFill>
              </a:rPr>
              <a:t> These items are added as estimate items</a:t>
            </a: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An option is available </a:t>
            </a:r>
            <a:r>
              <a:rPr lang="en-GB" sz="1800" dirty="0" smtClean="0">
                <a:solidFill>
                  <a:schemeClr val="tx1"/>
                </a:solidFill>
              </a:rPr>
              <a:t>to create a new purchase order or to add an item to an existing purchase order that is related to the job.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The </a:t>
            </a:r>
            <a:r>
              <a:rPr lang="en-GB" sz="1800" dirty="0" smtClean="0">
                <a:solidFill>
                  <a:schemeClr val="tx1"/>
                </a:solidFill>
              </a:rPr>
              <a:t>value of the purchased product is taken from the products material cost</a:t>
            </a:r>
            <a:r>
              <a:rPr lang="en-GB" sz="1800" dirty="0" smtClean="0">
                <a:solidFill>
                  <a:schemeClr val="tx1"/>
                </a:solidFill>
              </a:rPr>
              <a:t>.</a:t>
            </a: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a:t>
            </a:r>
            <a:r>
              <a:rPr lang="en-GB" sz="1800" dirty="0" smtClean="0">
                <a:solidFill>
                  <a:schemeClr val="tx1"/>
                </a:solidFill>
              </a:rPr>
              <a:t>Purchased estimate items can be received by right clicking on the purchased estimate item and selecting ‘receive item’. Purchased estimate items can only be received on a firm job. If items are selected to be received on an estimate job then the user is prompted to firm up the job.</a:t>
            </a:r>
            <a:endParaRPr lang="en-US" sz="1800" dirty="0" smtClean="0">
              <a:solidFill>
                <a:schemeClr val="tx1"/>
              </a:solidFill>
            </a:endParaRPr>
          </a:p>
          <a:p>
            <a:pPr>
              <a:buFont typeface="Arial" pitchFamily="34" charset="0"/>
              <a:buChar char="•"/>
            </a:pPr>
            <a:r>
              <a:rPr lang="en-GB" sz="1800" dirty="0" smtClean="0">
                <a:solidFill>
                  <a:schemeClr val="tx1"/>
                </a:solidFill>
              </a:rPr>
              <a:t> </a:t>
            </a:r>
            <a:endParaRPr lang="en-US" sz="1800" dirty="0" smtClean="0">
              <a:solidFill>
                <a:schemeClr val="tx1"/>
              </a:solidFill>
            </a:endParaRPr>
          </a:p>
          <a:p>
            <a:pPr>
              <a:buFont typeface="Arial" pitchFamily="34" charset="0"/>
              <a:buChar char="•"/>
            </a:pPr>
            <a:r>
              <a:rPr lang="en-GB" sz="1800" dirty="0" smtClean="0">
                <a:solidFill>
                  <a:schemeClr val="tx1"/>
                </a:solidFill>
              </a:rPr>
              <a:t> A </a:t>
            </a:r>
            <a:r>
              <a:rPr lang="en-GB" sz="1800" dirty="0" smtClean="0">
                <a:solidFill>
                  <a:schemeClr val="tx1"/>
                </a:solidFill>
              </a:rPr>
              <a:t>new goods receipt will be created and related to the job. The received item is automatically issued to the job.</a:t>
            </a:r>
            <a:endParaRPr lang="en-US" sz="1800" dirty="0" smtClean="0">
              <a:solidFill>
                <a:schemeClr val="tx1"/>
              </a:solidFill>
            </a:endParaRPr>
          </a:p>
          <a:p>
            <a:pPr>
              <a:buFont typeface="Arial" pitchFamily="34" charset="0"/>
              <a:buChar char="•"/>
            </a:pP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5" name="TextBox 4"/>
          <p:cNvSpPr txBox="1"/>
          <p:nvPr/>
        </p:nvSpPr>
        <p:spPr>
          <a:xfrm>
            <a:off x="533400" y="1143000"/>
            <a:ext cx="5791200" cy="646331"/>
          </a:xfrm>
          <a:prstGeom prst="rect">
            <a:avLst/>
          </a:prstGeom>
          <a:noFill/>
        </p:spPr>
        <p:txBody>
          <a:bodyPr wrap="square" rtlCol="0">
            <a:spAutoFit/>
          </a:bodyPr>
          <a:lstStyle/>
          <a:p>
            <a:r>
              <a:rPr lang="en-US" dirty="0" smtClean="0"/>
              <a:t>Make an Item</a:t>
            </a:r>
            <a:endParaRPr lang="en-US" dirty="0"/>
          </a:p>
        </p:txBody>
      </p:sp>
      <p:pic>
        <p:nvPicPr>
          <p:cNvPr id="10242" name="Picture 2"/>
          <p:cNvPicPr>
            <a:picLocks noChangeAspect="1" noChangeArrowheads="1"/>
          </p:cNvPicPr>
          <p:nvPr/>
        </p:nvPicPr>
        <p:blipFill>
          <a:blip r:embed="rId2"/>
          <a:srcRect/>
          <a:stretch>
            <a:fillRect/>
          </a:stretch>
        </p:blipFill>
        <p:spPr bwMode="auto">
          <a:xfrm>
            <a:off x="685800" y="1981200"/>
            <a:ext cx="6648450" cy="3790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4247317"/>
          </a:xfrm>
          <a:prstGeom prst="rect">
            <a:avLst/>
          </a:prstGeom>
          <a:noFill/>
        </p:spPr>
        <p:txBody>
          <a:bodyPr wrap="square" rtlCol="0">
            <a:spAutoFit/>
          </a:bodyPr>
          <a:lstStyle/>
          <a:p>
            <a:pPr>
              <a:buFont typeface="Arial" pitchFamily="34" charset="0"/>
              <a:buChar char="•"/>
            </a:pPr>
            <a:r>
              <a:rPr lang="en-GB" sz="1800" dirty="0" smtClean="0">
                <a:solidFill>
                  <a:schemeClr val="tx1"/>
                </a:solidFill>
              </a:rPr>
              <a:t> Items </a:t>
            </a:r>
            <a:r>
              <a:rPr lang="en-GB" sz="1800" dirty="0" smtClean="0">
                <a:solidFill>
                  <a:schemeClr val="tx1"/>
                </a:solidFill>
              </a:rPr>
              <a:t>can be made by the job by </a:t>
            </a:r>
            <a:r>
              <a:rPr lang="en-GB" sz="1800" dirty="0" smtClean="0">
                <a:solidFill>
                  <a:schemeClr val="tx1"/>
                </a:solidFill>
              </a:rPr>
              <a:t>selecting </a:t>
            </a:r>
            <a:r>
              <a:rPr lang="en-GB" sz="1800" dirty="0" smtClean="0">
                <a:solidFill>
                  <a:schemeClr val="tx1"/>
                </a:solidFill>
              </a:rPr>
              <a:t>the </a:t>
            </a:r>
            <a:r>
              <a:rPr lang="en-GB" sz="1800" dirty="0" smtClean="0">
                <a:solidFill>
                  <a:schemeClr val="tx1"/>
                </a:solidFill>
              </a:rPr>
              <a:t>Make </a:t>
            </a:r>
            <a:r>
              <a:rPr lang="en-GB" sz="1800" dirty="0" smtClean="0">
                <a:solidFill>
                  <a:schemeClr val="tx1"/>
                </a:solidFill>
              </a:rPr>
              <a:t>an </a:t>
            </a:r>
            <a:r>
              <a:rPr lang="en-GB" sz="1800" dirty="0" smtClean="0">
                <a:solidFill>
                  <a:schemeClr val="tx1"/>
                </a:solidFill>
              </a:rPr>
              <a:t>item action. The product and quantity </a:t>
            </a:r>
            <a:r>
              <a:rPr lang="en-GB" sz="1800" dirty="0" smtClean="0">
                <a:solidFill>
                  <a:schemeClr val="tx1"/>
                </a:solidFill>
              </a:rPr>
              <a:t>to be made </a:t>
            </a:r>
            <a:r>
              <a:rPr lang="en-GB" sz="1800" dirty="0" smtClean="0">
                <a:solidFill>
                  <a:schemeClr val="tx1"/>
                </a:solidFill>
              </a:rPr>
              <a:t>is selected.  The </a:t>
            </a:r>
            <a:r>
              <a:rPr lang="en-GB" sz="1800" dirty="0" smtClean="0">
                <a:solidFill>
                  <a:schemeClr val="tx1"/>
                </a:solidFill>
              </a:rPr>
              <a:t>confirmed items that were used to make the item </a:t>
            </a:r>
            <a:r>
              <a:rPr lang="en-GB" sz="1800" dirty="0" smtClean="0">
                <a:solidFill>
                  <a:schemeClr val="tx1"/>
                </a:solidFill>
              </a:rPr>
              <a:t>are then selected from </a:t>
            </a:r>
            <a:r>
              <a:rPr lang="en-GB" sz="1800" dirty="0" smtClean="0">
                <a:solidFill>
                  <a:schemeClr val="tx1"/>
                </a:solidFill>
              </a:rPr>
              <a:t>a grid of the confirmed items with a quantity outstanding. </a:t>
            </a:r>
            <a:endParaRPr lang="en-US" sz="1800" dirty="0" smtClean="0">
              <a:solidFill>
                <a:schemeClr val="tx1"/>
              </a:solidFill>
            </a:endParaRPr>
          </a:p>
          <a:p>
            <a:endParaRPr lang="en-US" sz="1800" dirty="0" smtClean="0">
              <a:solidFill>
                <a:schemeClr val="tx1"/>
              </a:solidFill>
            </a:endParaRPr>
          </a:p>
          <a:p>
            <a:pPr>
              <a:buFont typeface="Arial" pitchFamily="34" charset="0"/>
              <a:buChar char="•"/>
            </a:pPr>
            <a:r>
              <a:rPr lang="en-GB" sz="1800" dirty="0" smtClean="0">
                <a:solidFill>
                  <a:schemeClr val="tx1"/>
                </a:solidFill>
              </a:rPr>
              <a:t> The </a:t>
            </a:r>
            <a:r>
              <a:rPr lang="en-GB" sz="1800" dirty="0" smtClean="0">
                <a:solidFill>
                  <a:schemeClr val="tx1"/>
                </a:solidFill>
              </a:rPr>
              <a:t>made item is added to inventory with a material cost calculated from the sum of the confirmed items used to make it. The confirmed item’s outstanding costs are reduced according to the quantity of the item that was selected to be included in the made item. </a:t>
            </a:r>
            <a:endParaRPr lang="en-US" sz="1800" dirty="0" smtClean="0">
              <a:solidFill>
                <a:schemeClr val="tx1"/>
              </a:solidFill>
            </a:endParaRPr>
          </a:p>
          <a:p>
            <a:endParaRPr lang="en-US" sz="1800" dirty="0" smtClean="0">
              <a:solidFill>
                <a:schemeClr val="tx1"/>
              </a:solidFill>
            </a:endParaRPr>
          </a:p>
          <a:p>
            <a:pPr>
              <a:buFont typeface="Arial" pitchFamily="34" charset="0"/>
              <a:buChar char="•"/>
            </a:pPr>
            <a:r>
              <a:rPr lang="en-GB" sz="1800" dirty="0" smtClean="0">
                <a:solidFill>
                  <a:schemeClr val="tx1"/>
                </a:solidFill>
              </a:rPr>
              <a:t> A </a:t>
            </a:r>
            <a:r>
              <a:rPr lang="en-GB" sz="1800" dirty="0" smtClean="0">
                <a:solidFill>
                  <a:schemeClr val="tx1"/>
                </a:solidFill>
              </a:rPr>
              <a:t>cost recovery item is added to the confirmed items to reflect </a:t>
            </a:r>
            <a:r>
              <a:rPr lang="en-GB" sz="1800" dirty="0" smtClean="0">
                <a:solidFill>
                  <a:schemeClr val="tx1"/>
                </a:solidFill>
              </a:rPr>
              <a:t>costs </a:t>
            </a:r>
            <a:r>
              <a:rPr lang="en-GB" sz="1800" dirty="0" smtClean="0">
                <a:solidFill>
                  <a:schemeClr val="tx1"/>
                </a:solidFill>
              </a:rPr>
              <a:t>recovered by the made product. The cost recovery item is created with a value outstanding equal to the sum of the value outstanding of the confirmed items used to make it. The selected confirmed item’s value outstanding is reduced according to the quantity of the item that was selected to be included in the made item</a:t>
            </a:r>
            <a:r>
              <a:rPr lang="en-GB" sz="1800" dirty="0" smtClean="0">
                <a:solidFill>
                  <a:schemeClr val="tx1"/>
                </a:solidFill>
              </a:rPr>
              <a:t>.</a:t>
            </a:r>
            <a:endParaRPr lang="en-US" sz="1800" dirty="0" smtClean="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5" name="TextBox 4"/>
          <p:cNvSpPr txBox="1"/>
          <p:nvPr/>
        </p:nvSpPr>
        <p:spPr>
          <a:xfrm>
            <a:off x="533400" y="1143000"/>
            <a:ext cx="5791200" cy="646331"/>
          </a:xfrm>
          <a:prstGeom prst="rect">
            <a:avLst/>
          </a:prstGeom>
          <a:noFill/>
        </p:spPr>
        <p:txBody>
          <a:bodyPr wrap="square" rtlCol="0">
            <a:spAutoFit/>
          </a:bodyPr>
          <a:lstStyle/>
          <a:p>
            <a:r>
              <a:rPr lang="en-US" dirty="0" smtClean="0"/>
              <a:t>Create a Sales Invoice</a:t>
            </a:r>
            <a:endParaRPr lang="en-US" dirty="0"/>
          </a:p>
        </p:txBody>
      </p:sp>
      <p:pic>
        <p:nvPicPr>
          <p:cNvPr id="11266" name="Picture 2"/>
          <p:cNvPicPr>
            <a:picLocks noChangeAspect="1" noChangeArrowheads="1"/>
          </p:cNvPicPr>
          <p:nvPr/>
        </p:nvPicPr>
        <p:blipFill>
          <a:blip r:embed="rId2"/>
          <a:srcRect/>
          <a:stretch>
            <a:fillRect/>
          </a:stretch>
        </p:blipFill>
        <p:spPr bwMode="auto">
          <a:xfrm>
            <a:off x="762000" y="2057400"/>
            <a:ext cx="6648450" cy="3790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2862322"/>
          </a:xfrm>
          <a:prstGeom prst="rect">
            <a:avLst/>
          </a:prstGeom>
          <a:noFill/>
        </p:spPr>
        <p:txBody>
          <a:bodyPr wrap="square" rtlCol="0">
            <a:spAutoFit/>
          </a:bodyPr>
          <a:lstStyle/>
          <a:p>
            <a:pPr>
              <a:buFont typeface="Arial" pitchFamily="34" charset="0"/>
              <a:buChar char="•"/>
            </a:pPr>
            <a:r>
              <a:rPr lang="en-GB" sz="1800" dirty="0" smtClean="0">
                <a:solidFill>
                  <a:schemeClr val="tx1"/>
                </a:solidFill>
              </a:rPr>
              <a:t> </a:t>
            </a:r>
            <a:r>
              <a:rPr lang="en-GB" sz="1800" dirty="0" smtClean="0">
                <a:solidFill>
                  <a:schemeClr val="tx1"/>
                </a:solidFill>
              </a:rPr>
              <a:t>Items can be added to sales invoices either by </a:t>
            </a:r>
            <a:r>
              <a:rPr lang="en-GB" sz="1800" dirty="0" smtClean="0">
                <a:solidFill>
                  <a:schemeClr val="tx1"/>
                </a:solidFill>
              </a:rPr>
              <a:t>selecting </a:t>
            </a:r>
            <a:r>
              <a:rPr lang="en-GB" sz="1800" dirty="0" smtClean="0">
                <a:solidFill>
                  <a:schemeClr val="tx1"/>
                </a:solidFill>
              </a:rPr>
              <a:t>the </a:t>
            </a:r>
            <a:r>
              <a:rPr lang="en-GB" sz="1800" dirty="0" smtClean="0">
                <a:solidFill>
                  <a:schemeClr val="tx1"/>
                </a:solidFill>
              </a:rPr>
              <a:t>Create </a:t>
            </a:r>
            <a:r>
              <a:rPr lang="en-GB" sz="1800" dirty="0" smtClean="0">
                <a:solidFill>
                  <a:schemeClr val="tx1"/>
                </a:solidFill>
              </a:rPr>
              <a:t>Sales </a:t>
            </a:r>
            <a:r>
              <a:rPr lang="en-GB" sz="1800" dirty="0" smtClean="0">
                <a:solidFill>
                  <a:schemeClr val="tx1"/>
                </a:solidFill>
              </a:rPr>
              <a:t>Invoice </a:t>
            </a:r>
            <a:r>
              <a:rPr lang="en-GB" sz="1800" dirty="0" smtClean="0">
                <a:solidFill>
                  <a:schemeClr val="tx1"/>
                </a:solidFill>
              </a:rPr>
              <a:t>action </a:t>
            </a:r>
            <a:r>
              <a:rPr lang="en-GB" sz="1800" dirty="0" smtClean="0">
                <a:solidFill>
                  <a:schemeClr val="tx1"/>
                </a:solidFill>
              </a:rPr>
              <a:t>or </a:t>
            </a:r>
            <a:r>
              <a:rPr lang="en-GB" sz="1800" dirty="0" smtClean="0">
                <a:solidFill>
                  <a:schemeClr val="tx1"/>
                </a:solidFill>
              </a:rPr>
              <a:t>by right clicking on a confirmed item in the grid</a:t>
            </a:r>
            <a:r>
              <a:rPr lang="en-GB" sz="1800" dirty="0" smtClean="0">
                <a:solidFill>
                  <a:schemeClr val="tx1"/>
                </a:solidFill>
              </a:rPr>
              <a:t>.</a:t>
            </a:r>
          </a:p>
          <a:p>
            <a:r>
              <a:rPr lang="en-GB" sz="1800" dirty="0" smtClean="0">
                <a:solidFill>
                  <a:schemeClr val="tx1"/>
                </a:solidFill>
              </a:rPr>
              <a:t> </a:t>
            </a:r>
            <a:endParaRPr lang="en-US" sz="1800" dirty="0" smtClean="0">
              <a:solidFill>
                <a:schemeClr val="tx1"/>
              </a:solidFill>
            </a:endParaRPr>
          </a:p>
          <a:p>
            <a:pPr>
              <a:buFont typeface="Arial" pitchFamily="34" charset="0"/>
              <a:buChar char="•"/>
            </a:pPr>
            <a:r>
              <a:rPr lang="en-GB" sz="1800" dirty="0" smtClean="0">
                <a:solidFill>
                  <a:schemeClr val="tx1"/>
                </a:solidFill>
              </a:rPr>
              <a:t> The </a:t>
            </a:r>
            <a:r>
              <a:rPr lang="en-GB" sz="1800" dirty="0" smtClean="0">
                <a:solidFill>
                  <a:schemeClr val="tx1"/>
                </a:solidFill>
              </a:rPr>
              <a:t>user can select the items to be invoiced from a grid of the confirmed items with a value outstanding.</a:t>
            </a:r>
            <a:endParaRPr lang="en-US" sz="1800" dirty="0" smtClean="0">
              <a:solidFill>
                <a:schemeClr val="tx1"/>
              </a:solidFill>
            </a:endParaRPr>
          </a:p>
          <a:p>
            <a:r>
              <a:rPr lang="en-GB" sz="1800" dirty="0" smtClean="0">
                <a:solidFill>
                  <a:schemeClr val="tx1"/>
                </a:solidFill>
              </a:rPr>
              <a:t> </a:t>
            </a:r>
            <a:endParaRPr lang="en-US" sz="1800" dirty="0" smtClean="0">
              <a:solidFill>
                <a:schemeClr val="tx1"/>
              </a:solidFill>
            </a:endParaRPr>
          </a:p>
          <a:p>
            <a:pPr>
              <a:buFont typeface="Arial" pitchFamily="34" charset="0"/>
              <a:buChar char="•"/>
            </a:pPr>
            <a:r>
              <a:rPr lang="en-GB" sz="1800" dirty="0" smtClean="0">
                <a:solidFill>
                  <a:schemeClr val="tx1"/>
                </a:solidFill>
              </a:rPr>
              <a:t> An </a:t>
            </a:r>
            <a:r>
              <a:rPr lang="en-GB" sz="1800" dirty="0" err="1" smtClean="0">
                <a:solidFill>
                  <a:schemeClr val="tx1"/>
                </a:solidFill>
              </a:rPr>
              <a:t>unfinalized</a:t>
            </a:r>
            <a:r>
              <a:rPr lang="en-GB" sz="1800" dirty="0" smtClean="0">
                <a:solidFill>
                  <a:schemeClr val="tx1"/>
                </a:solidFill>
              </a:rPr>
              <a:t> </a:t>
            </a:r>
            <a:r>
              <a:rPr lang="en-GB" sz="1800" dirty="0" smtClean="0">
                <a:solidFill>
                  <a:schemeClr val="tx1"/>
                </a:solidFill>
              </a:rPr>
              <a:t>sales invoice is created and related to the job.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A </a:t>
            </a:r>
            <a:r>
              <a:rPr lang="en-GB" sz="1800" dirty="0" smtClean="0">
                <a:solidFill>
                  <a:schemeClr val="tx1"/>
                </a:solidFill>
              </a:rPr>
              <a:t>cost recovery record is added to the confirmed items to indicate the cost and value recovered by the sales invoice.</a:t>
            </a: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5" name="TextBox 4"/>
          <p:cNvSpPr txBox="1"/>
          <p:nvPr/>
        </p:nvSpPr>
        <p:spPr>
          <a:xfrm>
            <a:off x="533400" y="1143000"/>
            <a:ext cx="5791200" cy="646331"/>
          </a:xfrm>
          <a:prstGeom prst="rect">
            <a:avLst/>
          </a:prstGeom>
          <a:noFill/>
        </p:spPr>
        <p:txBody>
          <a:bodyPr wrap="square" rtlCol="0">
            <a:spAutoFit/>
          </a:bodyPr>
          <a:lstStyle/>
          <a:p>
            <a:r>
              <a:rPr lang="en-US" dirty="0" smtClean="0"/>
              <a:t>Relieve Costs</a:t>
            </a:r>
            <a:endParaRPr lang="en-US" dirty="0"/>
          </a:p>
        </p:txBody>
      </p:sp>
      <p:pic>
        <p:nvPicPr>
          <p:cNvPr id="12290" name="Picture 2"/>
          <p:cNvPicPr>
            <a:picLocks noChangeAspect="1" noChangeArrowheads="1"/>
          </p:cNvPicPr>
          <p:nvPr/>
        </p:nvPicPr>
        <p:blipFill>
          <a:blip r:embed="rId2"/>
          <a:srcRect/>
          <a:stretch>
            <a:fillRect/>
          </a:stretch>
        </p:blipFill>
        <p:spPr bwMode="auto">
          <a:xfrm>
            <a:off x="762000" y="2057400"/>
            <a:ext cx="6648450" cy="3790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371600"/>
            <a:ext cx="8382000" cy="2585323"/>
          </a:xfrm>
          <a:prstGeom prst="rect">
            <a:avLst/>
          </a:prstGeom>
          <a:noFill/>
        </p:spPr>
        <p:txBody>
          <a:bodyPr wrap="square" rtlCol="0">
            <a:spAutoFit/>
          </a:bodyPr>
          <a:lstStyle/>
          <a:p>
            <a:pPr>
              <a:buFont typeface="Arial" pitchFamily="34" charset="0"/>
              <a:buChar char="•"/>
            </a:pPr>
            <a:r>
              <a:rPr lang="en-GB" sz="1800" dirty="0" smtClean="0">
                <a:solidFill>
                  <a:schemeClr val="tx1"/>
                </a:solidFill>
              </a:rPr>
              <a:t> Costs </a:t>
            </a:r>
            <a:r>
              <a:rPr lang="en-GB" sz="1800" dirty="0" smtClean="0">
                <a:solidFill>
                  <a:schemeClr val="tx1"/>
                </a:solidFill>
              </a:rPr>
              <a:t>can be relieved from a job by clicking on the </a:t>
            </a:r>
            <a:r>
              <a:rPr lang="en-GB" sz="1800" dirty="0" smtClean="0">
                <a:solidFill>
                  <a:schemeClr val="tx1"/>
                </a:solidFill>
              </a:rPr>
              <a:t>Relieve Costs action. </a:t>
            </a: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Select </a:t>
            </a:r>
            <a:r>
              <a:rPr lang="en-GB" sz="1800" dirty="0" smtClean="0">
                <a:solidFill>
                  <a:schemeClr val="tx1"/>
                </a:solidFill>
              </a:rPr>
              <a:t>the items to have their costs </a:t>
            </a:r>
            <a:r>
              <a:rPr lang="en-GB" sz="1800" dirty="0" smtClean="0">
                <a:solidFill>
                  <a:schemeClr val="tx1"/>
                </a:solidFill>
              </a:rPr>
              <a:t>relieved </a:t>
            </a:r>
            <a:r>
              <a:rPr lang="en-GB" sz="1800" dirty="0" smtClean="0">
                <a:solidFill>
                  <a:schemeClr val="tx1"/>
                </a:solidFill>
              </a:rPr>
              <a:t>from a grid of confirmed items with outstanding costs.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Select </a:t>
            </a:r>
            <a:r>
              <a:rPr lang="en-GB" sz="1800" dirty="0" smtClean="0">
                <a:solidFill>
                  <a:schemeClr val="tx1"/>
                </a:solidFill>
              </a:rPr>
              <a:t>the account to </a:t>
            </a:r>
            <a:r>
              <a:rPr lang="en-GB" sz="1800" dirty="0" smtClean="0">
                <a:solidFill>
                  <a:schemeClr val="tx1"/>
                </a:solidFill>
              </a:rPr>
              <a:t>relieve </a:t>
            </a:r>
            <a:r>
              <a:rPr lang="en-GB" sz="1800" dirty="0" smtClean="0">
                <a:solidFill>
                  <a:schemeClr val="tx1"/>
                </a:solidFill>
              </a:rPr>
              <a:t>the costs to.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A </a:t>
            </a:r>
            <a:r>
              <a:rPr lang="en-GB" sz="1800" dirty="0" smtClean="0">
                <a:solidFill>
                  <a:schemeClr val="tx1"/>
                </a:solidFill>
              </a:rPr>
              <a:t>cost recovery item is added to the confirmed items to </a:t>
            </a:r>
            <a:r>
              <a:rPr lang="en-GB" sz="1800" dirty="0" smtClean="0">
                <a:solidFill>
                  <a:schemeClr val="tx1"/>
                </a:solidFill>
              </a:rPr>
              <a:t>reflect </a:t>
            </a:r>
            <a:r>
              <a:rPr lang="en-GB" sz="1800" dirty="0" smtClean="0">
                <a:solidFill>
                  <a:schemeClr val="tx1"/>
                </a:solidFill>
              </a:rPr>
              <a:t>the costs that have been </a:t>
            </a:r>
            <a:r>
              <a:rPr lang="en-GB" sz="1800" dirty="0" smtClean="0">
                <a:solidFill>
                  <a:schemeClr val="tx1"/>
                </a:solidFill>
              </a:rPr>
              <a:t>relieved</a:t>
            </a:r>
            <a:r>
              <a:rPr lang="en-GB" sz="1800" dirty="0" smtClean="0">
                <a:solidFill>
                  <a:schemeClr val="tx1"/>
                </a:solidFill>
              </a:rPr>
              <a:t>.</a:t>
            </a: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143000"/>
            <a:ext cx="8382000" cy="5078313"/>
          </a:xfrm>
          <a:prstGeom prst="rect">
            <a:avLst/>
          </a:prstGeom>
          <a:noFill/>
        </p:spPr>
        <p:txBody>
          <a:bodyPr wrap="square" rtlCol="0">
            <a:spAutoFit/>
          </a:bodyPr>
          <a:lstStyle/>
          <a:p>
            <a:pPr lvl="0"/>
            <a:r>
              <a:rPr lang="en-GB" sz="2400" b="1" dirty="0" smtClean="0">
                <a:solidFill>
                  <a:schemeClr val="tx1"/>
                </a:solidFill>
              </a:rPr>
              <a:t>Completing </a:t>
            </a:r>
            <a:r>
              <a:rPr lang="en-GB" sz="2400" b="1" dirty="0" smtClean="0">
                <a:solidFill>
                  <a:schemeClr val="tx1"/>
                </a:solidFill>
              </a:rPr>
              <a:t>a Job</a:t>
            </a:r>
            <a:endParaRPr lang="en-US" sz="2400" dirty="0" smtClean="0">
              <a:solidFill>
                <a:schemeClr val="tx1"/>
              </a:solidFill>
            </a:endParaRPr>
          </a:p>
          <a:p>
            <a:endParaRPr lang="en-GB" sz="1800" dirty="0" smtClean="0">
              <a:solidFill>
                <a:schemeClr val="tx1"/>
              </a:solidFill>
            </a:endParaRPr>
          </a:p>
          <a:p>
            <a:pPr>
              <a:buFont typeface="Arial" pitchFamily="34" charset="0"/>
              <a:buChar char="•"/>
            </a:pPr>
            <a:r>
              <a:rPr lang="en-GB" sz="1800" dirty="0" smtClean="0">
                <a:solidFill>
                  <a:schemeClr val="tx1"/>
                </a:solidFill>
              </a:rPr>
              <a:t> Jobs can be completed by selecting the Complete Job action.</a:t>
            </a:r>
            <a:endParaRPr lang="en-US"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If </a:t>
            </a:r>
            <a:r>
              <a:rPr lang="en-GB" sz="1800" dirty="0" smtClean="0">
                <a:solidFill>
                  <a:schemeClr val="tx1"/>
                </a:solidFill>
              </a:rPr>
              <a:t>there are any confirmed items with outstanding costs then the user will be prompted to relieve those costs before the job can be completed.</a:t>
            </a:r>
            <a:endParaRPr lang="en-US" sz="1800" dirty="0" smtClean="0">
              <a:solidFill>
                <a:schemeClr val="tx1"/>
              </a:solidFill>
            </a:endParaRPr>
          </a:p>
          <a:p>
            <a:pPr lvl="0"/>
            <a:endParaRPr lang="en-GB" sz="2400" b="1" dirty="0" smtClean="0">
              <a:solidFill>
                <a:schemeClr val="tx1"/>
              </a:solidFill>
            </a:endParaRPr>
          </a:p>
          <a:p>
            <a:pPr lvl="0"/>
            <a:r>
              <a:rPr lang="en-GB" sz="2400" b="1" dirty="0" smtClean="0">
                <a:solidFill>
                  <a:schemeClr val="tx1"/>
                </a:solidFill>
              </a:rPr>
              <a:t>Version </a:t>
            </a:r>
            <a:r>
              <a:rPr lang="en-GB" sz="2400" b="1" dirty="0" smtClean="0">
                <a:solidFill>
                  <a:schemeClr val="tx1"/>
                </a:solidFill>
              </a:rPr>
              <a:t>Control</a:t>
            </a:r>
            <a:endParaRPr lang="en-US" sz="2400" dirty="0" smtClean="0">
              <a:solidFill>
                <a:schemeClr val="tx1"/>
              </a:solidFill>
            </a:endParaRPr>
          </a:p>
          <a:p>
            <a:endParaRPr lang="en-GB" sz="1800" dirty="0" smtClean="0">
              <a:solidFill>
                <a:schemeClr val="tx1"/>
              </a:solidFill>
            </a:endParaRPr>
          </a:p>
          <a:p>
            <a:pPr>
              <a:buFont typeface="Arial" pitchFamily="34" charset="0"/>
              <a:buChar char="•"/>
            </a:pPr>
            <a:r>
              <a:rPr lang="en-GB" sz="1800" dirty="0" smtClean="0">
                <a:solidFill>
                  <a:schemeClr val="tx1"/>
                </a:solidFill>
              </a:rPr>
              <a:t> All </a:t>
            </a:r>
            <a:r>
              <a:rPr lang="en-GB" sz="1800" dirty="0" smtClean="0">
                <a:solidFill>
                  <a:schemeClr val="tx1"/>
                </a:solidFill>
              </a:rPr>
              <a:t>jobs are created as version 1. To record a version of a job </a:t>
            </a:r>
            <a:r>
              <a:rPr lang="en-GB" sz="1800" dirty="0" smtClean="0">
                <a:solidFill>
                  <a:schemeClr val="tx1"/>
                </a:solidFill>
              </a:rPr>
              <a:t>select </a:t>
            </a:r>
            <a:r>
              <a:rPr lang="en-GB" sz="1800" dirty="0" smtClean="0">
                <a:solidFill>
                  <a:schemeClr val="tx1"/>
                </a:solidFill>
              </a:rPr>
              <a:t>the </a:t>
            </a:r>
            <a:r>
              <a:rPr lang="en-GB" sz="1800" dirty="0" smtClean="0">
                <a:solidFill>
                  <a:schemeClr val="tx1"/>
                </a:solidFill>
              </a:rPr>
              <a:t>Version Control action. </a:t>
            </a: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The Version Control action </a:t>
            </a:r>
            <a:r>
              <a:rPr lang="en-GB" sz="1800" dirty="0" smtClean="0">
                <a:solidFill>
                  <a:schemeClr val="tx1"/>
                </a:solidFill>
              </a:rPr>
              <a:t>will produce a report containing the jobs details and the items on the job at that point. </a:t>
            </a:r>
            <a:endParaRPr lang="en-GB" sz="1800" dirty="0" smtClean="0">
              <a:solidFill>
                <a:schemeClr val="tx1"/>
              </a:solidFill>
            </a:endParaRPr>
          </a:p>
          <a:p>
            <a:pPr>
              <a:buFont typeface="Arial" pitchFamily="34" charset="0"/>
              <a:buChar char="•"/>
            </a:pPr>
            <a:endParaRPr lang="en-GB" sz="1800" dirty="0" smtClean="0">
              <a:solidFill>
                <a:schemeClr val="tx1"/>
              </a:solidFill>
            </a:endParaRPr>
          </a:p>
          <a:p>
            <a:pPr>
              <a:buFont typeface="Arial" pitchFamily="34" charset="0"/>
              <a:buChar char="•"/>
            </a:pPr>
            <a:r>
              <a:rPr lang="en-GB" sz="1800" dirty="0" smtClean="0">
                <a:solidFill>
                  <a:schemeClr val="tx1"/>
                </a:solidFill>
              </a:rPr>
              <a:t> The </a:t>
            </a:r>
            <a:r>
              <a:rPr lang="en-GB" sz="1800" dirty="0" smtClean="0">
                <a:solidFill>
                  <a:schemeClr val="tx1"/>
                </a:solidFill>
              </a:rPr>
              <a:t>report is saved as a document against the </a:t>
            </a:r>
            <a:r>
              <a:rPr lang="en-GB" sz="1800" dirty="0" smtClean="0">
                <a:solidFill>
                  <a:schemeClr val="tx1"/>
                </a:solidFill>
              </a:rPr>
              <a:t>job and the </a:t>
            </a:r>
            <a:r>
              <a:rPr lang="en-GB" sz="1800" dirty="0" smtClean="0">
                <a:solidFill>
                  <a:schemeClr val="tx1"/>
                </a:solidFill>
              </a:rPr>
              <a:t>version number will be increased by 1.</a:t>
            </a: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Header</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General Tab</a:t>
            </a:r>
            <a:endParaRPr lang="en-US" dirty="0"/>
          </a:p>
        </p:txBody>
      </p:sp>
      <p:pic>
        <p:nvPicPr>
          <p:cNvPr id="1026" name="Picture 2"/>
          <p:cNvPicPr>
            <a:picLocks noChangeAspect="1" noChangeArrowheads="1"/>
          </p:cNvPicPr>
          <p:nvPr/>
        </p:nvPicPr>
        <p:blipFill>
          <a:blip r:embed="rId2"/>
          <a:srcRect/>
          <a:stretch>
            <a:fillRect/>
          </a:stretch>
        </p:blipFill>
        <p:spPr bwMode="auto">
          <a:xfrm>
            <a:off x="1676400" y="1905000"/>
            <a:ext cx="5534025" cy="438465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Header</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600200"/>
            <a:ext cx="8382000" cy="4401205"/>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Job</a:t>
            </a:r>
            <a:r>
              <a:rPr lang="en-US" sz="1400" dirty="0" smtClean="0">
                <a:solidFill>
                  <a:schemeClr val="tx1"/>
                </a:solidFill>
              </a:rPr>
              <a:t> </a:t>
            </a:r>
            <a:r>
              <a:rPr lang="en-US" sz="1400" dirty="0" smtClean="0">
                <a:solidFill>
                  <a:schemeClr val="tx1"/>
                </a:solidFill>
              </a:rPr>
              <a:t>Number – </a:t>
            </a:r>
            <a:r>
              <a:rPr lang="en-US" sz="1400" dirty="0" smtClean="0">
                <a:solidFill>
                  <a:schemeClr val="tx1"/>
                </a:solidFill>
              </a:rPr>
              <a:t>Select the job prefix and the next number for the prefix will automatically be used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Status – The status of the job.  </a:t>
            </a:r>
            <a:r>
              <a:rPr lang="en-US" sz="1400" dirty="0" smtClean="0">
                <a:solidFill>
                  <a:schemeClr val="tx1"/>
                </a:solidFill>
              </a:rPr>
              <a:t>Statuses are created against the Job prefix and used for reporting.</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Customer – The customer for the </a:t>
            </a:r>
            <a:r>
              <a:rPr lang="en-US" sz="1400" dirty="0" smtClean="0">
                <a:solidFill>
                  <a:schemeClr val="tx1"/>
                </a:solidFill>
              </a:rPr>
              <a:t>job</a:t>
            </a:r>
            <a:r>
              <a:rPr lang="en-US" sz="1400" dirty="0" smtClean="0">
                <a:solidFill>
                  <a:schemeClr val="tx1"/>
                </a:solidFill>
              </a:rPr>
              <a:t>.  </a:t>
            </a:r>
            <a:r>
              <a:rPr lang="en-US" sz="1400" dirty="0" smtClean="0">
                <a:solidFill>
                  <a:schemeClr val="tx1"/>
                </a:solidFill>
              </a:rPr>
              <a:t>Enter either the customer name or customer number when selecting a </a:t>
            </a:r>
            <a:r>
              <a:rPr lang="en-US" sz="1400" dirty="0" smtClean="0">
                <a:solidFill>
                  <a:schemeClr val="tx1"/>
                </a:solidFill>
              </a:rPr>
              <a:t>customer.  </a:t>
            </a:r>
            <a:r>
              <a:rPr lang="en-US" sz="1400" dirty="0" smtClean="0">
                <a:solidFill>
                  <a:schemeClr val="tx1"/>
                </a:solidFill>
              </a:rPr>
              <a:t>A specific customer should be created/designated for use with internal jobs.</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Description – A description of what the job is</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D</a:t>
            </a:r>
            <a:r>
              <a:rPr lang="en-US" sz="1400" dirty="0" smtClean="0">
                <a:solidFill>
                  <a:schemeClr val="tx1"/>
                </a:solidFill>
              </a:rPr>
              <a:t>ate </a:t>
            </a:r>
            <a:r>
              <a:rPr lang="en-US" sz="1400" dirty="0" smtClean="0">
                <a:solidFill>
                  <a:schemeClr val="tx1"/>
                </a:solidFill>
              </a:rPr>
              <a:t>– The date of the </a:t>
            </a:r>
            <a:r>
              <a:rPr lang="en-US" sz="1400" dirty="0" smtClean="0">
                <a:solidFill>
                  <a:schemeClr val="tx1"/>
                </a:solidFill>
              </a:rPr>
              <a:t>job.</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Due date – When the </a:t>
            </a:r>
            <a:r>
              <a:rPr lang="en-US" sz="1400" dirty="0" smtClean="0">
                <a:solidFill>
                  <a:schemeClr val="tx1"/>
                </a:solidFill>
              </a:rPr>
              <a:t>job</a:t>
            </a:r>
            <a:r>
              <a:rPr lang="en-US" sz="1400" dirty="0" smtClean="0">
                <a:solidFill>
                  <a:schemeClr val="tx1"/>
                </a:solidFill>
              </a:rPr>
              <a:t> </a:t>
            </a:r>
            <a:r>
              <a:rPr lang="en-US" sz="1400" dirty="0" smtClean="0">
                <a:solidFill>
                  <a:schemeClr val="tx1"/>
                </a:solidFill>
              </a:rPr>
              <a:t>is due </a:t>
            </a:r>
            <a:r>
              <a:rPr lang="en-US" sz="1400" dirty="0" smtClean="0">
                <a:solidFill>
                  <a:schemeClr val="tx1"/>
                </a:solidFill>
              </a:rPr>
              <a:t>for completion.  </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Contact – The contact from the customer master, but can be changed for the job</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Currency – The currency of the customer</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Exchange Rate – When using foreign currency, the exchange rate at which items will be billed at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Cost Recovery – Defaulted to the default Cost of Sale account</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Header</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Delivery</a:t>
            </a:r>
            <a:r>
              <a:rPr lang="en-US" dirty="0" smtClean="0"/>
              <a:t> </a:t>
            </a:r>
            <a:r>
              <a:rPr lang="en-US" dirty="0" smtClean="0"/>
              <a:t>Tab</a:t>
            </a:r>
            <a:endParaRPr lang="en-US" dirty="0"/>
          </a:p>
        </p:txBody>
      </p:sp>
      <p:pic>
        <p:nvPicPr>
          <p:cNvPr id="2050" name="Picture 2"/>
          <p:cNvPicPr>
            <a:picLocks noChangeAspect="1" noChangeArrowheads="1"/>
          </p:cNvPicPr>
          <p:nvPr/>
        </p:nvPicPr>
        <p:blipFill>
          <a:blip r:embed="rId2"/>
          <a:srcRect/>
          <a:stretch>
            <a:fillRect/>
          </a:stretch>
        </p:blipFill>
        <p:spPr bwMode="auto">
          <a:xfrm>
            <a:off x="304800" y="2057400"/>
            <a:ext cx="5097262" cy="4038600"/>
          </a:xfrm>
          <a:prstGeom prst="rect">
            <a:avLst/>
          </a:prstGeom>
          <a:noFill/>
          <a:ln w="9525">
            <a:noFill/>
            <a:miter lim="800000"/>
            <a:headEnd/>
            <a:tailEnd/>
          </a:ln>
          <a:effectLst/>
        </p:spPr>
      </p:pic>
      <p:sp>
        <p:nvSpPr>
          <p:cNvPr id="8" name="TextBox 7"/>
          <p:cNvSpPr txBox="1"/>
          <p:nvPr/>
        </p:nvSpPr>
        <p:spPr>
          <a:xfrm>
            <a:off x="5715000" y="2286000"/>
            <a:ext cx="3124200" cy="2554545"/>
          </a:xfrm>
          <a:prstGeom prst="rect">
            <a:avLst/>
          </a:prstGeom>
          <a:noFill/>
        </p:spPr>
        <p:txBody>
          <a:bodyPr wrap="square" rtlCol="0">
            <a:spAutoFit/>
          </a:bodyPr>
          <a:lstStyle/>
          <a:p>
            <a:r>
              <a:rPr lang="en-US" sz="2000" dirty="0" smtClean="0">
                <a:solidFill>
                  <a:schemeClr val="tx1"/>
                </a:solidFill>
              </a:rPr>
              <a:t>The delivery address of the selected customer is automatically defaulted.  Delivery information can be changed for the job by clicking in the field to be changed and updating to the correct address</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752600"/>
            <a:ext cx="8382000" cy="2862322"/>
          </a:xfrm>
          <a:prstGeom prst="rect">
            <a:avLst/>
          </a:prstGeom>
          <a:noFill/>
        </p:spPr>
        <p:txBody>
          <a:bodyPr wrap="square" rtlCol="0">
            <a:spAutoFit/>
          </a:bodyPr>
          <a:lstStyle/>
          <a:p>
            <a:r>
              <a:rPr lang="en-US" dirty="0" smtClean="0">
                <a:solidFill>
                  <a:schemeClr val="tx1"/>
                </a:solidFill>
              </a:rPr>
              <a:t>Multiple </a:t>
            </a:r>
            <a:r>
              <a:rPr lang="en-US" dirty="0" smtClean="0">
                <a:solidFill>
                  <a:schemeClr val="tx1"/>
                </a:solidFill>
              </a:rPr>
              <a:t>job</a:t>
            </a:r>
            <a:r>
              <a:rPr lang="en-US" dirty="0" smtClean="0">
                <a:solidFill>
                  <a:schemeClr val="tx1"/>
                </a:solidFill>
              </a:rPr>
              <a:t> </a:t>
            </a:r>
            <a:r>
              <a:rPr lang="en-US" dirty="0" smtClean="0">
                <a:solidFill>
                  <a:schemeClr val="tx1"/>
                </a:solidFill>
              </a:rPr>
              <a:t>items can be added to a single </a:t>
            </a:r>
            <a:r>
              <a:rPr lang="en-US" dirty="0" smtClean="0">
                <a:solidFill>
                  <a:schemeClr val="tx1"/>
                </a:solidFill>
              </a:rPr>
              <a:t>job</a:t>
            </a:r>
            <a:r>
              <a:rPr lang="en-US" dirty="0" smtClean="0">
                <a:solidFill>
                  <a:schemeClr val="tx1"/>
                </a:solidFill>
              </a:rPr>
              <a:t>.  Estimated and Confirmed items can be added to a job.  </a:t>
            </a:r>
            <a:r>
              <a:rPr lang="en-US" dirty="0" smtClean="0">
                <a:solidFill>
                  <a:schemeClr val="tx1"/>
                </a:solidFill>
              </a:rPr>
              <a:t>Job</a:t>
            </a:r>
            <a:r>
              <a:rPr lang="en-US" dirty="0" smtClean="0">
                <a:solidFill>
                  <a:schemeClr val="tx1"/>
                </a:solidFill>
              </a:rPr>
              <a:t> </a:t>
            </a:r>
            <a:r>
              <a:rPr lang="en-US" dirty="0" smtClean="0">
                <a:solidFill>
                  <a:schemeClr val="tx1"/>
                </a:solidFill>
              </a:rPr>
              <a:t>items are added to a </a:t>
            </a:r>
            <a:r>
              <a:rPr lang="en-US" dirty="0" smtClean="0">
                <a:solidFill>
                  <a:schemeClr val="tx1"/>
                </a:solidFill>
              </a:rPr>
              <a:t>job</a:t>
            </a:r>
            <a:r>
              <a:rPr lang="en-US" dirty="0" smtClean="0">
                <a:solidFill>
                  <a:schemeClr val="tx1"/>
                </a:solidFill>
              </a:rPr>
              <a:t> </a:t>
            </a:r>
            <a:r>
              <a:rPr lang="en-US" dirty="0" smtClean="0">
                <a:solidFill>
                  <a:schemeClr val="tx1"/>
                </a:solidFill>
              </a:rPr>
              <a:t>by selecting the action Add Item.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General Tab</a:t>
            </a:r>
            <a:endParaRPr lang="en-US" dirty="0"/>
          </a:p>
        </p:txBody>
      </p:sp>
      <p:pic>
        <p:nvPicPr>
          <p:cNvPr id="3074" name="Picture 2"/>
          <p:cNvPicPr>
            <a:picLocks noChangeAspect="1" noChangeArrowheads="1"/>
          </p:cNvPicPr>
          <p:nvPr/>
        </p:nvPicPr>
        <p:blipFill>
          <a:blip r:embed="rId2"/>
          <a:srcRect/>
          <a:stretch>
            <a:fillRect/>
          </a:stretch>
        </p:blipFill>
        <p:spPr bwMode="auto">
          <a:xfrm>
            <a:off x="1905000" y="1981200"/>
            <a:ext cx="5534025" cy="438465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295400"/>
            <a:ext cx="8382000" cy="4616648"/>
          </a:xfrm>
          <a:prstGeom prst="rect">
            <a:avLst/>
          </a:prstGeom>
          <a:noFill/>
        </p:spPr>
        <p:txBody>
          <a:bodyPr wrap="square" rtlCol="0">
            <a:spAutoFit/>
          </a:bodyPr>
          <a:lstStyle/>
          <a:p>
            <a:pPr marL="0" lvl="3">
              <a:buFont typeface="Arial" pitchFamily="34" charset="0"/>
              <a:buChar char="•"/>
            </a:pPr>
            <a:r>
              <a:rPr lang="en-US" sz="1400" dirty="0" smtClean="0">
                <a:solidFill>
                  <a:schemeClr val="tx1"/>
                </a:solidFill>
              </a:rPr>
              <a:t> </a:t>
            </a:r>
            <a:r>
              <a:rPr lang="en-US" sz="1400" dirty="0" smtClean="0">
                <a:solidFill>
                  <a:schemeClr val="tx1"/>
                </a:solidFill>
              </a:rPr>
              <a:t>Status – Th</a:t>
            </a:r>
            <a:r>
              <a:rPr lang="en-US" sz="1400" dirty="0" smtClean="0">
                <a:solidFill>
                  <a:schemeClr val="tx1"/>
                </a:solidFill>
              </a:rPr>
              <a:t>e item can be either estimated or confirmed.  Estimated items are used to generate a quote and to compare to the actual value.  Confirmed items are the actual costs that are incurred for the job</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Item Type</a:t>
            </a:r>
          </a:p>
          <a:p>
            <a:pPr marL="457200" lvl="4">
              <a:buFont typeface="Arial" pitchFamily="34" charset="0"/>
              <a:buChar char="•"/>
            </a:pPr>
            <a:r>
              <a:rPr lang="en-US" sz="1400" dirty="0" smtClean="0">
                <a:solidFill>
                  <a:schemeClr val="tx1"/>
                </a:solidFill>
              </a:rPr>
              <a:t> Both Estimated items and Confirmed Items</a:t>
            </a:r>
          </a:p>
          <a:p>
            <a:pPr marL="914400" lvl="5">
              <a:buFont typeface="Arial" pitchFamily="34" charset="0"/>
              <a:buChar char="•"/>
            </a:pPr>
            <a:r>
              <a:rPr lang="en-US" sz="1400" dirty="0" smtClean="0">
                <a:solidFill>
                  <a:schemeClr val="tx1"/>
                </a:solidFill>
              </a:rPr>
              <a:t> Product – An item from the Product module</a:t>
            </a:r>
          </a:p>
          <a:p>
            <a:pPr marL="914400" lvl="5">
              <a:buFont typeface="Arial" pitchFamily="34" charset="0"/>
              <a:buChar char="•"/>
            </a:pPr>
            <a:r>
              <a:rPr lang="en-US" sz="1400" dirty="0" smtClean="0">
                <a:solidFill>
                  <a:schemeClr val="tx1"/>
                </a:solidFill>
              </a:rPr>
              <a:t> Sundry – An item from the Sundry module</a:t>
            </a:r>
          </a:p>
          <a:p>
            <a:pPr marL="914400" lvl="5">
              <a:buFont typeface="Arial" pitchFamily="34" charset="0"/>
              <a:buChar char="•"/>
            </a:pPr>
            <a:r>
              <a:rPr lang="en-US" sz="1400" dirty="0" smtClean="0">
                <a:solidFill>
                  <a:schemeClr val="tx1"/>
                </a:solidFill>
              </a:rPr>
              <a:t> Freight – A freight method from the Carriers module</a:t>
            </a:r>
          </a:p>
          <a:p>
            <a:pPr marL="914400" lvl="5">
              <a:buFont typeface="Arial" pitchFamily="34" charset="0"/>
              <a:buChar char="•"/>
            </a:pPr>
            <a:r>
              <a:rPr lang="en-US" sz="1400" dirty="0" smtClean="0">
                <a:solidFill>
                  <a:schemeClr val="tx1"/>
                </a:solidFill>
              </a:rPr>
              <a:t> </a:t>
            </a:r>
            <a:r>
              <a:rPr lang="en-US" sz="1400" dirty="0" smtClean="0">
                <a:solidFill>
                  <a:schemeClr val="tx1"/>
                </a:solidFill>
              </a:rPr>
              <a:t>Labor – A labor rate from the Labor Rates module</a:t>
            </a:r>
          </a:p>
          <a:p>
            <a:pPr marL="914400" lvl="5">
              <a:buFont typeface="Arial" pitchFamily="34" charset="0"/>
              <a:buChar char="•"/>
            </a:pPr>
            <a:r>
              <a:rPr lang="en-US" sz="1400" dirty="0" smtClean="0">
                <a:solidFill>
                  <a:schemeClr val="tx1"/>
                </a:solidFill>
              </a:rPr>
              <a:t> </a:t>
            </a:r>
            <a:r>
              <a:rPr lang="en-US" sz="1400" dirty="0" smtClean="0">
                <a:solidFill>
                  <a:schemeClr val="tx1"/>
                </a:solidFill>
              </a:rPr>
              <a:t>Process – A process/routing step from the Processes module</a:t>
            </a:r>
          </a:p>
          <a:p>
            <a:pPr marL="914400" lvl="5">
              <a:buFont typeface="Arial" pitchFamily="34" charset="0"/>
              <a:buChar char="•"/>
            </a:pPr>
            <a:r>
              <a:rPr lang="en-US" sz="1400" dirty="0" smtClean="0">
                <a:solidFill>
                  <a:schemeClr val="tx1"/>
                </a:solidFill>
              </a:rPr>
              <a:t> </a:t>
            </a:r>
            <a:r>
              <a:rPr lang="en-US" sz="1400" dirty="0" smtClean="0">
                <a:solidFill>
                  <a:schemeClr val="tx1"/>
                </a:solidFill>
              </a:rPr>
              <a:t>Other – A free text item</a:t>
            </a:r>
          </a:p>
          <a:p>
            <a:pPr marL="457200" lvl="4">
              <a:buFont typeface="Arial" pitchFamily="34" charset="0"/>
              <a:buChar char="•"/>
            </a:pPr>
            <a:r>
              <a:rPr lang="en-US" sz="1400" dirty="0" smtClean="0">
                <a:solidFill>
                  <a:schemeClr val="tx1"/>
                </a:solidFill>
              </a:rPr>
              <a:t> Estimated Items only</a:t>
            </a:r>
          </a:p>
          <a:p>
            <a:pPr marL="914400" lvl="5">
              <a:buFont typeface="Arial" pitchFamily="34" charset="0"/>
              <a:buChar char="•"/>
            </a:pPr>
            <a:r>
              <a:rPr lang="en-US" sz="1400" dirty="0" smtClean="0">
                <a:solidFill>
                  <a:schemeClr val="tx1"/>
                </a:solidFill>
              </a:rPr>
              <a:t> </a:t>
            </a:r>
            <a:r>
              <a:rPr lang="en-US" sz="1400" dirty="0" smtClean="0">
                <a:solidFill>
                  <a:schemeClr val="tx1"/>
                </a:solidFill>
              </a:rPr>
              <a:t>Milestone – </a:t>
            </a:r>
            <a:r>
              <a:rPr lang="en-GB" sz="1400" dirty="0" smtClean="0">
                <a:solidFill>
                  <a:schemeClr val="tx1"/>
                </a:solidFill>
              </a:rPr>
              <a:t>A milestone is a free text item to which other estimate items can be related. When a milestone item is added the user is prompted to select the estimate items to relate to it. When an item is related to a milestone it’s value is added to the milestone. Estimate items can also be added to a milestone by right clicking on the item in the grid.</a:t>
            </a:r>
            <a:endParaRPr lang="en-US" sz="1400" dirty="0" smtClean="0">
              <a:solidFill>
                <a:schemeClr val="tx1"/>
              </a:solidFill>
            </a:endParaRPr>
          </a:p>
          <a:p>
            <a:pPr marL="914400" lvl="5">
              <a:buFont typeface="Arial" pitchFamily="34" charset="0"/>
              <a:buChar char="•"/>
            </a:pPr>
            <a:r>
              <a:rPr lang="en-US" sz="1400" dirty="0" smtClean="0">
                <a:solidFill>
                  <a:schemeClr val="tx1"/>
                </a:solidFill>
              </a:rPr>
              <a:t> Related Job – </a:t>
            </a:r>
            <a:r>
              <a:rPr lang="en-GB" sz="1400" dirty="0" smtClean="0">
                <a:solidFill>
                  <a:schemeClr val="tx1"/>
                </a:solidFill>
              </a:rPr>
              <a:t>An existing job for the customer</a:t>
            </a:r>
            <a:r>
              <a:rPr lang="en-GB" sz="1400" dirty="0" smtClean="0">
                <a:solidFill>
                  <a:schemeClr val="tx1"/>
                </a:solidFill>
              </a:rPr>
              <a:t>.</a:t>
            </a:r>
          </a:p>
          <a:p>
            <a:pPr marL="457200" lvl="4">
              <a:buFont typeface="Arial" pitchFamily="34" charset="0"/>
              <a:buChar char="•"/>
            </a:pPr>
            <a:r>
              <a:rPr lang="en-GB" sz="1400" dirty="0" smtClean="0">
                <a:solidFill>
                  <a:schemeClr val="tx1"/>
                </a:solidFill>
              </a:rPr>
              <a:t> </a:t>
            </a:r>
            <a:r>
              <a:rPr lang="en-GB" sz="1400" dirty="0" smtClean="0">
                <a:solidFill>
                  <a:schemeClr val="tx1"/>
                </a:solidFill>
              </a:rPr>
              <a:t>Confirmed Items only</a:t>
            </a:r>
          </a:p>
          <a:p>
            <a:pPr marL="914400" lvl="5">
              <a:buFont typeface="Arial" pitchFamily="34" charset="0"/>
              <a:buChar char="•"/>
            </a:pPr>
            <a:r>
              <a:rPr lang="en-GB" sz="1400" dirty="0" smtClean="0">
                <a:solidFill>
                  <a:schemeClr val="tx1"/>
                </a:solidFill>
              </a:rPr>
              <a:t> </a:t>
            </a:r>
            <a:r>
              <a:rPr lang="en-GB" sz="1400" dirty="0" smtClean="0">
                <a:solidFill>
                  <a:schemeClr val="tx1"/>
                </a:solidFill>
              </a:rPr>
              <a:t>Received Item – A batch of stock identified by its Goods Receipt note</a:t>
            </a:r>
          </a:p>
          <a:p>
            <a:pPr marL="914400" lvl="5">
              <a:buFont typeface="Arial" pitchFamily="34" charset="0"/>
              <a:buChar char="•"/>
            </a:pPr>
            <a:r>
              <a:rPr lang="en-GB" sz="1400" dirty="0" smtClean="0">
                <a:solidFill>
                  <a:schemeClr val="tx1"/>
                </a:solidFill>
              </a:rPr>
              <a:t> </a:t>
            </a:r>
            <a:r>
              <a:rPr lang="en-GB" sz="1400" dirty="0" smtClean="0">
                <a:solidFill>
                  <a:schemeClr val="tx1"/>
                </a:solidFill>
              </a:rPr>
              <a:t>Purchase Invoice Item – An item from a purchase invoice</a:t>
            </a:r>
          </a:p>
          <a:p>
            <a:pPr marL="914400" lvl="5">
              <a:buFont typeface="Arial" pitchFamily="34" charset="0"/>
              <a:buChar char="•"/>
            </a:pPr>
            <a:r>
              <a:rPr lang="en-GB" sz="1400" dirty="0" smtClean="0">
                <a:solidFill>
                  <a:schemeClr val="tx1"/>
                </a:solidFill>
              </a:rPr>
              <a:t> </a:t>
            </a:r>
            <a:r>
              <a:rPr lang="en-GB" sz="1400" dirty="0" smtClean="0">
                <a:solidFill>
                  <a:schemeClr val="tx1"/>
                </a:solidFill>
              </a:rPr>
              <a:t>Sales Invoice Item</a:t>
            </a:r>
            <a:r>
              <a:rPr lang="en-US" sz="1400" dirty="0" smtClean="0">
                <a:solidFill>
                  <a:schemeClr val="tx1"/>
                </a:solidFill>
              </a:rPr>
              <a:t> </a:t>
            </a:r>
            <a:r>
              <a:rPr lang="en-US" sz="1400" dirty="0" smtClean="0">
                <a:solidFill>
                  <a:schemeClr val="tx1"/>
                </a:solidFill>
              </a:rPr>
              <a:t>– An item from a sales invoice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Job</a:t>
            </a:r>
            <a:r>
              <a:rPr lang="en-US" dirty="0" smtClean="0">
                <a:solidFill>
                  <a:schemeClr val="bg1"/>
                </a:solidFill>
              </a:rPr>
              <a:t> </a:t>
            </a:r>
            <a:r>
              <a:rPr lang="en-US" dirty="0" smtClean="0">
                <a:solidFill>
                  <a:schemeClr val="bg1"/>
                </a:solidFill>
              </a:rPr>
              <a:t>Items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600200"/>
            <a:ext cx="8382000" cy="3323987"/>
          </a:xfrm>
          <a:prstGeom prst="rect">
            <a:avLst/>
          </a:prstGeom>
          <a:noFill/>
        </p:spPr>
        <p:txBody>
          <a:bodyPr wrap="square" rtlCol="0">
            <a:spAutoFit/>
          </a:bodyPr>
          <a:lstStyle/>
          <a:p>
            <a:pPr marL="0" lvl="3">
              <a:buFont typeface="Arial" pitchFamily="34" charset="0"/>
              <a:buChar char="•"/>
            </a:pPr>
            <a:r>
              <a:rPr lang="en-US" sz="1400" dirty="0" smtClean="0">
                <a:solidFill>
                  <a:schemeClr val="tx1"/>
                </a:solidFill>
              </a:rPr>
              <a:t> </a:t>
            </a:r>
            <a:r>
              <a:rPr lang="en-US" sz="1400" dirty="0" smtClean="0">
                <a:solidFill>
                  <a:schemeClr val="tx1"/>
                </a:solidFill>
              </a:rPr>
              <a:t>Quantity – The quantity of the line item</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Cost – The standard cost of the item if one is available.  Used as reference.</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Price – The price that the item is being sold to the customer</a:t>
            </a:r>
          </a:p>
          <a:p>
            <a:pPr marL="0" lvl="3">
              <a:buFont typeface="Arial" pitchFamily="34" charset="0"/>
              <a:buChar char="•"/>
            </a:pPr>
            <a:r>
              <a:rPr lang="en-US" sz="1400" dirty="0" smtClean="0">
                <a:solidFill>
                  <a:schemeClr val="tx1"/>
                </a:solidFill>
              </a:rPr>
              <a:t> </a:t>
            </a:r>
          </a:p>
          <a:p>
            <a:pPr marL="0" lvl="3">
              <a:buFont typeface="Arial" pitchFamily="34" charset="0"/>
              <a:buChar char="•"/>
            </a:pPr>
            <a:r>
              <a:rPr lang="en-US" sz="1400" dirty="0" smtClean="0">
                <a:solidFill>
                  <a:schemeClr val="tx1"/>
                </a:solidFill>
              </a:rPr>
              <a:t>Sequence Number – The sequence number for ordering any Jobs prints created</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Date – The date the line item is entered.  For Confirmed items, this is the date used to calculate what period the item will post to in the GL</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Due Date – When the item is due</a:t>
            </a:r>
          </a:p>
          <a:p>
            <a:pPr marL="0" lvl="3">
              <a:buFont typeface="Arial" pitchFamily="34" charset="0"/>
              <a:buChar char="•"/>
            </a:pPr>
            <a:endParaRPr lang="en-US" sz="1400" dirty="0" smtClean="0">
              <a:solidFill>
                <a:schemeClr val="tx1"/>
              </a:solidFill>
            </a:endParaRPr>
          </a:p>
          <a:p>
            <a:pPr marL="0" lvl="3">
              <a:buFont typeface="Arial" pitchFamily="34" charset="0"/>
              <a:buChar char="•"/>
            </a:pPr>
            <a:r>
              <a:rPr lang="en-US" sz="1400" dirty="0" smtClean="0">
                <a:solidFill>
                  <a:schemeClr val="tx1"/>
                </a:solidFill>
              </a:rPr>
              <a:t> Completed – The percentage of the item that is completed.  This is manually updated and used to track how far along the line is.  It is also used on the Jobs dashboard.</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3275EF-7BCC-448E-9DF8-1FB51346E2AA}"/>
</file>

<file path=customXml/itemProps2.xml><?xml version="1.0" encoding="utf-8"?>
<ds:datastoreItem xmlns:ds="http://schemas.openxmlformats.org/officeDocument/2006/customXml" ds:itemID="{0A6AE8A0-EE7F-4E9D-A383-4C18276A9CDA}"/>
</file>

<file path=customXml/itemProps3.xml><?xml version="1.0" encoding="utf-8"?>
<ds:datastoreItem xmlns:ds="http://schemas.openxmlformats.org/officeDocument/2006/customXml" ds:itemID="{064F132E-6EA8-46E3-8D66-B2A978391ADC}"/>
</file>

<file path=docProps/app.xml><?xml version="1.0" encoding="utf-8"?>
<Properties xmlns="http://schemas.openxmlformats.org/officeDocument/2006/extended-properties" xmlns:vt="http://schemas.openxmlformats.org/officeDocument/2006/docPropsVTypes">
  <Template>slide master-010108</Template>
  <TotalTime>6082</TotalTime>
  <Words>1870</Words>
  <Application>Microsoft Office PowerPoint</Application>
  <PresentationFormat>On-screen Show (4:3)</PresentationFormat>
  <Paragraphs>210</Paragraphs>
  <Slides>27</Slides>
  <Notes>1</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slide master-010108</vt:lpstr>
      <vt:lpstr>Office Theme</vt:lpstr>
      <vt:lpstr> </vt:lpstr>
      <vt:lpstr>Jobs</vt:lpstr>
      <vt:lpstr>Job Header</vt:lpstr>
      <vt:lpstr>Job Header</vt:lpstr>
      <vt:lpstr>Job Header</vt:lpstr>
      <vt:lpstr>Job Items</vt:lpstr>
      <vt:lpstr>Job Items</vt:lpstr>
      <vt:lpstr>Job Items</vt:lpstr>
      <vt:lpstr>Job Items</vt:lpstr>
      <vt:lpstr>Job Items</vt:lpstr>
      <vt:lpstr>Job Items</vt:lpstr>
      <vt:lpstr>Job Items</vt:lpstr>
      <vt:lpstr>Job Items</vt:lpstr>
      <vt:lpstr>Estimated Items</vt:lpstr>
      <vt:lpstr>Estimated Items</vt:lpstr>
      <vt:lpstr>Confirmed Items</vt:lpstr>
      <vt:lpstr>Confirmed Items</vt:lpstr>
      <vt:lpstr>Confirmed Items</vt:lpstr>
      <vt:lpstr>Jobs Actions</vt:lpstr>
      <vt:lpstr>Jobs Actions</vt:lpstr>
      <vt:lpstr>Jobs Actions</vt:lpstr>
      <vt:lpstr>Jobs Actions</vt:lpstr>
      <vt:lpstr>Jobs Actions</vt:lpstr>
      <vt:lpstr>Jobs Actions</vt:lpstr>
      <vt:lpstr>Jobs Actions</vt:lpstr>
      <vt:lpstr>Jobs Actions</vt:lpstr>
      <vt:lpstr>Jobs Actions</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553</cp:revision>
  <dcterms:created xsi:type="dcterms:W3CDTF">2008-02-15T20:51:22Z</dcterms:created>
  <dcterms:modified xsi:type="dcterms:W3CDTF">2008-09-06T19:10:12Z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